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Default Extension="xlsx" ContentType="application/vnd.openxmlformats-officedocument.spreadsheetml.sheet"/>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tags/tag18.xml" ContentType="application/vnd.openxmlformats-officedocument.presentationml.tags+xml"/>
  <Override PartName="/ppt/tags/tag36.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96" r:id="rId2"/>
    <p:sldId id="354" r:id="rId3"/>
    <p:sldId id="274" r:id="rId4"/>
    <p:sldId id="306" r:id="rId5"/>
    <p:sldId id="298" r:id="rId6"/>
    <p:sldId id="270" r:id="rId7"/>
    <p:sldId id="259" r:id="rId8"/>
    <p:sldId id="283" r:id="rId9"/>
    <p:sldId id="307" r:id="rId10"/>
    <p:sldId id="267" r:id="rId11"/>
    <p:sldId id="349" r:id="rId12"/>
    <p:sldId id="308" r:id="rId13"/>
    <p:sldId id="309" r:id="rId14"/>
    <p:sldId id="310" r:id="rId15"/>
    <p:sldId id="350" r:id="rId16"/>
    <p:sldId id="284" r:id="rId17"/>
    <p:sldId id="311" r:id="rId18"/>
    <p:sldId id="312" r:id="rId19"/>
    <p:sldId id="300" r:id="rId20"/>
    <p:sldId id="313" r:id="rId21"/>
    <p:sldId id="261" r:id="rId22"/>
    <p:sldId id="314" r:id="rId23"/>
    <p:sldId id="351" r:id="rId24"/>
    <p:sldId id="292" r:id="rId25"/>
    <p:sldId id="315" r:id="rId26"/>
    <p:sldId id="352" r:id="rId27"/>
    <p:sldId id="317" r:id="rId28"/>
    <p:sldId id="318" r:id="rId29"/>
    <p:sldId id="319" r:id="rId30"/>
    <p:sldId id="320" r:id="rId31"/>
    <p:sldId id="353" r:id="rId32"/>
    <p:sldId id="336" r:id="rId33"/>
    <p:sldId id="337" r:id="rId34"/>
    <p:sldId id="339" r:id="rId35"/>
    <p:sldId id="340" r:id="rId36"/>
    <p:sldId id="341" r:id="rId37"/>
    <p:sldId id="291"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C78D0"/>
    <a:srgbClr val="48C4A9"/>
    <a:srgbClr val="3B76CD"/>
    <a:srgbClr val="1FADA2"/>
    <a:srgbClr val="0070C0"/>
    <a:srgbClr val="306DC8"/>
    <a:srgbClr val="3FC3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32" autoAdjust="0"/>
    <p:restoredTop sz="89164" autoAdjust="0"/>
  </p:normalViewPr>
  <p:slideViewPr>
    <p:cSldViewPr snapToGrid="0">
      <p:cViewPr>
        <p:scale>
          <a:sx n="100" d="100"/>
          <a:sy n="100" d="100"/>
        </p:scale>
        <p:origin x="-192" y="-78"/>
      </p:cViewPr>
      <p:guideLst>
        <p:guide orient="horz" pos="2137"/>
        <p:guide pos="3840"/>
      </p:guideLst>
    </p:cSldViewPr>
  </p:slid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65" d="100"/>
          <a:sy n="65" d="100"/>
        </p:scale>
        <p:origin x="-2658"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package" Target="../embeddings/Microsoft_Office_Excel____1.xlsx"/><Relationship Id="rId1" Type="http://schemas.openxmlformats.org/officeDocument/2006/relationships/image" Target="../media/image3.png"/><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___2.xlsx"/><Relationship Id="rId2" Type="http://schemas.openxmlformats.org/officeDocument/2006/relationships/image" Target="../media/image10.png"/><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barChart>
        <c:barDir val="col"/>
        <c:grouping val="clustered"/>
        <c:ser>
          <c:idx val="0"/>
          <c:order val="0"/>
          <c:tx>
            <c:strRef>
              <c:f>Sheet1!$B$1</c:f>
              <c:strCache>
                <c:ptCount val="1"/>
                <c:pt idx="0">
                  <c:v>系列 1</c:v>
                </c:pt>
              </c:strCache>
            </c:strRef>
          </c:tx>
          <c:spPr>
            <a:blipFill>
              <a:blip xmlns:r="http://schemas.openxmlformats.org/officeDocument/2006/relationships" r:embed="rId1"/>
              <a:stretch>
                <a:fillRect/>
              </a:stretch>
            </a:blipFill>
            <a:ln>
              <a:noFill/>
            </a:ln>
            <a:effectLst/>
          </c:spPr>
          <c:pictureOptions>
            <c:pictureFormat val="stack"/>
          </c:pictureOptions>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Impact" panose="020B0806030902050204" pitchFamily="34" charset="0"/>
                    <a:ea typeface="+mn-ea"/>
                    <a:cs typeface="+mn-cs"/>
                  </a:defRPr>
                </a:pPr>
                <a:endParaRPr lang="zh-CN"/>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v>
                </c:pt>
                <c:pt idx="1">
                  <c:v>~</c:v>
                </c:pt>
                <c:pt idx="2">
                  <c:v>~</c:v>
                </c:pt>
                <c:pt idx="3">
                  <c:v>~</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a:blip xmlns:r="http://schemas.openxmlformats.org/officeDocument/2006/relationships" r:embed="rId1"/>
              <a:stretch>
                <a:fillRect/>
              </a:stretch>
            </a:blipFill>
            <a:ln>
              <a:noFill/>
            </a:ln>
            <a:effectLst/>
          </c:spPr>
          <c:pictureOptions>
            <c:pictureFormat val="stack"/>
          </c:pictureOptions>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Impact" panose="020B0806030902050204" pitchFamily="34" charset="0"/>
                    <a:ea typeface="+mn-ea"/>
                    <a:cs typeface="+mn-cs"/>
                  </a:defRPr>
                </a:pPr>
                <a:endParaRPr lang="zh-CN"/>
              </a:p>
            </c:txPr>
            <c:dLblPos val="outEnd"/>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v>
                </c:pt>
                <c:pt idx="1">
                  <c:v>~</c:v>
                </c:pt>
                <c:pt idx="2">
                  <c:v>~</c:v>
                </c:pt>
                <c:pt idx="3">
                  <c:v>~</c:v>
                </c:pt>
              </c:strCache>
            </c:strRef>
          </c:cat>
          <c:val>
            <c:numRef>
              <c:f>Sheet1!$C$2:$C$5</c:f>
              <c:numCache>
                <c:formatCode>General</c:formatCode>
                <c:ptCount val="4"/>
                <c:pt idx="0">
                  <c:v>2.4</c:v>
                </c:pt>
                <c:pt idx="1">
                  <c:v>4.4000000000000004</c:v>
                </c:pt>
                <c:pt idx="2">
                  <c:v>1.8</c:v>
                </c:pt>
                <c:pt idx="3">
                  <c:v>2.8</c:v>
                </c:pt>
              </c:numCache>
            </c:numRef>
          </c:val>
        </c:ser>
        <c:overlap val="-27"/>
        <c:axId val="78288768"/>
        <c:axId val="78290304"/>
      </c:barChart>
      <c:catAx>
        <c:axId val="7828876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effectLst/>
                <a:latin typeface="Impact" panose="020B0806030902050204" pitchFamily="34" charset="0"/>
                <a:ea typeface="微软雅黑" panose="020B0503020204020204" pitchFamily="34" charset="-122"/>
                <a:cs typeface="+mn-cs"/>
              </a:defRPr>
            </a:pPr>
            <a:endParaRPr lang="zh-CN"/>
          </a:p>
        </c:txPr>
        <c:crossAx val="78290304"/>
        <c:crosses val="autoZero"/>
        <c:auto val="1"/>
        <c:lblAlgn val="ctr"/>
        <c:lblOffset val="100"/>
      </c:catAx>
      <c:valAx>
        <c:axId val="78290304"/>
        <c:scaling>
          <c:orientation val="minMax"/>
        </c:scaling>
        <c:delete val="1"/>
        <c:axPos val="l"/>
        <c:numFmt formatCode="General" sourceLinked="1"/>
        <c:majorTickMark val="none"/>
        <c:tickLblPos val="none"/>
        <c:crossAx val="78288768"/>
        <c:crosses val="autoZero"/>
        <c:crossBetween val="between"/>
      </c:valAx>
      <c:spPr>
        <a:noFill/>
        <a:ln>
          <a:noFill/>
        </a:ln>
        <a:effectLst/>
      </c:spPr>
    </c:plotArea>
    <c:plotVisOnly val="1"/>
    <c:dispBlanksAs val="gap"/>
  </c:chart>
  <c:spPr>
    <a:noFill/>
    <a:ln>
      <a:noFill/>
    </a:ln>
    <a:effectLst/>
  </c:spPr>
  <c:txPr>
    <a:bodyPr/>
    <a:lstStyle/>
    <a:p>
      <a:pPr>
        <a:defRPr lang="zh-CN">
          <a:solidFill>
            <a:schemeClr val="bg1"/>
          </a:solidFill>
        </a:defRPr>
      </a:pPr>
      <a:endParaRPr lang="zh-CN"/>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zh-CN"/>
  <c:clrMapOvr bg1="lt1" tx1="dk1" bg2="lt2" tx2="dk2" accent1="accent1" accent2="accent2" accent3="accent3" accent4="accent4" accent5="accent5" accent6="accent6" hlink="hlink" folHlink="folHlink"/>
  <c:chart>
    <c:autoTitleDeleted val="1"/>
    <c:plotArea>
      <c:layout/>
      <c:areaChart>
        <c:grouping val="standard"/>
        <c:ser>
          <c:idx val="0"/>
          <c:order val="0"/>
          <c:tx>
            <c:strRef>
              <c:f>Sheet1!$B$1</c:f>
              <c:strCache>
                <c:ptCount val="1"/>
                <c:pt idx="0">
                  <c:v>系列 1</c:v>
                </c:pt>
              </c:strCache>
            </c:strRef>
          </c:tx>
          <c:spPr>
            <a:solidFill>
              <a:sysClr val="window" lastClr="FFFFFF">
                <a:alpha val="50000"/>
              </a:sysClr>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30</c:v>
                </c:pt>
                <c:pt idx="1">
                  <c:v>30</c:v>
                </c:pt>
                <c:pt idx="2">
                  <c:v>28</c:v>
                </c:pt>
                <c:pt idx="3">
                  <c:v>18</c:v>
                </c:pt>
                <c:pt idx="4">
                  <c:v>15</c:v>
                </c:pt>
                <c:pt idx="5">
                  <c:v>16</c:v>
                </c:pt>
                <c:pt idx="6">
                  <c:v>25</c:v>
                </c:pt>
                <c:pt idx="7">
                  <c:v>26</c:v>
                </c:pt>
                <c:pt idx="8">
                  <c:v>26</c:v>
                </c:pt>
                <c:pt idx="9">
                  <c:v>29</c:v>
                </c:pt>
                <c:pt idx="10">
                  <c:v>30</c:v>
                </c:pt>
                <c:pt idx="11">
                  <c:v>32</c:v>
                </c:pt>
              </c:numCache>
            </c:numRef>
          </c:val>
        </c:ser>
        <c:axId val="159089024"/>
        <c:axId val="159090560"/>
      </c:areaChart>
      <c:lineChart>
        <c:grouping val="standard"/>
        <c:ser>
          <c:idx val="1"/>
          <c:order val="1"/>
          <c:tx>
            <c:strRef>
              <c:f>Sheet1!$C$1</c:f>
              <c:strCache>
                <c:ptCount val="1"/>
                <c:pt idx="0">
                  <c:v>系列 2</c:v>
                </c:pt>
              </c:strCache>
            </c:strRef>
          </c:tx>
          <c:spPr>
            <a:ln w="57150" cap="rnd" cmpd="sng" algn="ctr">
              <a:solidFill>
                <a:schemeClr val="bg1"/>
              </a:solid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Lbls>
            <c:spPr>
              <a:noFill/>
              <a:ln>
                <a:noFill/>
              </a:ln>
              <a:effectLst/>
            </c:spPr>
            <c:txPr>
              <a:bodyPr rot="0" spcFirstLastPara="0" vertOverflow="ellipsis" vert="horz" wrap="square" lIns="38100" tIns="19050" rIns="38100" bIns="19050" anchor="ctr" anchorCtr="1"/>
              <a:lstStyle/>
              <a:p>
                <a:pPr>
                  <a:defRPr lang="zh-CN" sz="1600" b="0" i="0" u="none" strike="noStrike" kern="1200" baseline="0">
                    <a:solidFill>
                      <a:schemeClr val="bg1"/>
                    </a:solidFill>
                    <a:latin typeface="Impact" panose="020B0806030902050204" pitchFamily="34" charset="0"/>
                    <a:ea typeface="+mn-ea"/>
                    <a:cs typeface="+mn-cs"/>
                  </a:defRPr>
                </a:pPr>
                <a:endParaRPr lang="zh-CN"/>
              </a:p>
            </c:txPr>
            <c:dLblPos val="t"/>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30</c:v>
                </c:pt>
                <c:pt idx="1">
                  <c:v>30</c:v>
                </c:pt>
                <c:pt idx="2">
                  <c:v>28</c:v>
                </c:pt>
                <c:pt idx="3">
                  <c:v>18</c:v>
                </c:pt>
                <c:pt idx="4">
                  <c:v>15</c:v>
                </c:pt>
                <c:pt idx="5">
                  <c:v>16</c:v>
                </c:pt>
                <c:pt idx="6">
                  <c:v>25</c:v>
                </c:pt>
                <c:pt idx="7">
                  <c:v>26</c:v>
                </c:pt>
                <c:pt idx="8">
                  <c:v>26</c:v>
                </c:pt>
                <c:pt idx="9">
                  <c:v>29</c:v>
                </c:pt>
                <c:pt idx="10">
                  <c:v>30</c:v>
                </c:pt>
                <c:pt idx="11">
                  <c:v>32</c:v>
                </c:pt>
              </c:numCache>
            </c:numRef>
          </c:val>
        </c:ser>
        <c:marker val="1"/>
        <c:axId val="159089024"/>
        <c:axId val="159090560"/>
      </c:lineChart>
      <c:catAx>
        <c:axId val="159089024"/>
        <c:scaling>
          <c:orientation val="minMax"/>
        </c:scaling>
        <c:axPos val="b"/>
        <c:numFmt formatCode="General" sourceLinked="1"/>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600" b="0" i="0" u="none" strike="noStrike" kern="1200" baseline="0">
                <a:solidFill>
                  <a:schemeClr val="bg1"/>
                </a:solidFill>
                <a:latin typeface="Impact" panose="020B0806030902050204" pitchFamily="34" charset="0"/>
                <a:ea typeface="+mn-ea"/>
                <a:cs typeface="+mn-cs"/>
              </a:defRPr>
            </a:pPr>
            <a:endParaRPr lang="zh-CN"/>
          </a:p>
        </c:txPr>
        <c:crossAx val="159090560"/>
        <c:crosses val="autoZero"/>
        <c:auto val="1"/>
        <c:lblAlgn val="ctr"/>
        <c:lblOffset val="100"/>
      </c:catAx>
      <c:valAx>
        <c:axId val="159090560"/>
        <c:scaling>
          <c:orientation val="minMax"/>
        </c:scaling>
        <c:delete val="1"/>
        <c:axPos val="l"/>
        <c:majorGridlines>
          <c:spPr>
            <a:ln w="3175" cap="flat" cmpd="sng" algn="ctr">
              <a:solidFill>
                <a:schemeClr val="bg1">
                  <a:lumMod val="65000"/>
                  <a:alpha val="50000"/>
                </a:schemeClr>
              </a:solidFill>
              <a:prstDash val="sysDash"/>
              <a:round/>
            </a:ln>
            <a:effectLst/>
          </c:spPr>
        </c:majorGridlines>
        <c:numFmt formatCode="General" sourceLinked="1"/>
        <c:majorTickMark val="none"/>
        <c:tickLblPos val="none"/>
        <c:crossAx val="159089024"/>
        <c:crosses val="autoZero"/>
        <c:crossBetween val="between"/>
      </c:valAx>
      <c:spPr>
        <a:noFill/>
        <a:ln>
          <a:noFill/>
        </a:ln>
        <a:effectLst/>
      </c:spPr>
    </c:plotArea>
    <c:plotVisOnly val="1"/>
    <c:dispBlanksAs val="zero"/>
  </c:chart>
  <c:spPr>
    <a:noFill/>
    <a:ln>
      <a:noFill/>
    </a:ln>
    <a:effectLst/>
  </c:spPr>
  <c:txPr>
    <a:bodyPr/>
    <a:lstStyle/>
    <a:p>
      <a:pPr>
        <a:defRPr lang="zh-CN" sz="1600">
          <a:solidFill>
            <a:schemeClr val="bg1"/>
          </a:solidFill>
          <a:latin typeface="Impact" panose="020B0806030902050204" pitchFamily="34" charset="0"/>
        </a:defRPr>
      </a:pPr>
      <a:endParaRPr lang="zh-CN"/>
    </a:p>
  </c:txPr>
  <c:externalData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E1964-18F7-4A82-9D37-CBD6D65EBE18}" type="datetimeFigureOut">
              <a:rPr lang="zh-CN" altLang="en-US" smtClean="0"/>
              <a:pPr/>
              <a:t>2018/12/19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E5F23-5C27-4B70-AB54-317F0AB486E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31</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ym typeface="+mn-ea"/>
            </a:endParaRPr>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sym typeface="+mn-ea"/>
              </a:rPr>
              <a:t> </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DE5F23-5C27-4B70-AB54-317F0AB486EF}"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a:xfrm>
            <a:off x="5308600" y="7169150"/>
            <a:ext cx="2743200" cy="365125"/>
          </a:xfrm>
        </p:spPr>
        <p:txBody>
          <a:bodyPr/>
          <a:lstStyle/>
          <a:p>
            <a:fld id="{CD2E312C-0221-2B4D-9917-4FF9209C4E0E}" type="slidenum">
              <a:rPr kumimoji="1" lang="zh-CN" altLang="en-US" smtClean="0"/>
              <a:pPr/>
              <a:t>‹#›</a:t>
            </a:fld>
            <a:endParaRPr kumimoji="1"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pPr/>
              <a:t>2018/12/19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
        <p:nvSpPr>
          <p:cNvPr id="9"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 useBgFill="1">
        <p:nvSpPr>
          <p:cNvPr id="17" name="KSO_Shape"/>
          <p:cNvSpPr>
            <a:spLocks noChangeAspect="1"/>
          </p:cNvSpPr>
          <p:nvPr userDrawn="1"/>
        </p:nvSpPr>
        <p:spPr bwMode="auto">
          <a:xfrm>
            <a:off x="1395734" y="665017"/>
            <a:ext cx="299401" cy="360000"/>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
        <p:nvSpPr>
          <p:cNvPr id="6" name="椭圆 5"/>
          <p:cNvSpPr/>
          <p:nvPr userDrawn="1"/>
        </p:nvSpPr>
        <p:spPr>
          <a:xfrm>
            <a:off x="1184466" y="492178"/>
            <a:ext cx="720000" cy="720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7"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 useBgFill="1">
        <p:nvSpPr>
          <p:cNvPr id="8" name="KSO_Shape"/>
          <p:cNvSpPr/>
          <p:nvPr userDrawn="1"/>
        </p:nvSpPr>
        <p:spPr bwMode="auto">
          <a:xfrm>
            <a:off x="1324524" y="730236"/>
            <a:ext cx="439883" cy="327713"/>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
        <p:nvSpPr>
          <p:cNvPr id="6" name="椭圆 5"/>
          <p:cNvSpPr/>
          <p:nvPr userDrawn="1"/>
        </p:nvSpPr>
        <p:spPr>
          <a:xfrm>
            <a:off x="1184466" y="492178"/>
            <a:ext cx="720000" cy="720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7" name="标题占位符 1"/>
          <p:cNvSpPr>
            <a:spLocks noGrp="1"/>
          </p:cNvSpPr>
          <p:nvPr>
            <p:ph type="title" hasCustomPrompt="1"/>
          </p:nvPr>
        </p:nvSpPr>
        <p:spPr>
          <a:xfrm>
            <a:off x="2161308" y="573699"/>
            <a:ext cx="9192491" cy="666189"/>
          </a:xfrm>
          <a:prstGeom prst="rect">
            <a:avLst/>
          </a:prstGeom>
          <a:effectLst>
            <a:outerShdw blurRad="317500" dist="63500" dir="8100000" algn="tr" rotWithShape="0">
              <a:prstClr val="black">
                <a:alpha val="20000"/>
              </a:prstClr>
            </a:outerShdw>
          </a:effectLst>
        </p:spPr>
        <p:txBody>
          <a:bodyPr vert="horz" lIns="91440" tIns="45720" rIns="91440" bIns="45720" rtlCol="0" anchor="ctr">
            <a:normAutofit/>
          </a:bodyPr>
          <a:lstStyle>
            <a:lvl1pPr>
              <a:defRPr sz="3600">
                <a:latin typeface="Impact" panose="020B0806030902050204" pitchFamily="34" charset="0"/>
              </a:defRPr>
            </a:lvl1pPr>
          </a:lstStyle>
          <a:p>
            <a:r>
              <a:rPr lang="zh-CN" altLang="en-US" dirty="0"/>
              <a:t>木先生：</a:t>
            </a:r>
            <a:r>
              <a:rPr lang="en-US" altLang="zh-CN" dirty="0"/>
              <a:t>PPT Never Sleeps</a:t>
            </a:r>
            <a:endParaRPr lang="zh-CN" altLang="en-US" dirty="0"/>
          </a:p>
        </p:txBody>
      </p:sp>
      <p:sp useBgFill="1">
        <p:nvSpPr>
          <p:cNvPr id="8" name="KSO_Shape"/>
          <p:cNvSpPr/>
          <p:nvPr userDrawn="1"/>
        </p:nvSpPr>
        <p:spPr bwMode="auto">
          <a:xfrm>
            <a:off x="1352510" y="656304"/>
            <a:ext cx="383913" cy="391748"/>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ln>
            <a:noFill/>
          </a:ln>
          <a:extLst>
            <a:ext uri="{91240B29-F687-4F45-9708-019B960494DF}">
              <a14:hiddenLine xmlns:a14="http://schemas.microsoft.com/office/drawing/2010/main" xmlns="" w="9525">
                <a:solidFill>
                  <a:srgbClr val="000000"/>
                </a:solidFill>
                <a:round/>
              </a14:hiddenLine>
            </a:ext>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木先生iPP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木先生iPPT">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lgn="ctr">
              <a:defRPr/>
            </a:lvl1pPr>
          </a:lstStyle>
          <a:p>
            <a:r>
              <a:rPr lang="zh-CN" altLang="en-US" dirty="0"/>
              <a:t>木先生：</a:t>
            </a:r>
            <a:r>
              <a:rPr lang="en-US" altLang="zh-CN" dirty="0"/>
              <a:t>PPT Never Sleeps</a:t>
            </a:r>
            <a:r>
              <a:rPr lang="zh-CN" altLang="en-US" dirty="0"/>
              <a:t>！</a:t>
            </a:r>
          </a:p>
        </p:txBody>
      </p:sp>
      <p:sp>
        <p:nvSpPr>
          <p:cNvPr id="3" name="日期占位符 2"/>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8_木先生iPPT">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vl1pPr>
          </a:lstStyle>
          <a:p>
            <a:r>
              <a:rPr lang="zh-CN" altLang="en-US" dirty="0"/>
              <a:t>欢迎关注木先生</a:t>
            </a:r>
            <a:r>
              <a:rPr lang="en-US" altLang="zh-CN" dirty="0" err="1"/>
              <a:t>iPPT</a:t>
            </a:r>
            <a:endParaRPr lang="zh-CN" altLang="en-US" dirty="0"/>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微信公众号：</a:t>
            </a:r>
            <a:r>
              <a:rPr lang="en-US" altLang="zh-CN" dirty="0" err="1"/>
              <a:t>muippt</a:t>
            </a:r>
            <a:endParaRPr lang="zh-CN" altLang="en-US" dirty="0"/>
          </a:p>
        </p:txBody>
      </p:sp>
      <p:sp>
        <p:nvSpPr>
          <p:cNvPr id="4" name="日期占位符 3"/>
          <p:cNvSpPr>
            <a:spLocks noGrp="1"/>
          </p:cNvSpPr>
          <p:nvPr>
            <p:ph type="dt" sz="half" idx="10"/>
          </p:nvPr>
        </p:nvSpPr>
        <p:spPr/>
        <p:txBody>
          <a:bodyPr/>
          <a:lstStyle/>
          <a:p>
            <a:fld id="{B5109C5D-AE36-5843-A6DC-F3A19CF0B356}" type="datetimeFigureOut">
              <a:rPr kumimoji="1" lang="zh-CN" altLang="en-US" smtClean="0"/>
              <a:pPr/>
              <a:t>2018/12/19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CD2E312C-0221-2B4D-9917-4FF9209C4E0E}" type="slidenum">
              <a:rPr kumimoji="1" lang="zh-CN" altLang="en-US" smtClean="0"/>
              <a:pPr/>
              <a:t>‹#›</a:t>
            </a:fld>
            <a:endParaRPr kumimoji="1" lang="zh-CN" alt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5109C5D-AE36-5843-A6DC-F3A19CF0B356}" type="datetimeFigureOut">
              <a:rPr kumimoji="1" lang="zh-CN" altLang="en-US" smtClean="0"/>
              <a:pPr/>
              <a:t>2018/12/19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CD2E312C-0221-2B4D-9917-4FF9209C4E0E}" type="slidenum">
              <a:rPr kumimoji="1" lang="zh-CN" altLang="en-US" smtClean="0"/>
              <a:pPr/>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6.xml"/><Relationship Id="rId7"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3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2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675830" y="4205581"/>
            <a:ext cx="927279" cy="927279"/>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222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4" name="椭圆 3"/>
          <p:cNvSpPr/>
          <p:nvPr/>
        </p:nvSpPr>
        <p:spPr>
          <a:xfrm>
            <a:off x="2803181" y="4416473"/>
            <a:ext cx="505495" cy="505495"/>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270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5" name="椭圆 4"/>
          <p:cNvSpPr/>
          <p:nvPr/>
        </p:nvSpPr>
        <p:spPr>
          <a:xfrm>
            <a:off x="7586635" y="4205581"/>
            <a:ext cx="927279" cy="927279"/>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222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6" name="椭圆 5"/>
          <p:cNvSpPr/>
          <p:nvPr/>
        </p:nvSpPr>
        <p:spPr>
          <a:xfrm>
            <a:off x="8881067" y="4416473"/>
            <a:ext cx="505495" cy="505495"/>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270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grpSp>
        <p:nvGrpSpPr>
          <p:cNvPr id="7" name="组合 6"/>
          <p:cNvGrpSpPr/>
          <p:nvPr/>
        </p:nvGrpSpPr>
        <p:grpSpPr>
          <a:xfrm>
            <a:off x="4970262" y="3774764"/>
            <a:ext cx="2249218" cy="1788912"/>
            <a:chOff x="3655352" y="1487836"/>
            <a:chExt cx="4881288" cy="3882329"/>
          </a:xfrm>
        </p:grpSpPr>
        <p:sp>
          <p:nvSpPr>
            <p:cNvPr id="8" name="椭圆 7"/>
            <p:cNvSpPr>
              <a:spLocks noChangeAspect="1"/>
            </p:cNvSpPr>
            <p:nvPr/>
          </p:nvSpPr>
          <p:spPr>
            <a:xfrm>
              <a:off x="4154831" y="1487836"/>
              <a:ext cx="3882329" cy="3882329"/>
            </a:xfrm>
            <a:prstGeom prst="ellipse">
              <a:avLst/>
            </a:prstGeom>
            <a:gradFill flip="none" rotWithShape="1">
              <a:gsLst>
                <a:gs pos="50000">
                  <a:schemeClr val="bg1">
                    <a:lumMod val="92000"/>
                  </a:schemeClr>
                </a:gs>
                <a:gs pos="0">
                  <a:schemeClr val="bg1">
                    <a:lumMod val="100000"/>
                  </a:schemeClr>
                </a:gs>
                <a:gs pos="100000">
                  <a:srgbClr val="BFBFBF"/>
                </a:gs>
              </a:gsLst>
              <a:path path="circle">
                <a:fillToRect t="100000" r="100000"/>
              </a:path>
              <a:tileRect l="-100000" b="-100000"/>
            </a:gradFill>
            <a:ln w="3810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9" name="文本框 8"/>
            <p:cNvSpPr txBox="1"/>
            <p:nvPr/>
          </p:nvSpPr>
          <p:spPr>
            <a:xfrm>
              <a:off x="3655352" y="2126514"/>
              <a:ext cx="4881288" cy="2604976"/>
            </a:xfrm>
            <a:prstGeom prst="rect">
              <a:avLst/>
            </a:prstGeom>
            <a:noFill/>
          </p:spPr>
          <p:txBody>
            <a:bodyPr wrap="square" rtlCol="0">
              <a:spAutoFit/>
            </a:bodyPr>
            <a:lstStyle/>
            <a:p>
              <a:pPr algn="ctr"/>
              <a:r>
                <a:rPr lang="zh-CN" altLang="en-US" sz="3600" dirty="0">
                  <a:blipFill>
                    <a:blip r:embed="rId3"/>
                    <a:stretch>
                      <a:fillRect/>
                    </a:stretch>
                  </a:blipFill>
                  <a:latin typeface="微软雅黑" panose="020B0503020204020204" pitchFamily="34" charset="-122"/>
                  <a:ea typeface="微软雅黑" panose="020B0503020204020204" pitchFamily="34" charset="-122"/>
                </a:rPr>
                <a:t>政策</a:t>
              </a:r>
              <a:endParaRPr lang="en-US" altLang="zh-CN" sz="3600" dirty="0">
                <a:blipFill>
                  <a:blip r:embed="rId3"/>
                  <a:stretch>
                    <a:fillRect/>
                  </a:stretch>
                </a:blipFill>
                <a:latin typeface="微软雅黑" panose="020B0503020204020204" pitchFamily="34" charset="-122"/>
                <a:ea typeface="微软雅黑" panose="020B0503020204020204" pitchFamily="34" charset="-122"/>
              </a:endParaRPr>
            </a:p>
            <a:p>
              <a:pPr algn="ctr"/>
              <a:r>
                <a:rPr lang="zh-CN" altLang="en-US" sz="3600" dirty="0">
                  <a:blipFill>
                    <a:blip r:embed="rId3"/>
                    <a:stretch>
                      <a:fillRect/>
                    </a:stretch>
                  </a:blipFill>
                  <a:latin typeface="微软雅黑" panose="020B0503020204020204" pitchFamily="34" charset="-122"/>
                  <a:ea typeface="微软雅黑" panose="020B0503020204020204" pitchFamily="34" charset="-122"/>
                </a:rPr>
                <a:t>解读</a:t>
              </a:r>
            </a:p>
          </p:txBody>
        </p:sp>
        <p:sp>
          <p:nvSpPr>
            <p:cNvPr id="10" name="文本框 9"/>
            <p:cNvSpPr txBox="1"/>
            <p:nvPr/>
          </p:nvSpPr>
          <p:spPr>
            <a:xfrm>
              <a:off x="4405744" y="3808776"/>
              <a:ext cx="3380509" cy="799334"/>
            </a:xfrm>
            <a:prstGeom prst="rect">
              <a:avLst/>
            </a:prstGeom>
            <a:noFill/>
          </p:spPr>
          <p:txBody>
            <a:bodyPr wrap="square" rtlCol="0">
              <a:spAutoFit/>
            </a:bodyPr>
            <a:lstStyle/>
            <a:p>
              <a:pPr algn="ctr"/>
              <a:endParaRPr lang="zh-CN" altLang="en-US" sz="2800" b="1" dirty="0">
                <a:blipFill>
                  <a:blip r:embed="rId3"/>
                  <a:stretch>
                    <a:fillRect/>
                  </a:stretch>
                </a:blipFill>
                <a:latin typeface="微软雅黑" panose="020B0503020204020204" pitchFamily="34" charset="-122"/>
                <a:ea typeface="微软雅黑" panose="020B0503020204020204" pitchFamily="34" charset="-122"/>
              </a:endParaRPr>
            </a:p>
          </p:txBody>
        </p:sp>
        <p:sp>
          <p:nvSpPr>
            <p:cNvPr id="11" name="文本框 10"/>
            <p:cNvSpPr txBox="1"/>
            <p:nvPr/>
          </p:nvSpPr>
          <p:spPr>
            <a:xfrm>
              <a:off x="5472547" y="4503297"/>
              <a:ext cx="1246909" cy="564236"/>
            </a:xfrm>
            <a:prstGeom prst="rect">
              <a:avLst/>
            </a:prstGeom>
            <a:noFill/>
          </p:spPr>
          <p:txBody>
            <a:bodyPr wrap="square" rtlCol="0">
              <a:spAutoFit/>
            </a:bodyPr>
            <a:lstStyle/>
            <a:p>
              <a:pPr algn="ctr"/>
              <a:endParaRPr lang="zh-CN" altLang="en-US" spc="100" dirty="0">
                <a:blipFill>
                  <a:blip r:embed="rId3"/>
                  <a:stretch>
                    <a:fillRect/>
                  </a:stretch>
                </a:blipFill>
                <a:latin typeface="微软雅黑" panose="020B0503020204020204" pitchFamily="34" charset="-122"/>
                <a:ea typeface="微软雅黑" panose="020B0503020204020204" pitchFamily="34" charset="-122"/>
              </a:endParaRPr>
            </a:p>
          </p:txBody>
        </p:sp>
      </p:grpSp>
      <p:sp>
        <p:nvSpPr>
          <p:cNvPr id="13" name="矩形 12"/>
          <p:cNvSpPr/>
          <p:nvPr/>
        </p:nvSpPr>
        <p:spPr>
          <a:xfrm>
            <a:off x="232856" y="1764621"/>
            <a:ext cx="11726287" cy="1015663"/>
          </a:xfrm>
          <a:prstGeom prst="rect">
            <a:avLst/>
          </a:prstGeom>
        </p:spPr>
        <p:txBody>
          <a:bodyPr wrap="none">
            <a:spAutoFit/>
          </a:bodyPr>
          <a:lstStyle/>
          <a:p>
            <a:r>
              <a:rPr lang="zh-CN" altLang="en-US" sz="6000" dirty="0">
                <a:solidFill>
                  <a:schemeClr val="bg1"/>
                </a:solidFill>
                <a:latin typeface="微软雅黑" panose="020B0503020204020204" pitchFamily="34" charset="-122"/>
                <a:ea typeface="微软雅黑" panose="020B0503020204020204" pitchFamily="34" charset="-122"/>
              </a:rPr>
              <a:t>个人所得税专项附加扣除暂行办法</a:t>
            </a:r>
            <a:endParaRPr lang="zh-CN" altLang="en-US" sz="6000" dirty="0"/>
          </a:p>
        </p:txBody>
      </p:sp>
      <p:sp>
        <p:nvSpPr>
          <p:cNvPr id="2" name="文本框 1"/>
          <p:cNvSpPr txBox="1"/>
          <p:nvPr/>
        </p:nvSpPr>
        <p:spPr>
          <a:xfrm>
            <a:off x="630346" y="5563872"/>
            <a:ext cx="10927779" cy="1200329"/>
          </a:xfrm>
          <a:prstGeom prst="rect">
            <a:avLst/>
          </a:prstGeom>
          <a:noFill/>
        </p:spPr>
        <p:txBody>
          <a:bodyPr wrap="square" rtlCol="0">
            <a:spAutoFit/>
          </a:bodyPr>
          <a:lstStyle/>
          <a:p>
            <a:pPr algn="ctr"/>
            <a:r>
              <a:rPr lang="zh-CN" altLang="en-US" sz="3600" dirty="0" smtClean="0">
                <a:solidFill>
                  <a:schemeClr val="bg1"/>
                </a:solidFill>
                <a:latin typeface="楷体" pitchFamily="49" charset="-122"/>
                <a:ea typeface="楷体" pitchFamily="49" charset="-122"/>
              </a:rPr>
              <a:t>（国家税务总局所得税司）</a:t>
            </a:r>
            <a:endParaRPr lang="zh-CN" altLang="en-US" sz="3600" dirty="0" smtClean="0">
              <a:blipFill>
                <a:blip r:embed="rId3"/>
                <a:stretch>
                  <a:fillRect/>
                </a:stretch>
              </a:blipFill>
              <a:latin typeface="楷体" pitchFamily="49" charset="-122"/>
              <a:ea typeface="楷体" pitchFamily="49" charset="-122"/>
            </a:endParaRPr>
          </a:p>
          <a:p>
            <a:pPr algn="ctr"/>
            <a:r>
              <a:rPr lang="en-US" altLang="zh-CN" sz="3400" dirty="0" smtClean="0">
                <a:solidFill>
                  <a:schemeClr val="bg1"/>
                </a:solidFill>
                <a:latin typeface="楷体" pitchFamily="49" charset="-122"/>
                <a:ea typeface="楷体" pitchFamily="49" charset="-122"/>
              </a:rPr>
              <a:t>2018</a:t>
            </a:r>
            <a:r>
              <a:rPr lang="zh-CN" altLang="en-US" sz="3400" dirty="0">
                <a:solidFill>
                  <a:schemeClr val="bg1"/>
                </a:solidFill>
                <a:latin typeface="楷体" pitchFamily="49" charset="-122"/>
                <a:ea typeface="楷体" pitchFamily="49" charset="-122"/>
              </a:rPr>
              <a:t>年</a:t>
            </a:r>
            <a:r>
              <a:rPr lang="en-US" altLang="zh-CN" sz="3400" dirty="0">
                <a:solidFill>
                  <a:schemeClr val="bg1"/>
                </a:solidFill>
                <a:latin typeface="楷体" pitchFamily="49" charset="-122"/>
                <a:ea typeface="楷体" pitchFamily="49" charset="-122"/>
              </a:rPr>
              <a:t>12</a:t>
            </a:r>
            <a:r>
              <a:rPr lang="zh-CN" altLang="en-US" sz="3400" dirty="0">
                <a:solidFill>
                  <a:schemeClr val="bg1"/>
                </a:solidFill>
                <a:latin typeface="楷体" pitchFamily="49" charset="-122"/>
                <a:ea typeface="楷体" pitchFamily="49" charset="-122"/>
              </a:rPr>
              <a:t>月</a:t>
            </a:r>
            <a:r>
              <a:rPr lang="en-US" altLang="zh-CN" sz="3400" dirty="0">
                <a:solidFill>
                  <a:schemeClr val="bg1"/>
                </a:solidFill>
                <a:latin typeface="楷体" pitchFamily="49" charset="-122"/>
                <a:ea typeface="楷体" pitchFamily="49" charset="-122"/>
              </a:rPr>
              <a:t>17</a:t>
            </a:r>
            <a:r>
              <a:rPr lang="zh-CN" altLang="en-US" sz="3400" dirty="0">
                <a:solidFill>
                  <a:schemeClr val="bg1"/>
                </a:solidFill>
                <a:latin typeface="楷体" pitchFamily="49" charset="-122"/>
                <a:ea typeface="楷体" pitchFamily="49" charset="-122"/>
              </a:rPr>
              <a:t>日</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4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4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900"/>
                            </p:stCondLst>
                            <p:childTnLst>
                              <p:par>
                                <p:cTn id="36" presetID="23" presetClass="entr" presetSubtype="32"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strVal val="4*#ppt_w"/>
                                          </p:val>
                                        </p:tav>
                                        <p:tav tm="100000">
                                          <p:val>
                                            <p:strVal val="#ppt_w"/>
                                          </p:val>
                                        </p:tav>
                                      </p:tavLst>
                                    </p:anim>
                                    <p:anim calcmode="lin" valueType="num">
                                      <p:cBhvr>
                                        <p:cTn id="39"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48928" y="2844066"/>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26" name="椭圆 25"/>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grpSp>
      </p:grpSp>
      <p:sp>
        <p:nvSpPr>
          <p:cNvPr id="44" name="矩形 43"/>
          <p:cNvSpPr/>
          <p:nvPr/>
        </p:nvSpPr>
        <p:spPr>
          <a:xfrm>
            <a:off x="2864156" y="2703432"/>
            <a:ext cx="7575244" cy="1814830"/>
          </a:xfrm>
          <a:prstGeom prst="rect">
            <a:avLst/>
          </a:prstGeom>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纳税人在中国境内接受学历</a:t>
            </a:r>
            <a:r>
              <a:rPr lang="zh-CN" altLang="en-US" sz="2800" b="1" dirty="0">
                <a:solidFill>
                  <a:srgbClr val="FF0000"/>
                </a:solidFill>
                <a:latin typeface="微软雅黑" panose="020B0503020204020204" pitchFamily="34" charset="-122"/>
                <a:ea typeface="微软雅黑" panose="020B0503020204020204" pitchFamily="34" charset="-122"/>
              </a:rPr>
              <a:t>（学位）</a:t>
            </a:r>
            <a:r>
              <a:rPr lang="zh-CN" altLang="en-US" sz="2800" dirty="0">
                <a:solidFill>
                  <a:schemeClr val="bg1"/>
                </a:solidFill>
                <a:latin typeface="微软雅黑" panose="020B0503020204020204" pitchFamily="34" charset="-122"/>
                <a:ea typeface="微软雅黑" panose="020B0503020204020204" pitchFamily="34" charset="-122"/>
              </a:rPr>
              <a:t>继续教育的支出，在学历</a:t>
            </a:r>
            <a:r>
              <a:rPr lang="zh-CN" altLang="en-US" sz="2800" b="1" dirty="0">
                <a:solidFill>
                  <a:srgbClr val="FF0000"/>
                </a:solidFill>
                <a:latin typeface="微软雅黑" panose="020B0503020204020204" pitchFamily="34" charset="-122"/>
                <a:ea typeface="微软雅黑" panose="020B0503020204020204" pitchFamily="34" charset="-122"/>
              </a:rPr>
              <a:t>（学位）</a:t>
            </a:r>
            <a:r>
              <a:rPr lang="zh-CN" altLang="en-US" sz="2800" dirty="0">
                <a:solidFill>
                  <a:schemeClr val="bg1"/>
                </a:solidFill>
                <a:latin typeface="微软雅黑" panose="020B0503020204020204" pitchFamily="34" charset="-122"/>
                <a:ea typeface="微软雅黑" panose="020B0503020204020204" pitchFamily="34" charset="-122"/>
              </a:rPr>
              <a:t>教育期间按照每月400元定额扣除。同一学历继续教育的扣除期限不能超过</a:t>
            </a:r>
            <a:r>
              <a:rPr lang="zh-CN" altLang="en-US" sz="2800" b="1" dirty="0">
                <a:solidFill>
                  <a:srgbClr val="FF0000"/>
                </a:solidFill>
                <a:latin typeface="微软雅黑" panose="020B0503020204020204" pitchFamily="34" charset="-122"/>
                <a:ea typeface="微软雅黑" panose="020B0503020204020204" pitchFamily="34" charset="-122"/>
              </a:rPr>
              <a:t>48</a:t>
            </a:r>
            <a:r>
              <a:rPr lang="zh-CN" altLang="en-US" sz="2800" dirty="0">
                <a:solidFill>
                  <a:schemeClr val="bg1"/>
                </a:solidFill>
                <a:latin typeface="微软雅黑" panose="020B0503020204020204" pitchFamily="34" charset="-122"/>
                <a:ea typeface="微软雅黑" panose="020B0503020204020204" pitchFamily="34" charset="-122"/>
              </a:rPr>
              <a:t>个月。</a:t>
            </a:r>
          </a:p>
        </p:txBody>
      </p:sp>
      <p:sp>
        <p:nvSpPr>
          <p:cNvPr id="45"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继续教育</a:t>
            </a:r>
          </a:p>
        </p:txBody>
      </p:sp>
      <p:sp>
        <p:nvSpPr>
          <p:cNvPr id="46" name="椭圆 45"/>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64156" y="2808235"/>
            <a:ext cx="7575244" cy="1383665"/>
          </a:xfrm>
          <a:prstGeom prst="rect">
            <a:avLst/>
          </a:prstGeom>
        </p:spPr>
        <p:txBody>
          <a:bodyPr wrap="square">
            <a:spAutoFit/>
          </a:bodyPr>
          <a:lstStyle/>
          <a:p>
            <a:pPr algn="just"/>
            <a:r>
              <a:rPr lang="zh-CN" altLang="en-US" sz="2800" dirty="0" smtClean="0">
                <a:solidFill>
                  <a:schemeClr val="bg1"/>
                </a:solidFill>
                <a:latin typeface="微软雅黑" panose="020B0503020204020204" pitchFamily="34" charset="-122"/>
                <a:ea typeface="微软雅黑" panose="020B0503020204020204" pitchFamily="34" charset="-122"/>
              </a:rPr>
              <a:t>纳税人</a:t>
            </a:r>
            <a:r>
              <a:rPr lang="zh-CN" altLang="en-US" sz="2800" dirty="0">
                <a:solidFill>
                  <a:schemeClr val="bg1"/>
                </a:solidFill>
                <a:latin typeface="微软雅黑" panose="020B0503020204020204" pitchFamily="34" charset="-122"/>
                <a:ea typeface="微软雅黑" panose="020B0503020204020204" pitchFamily="34" charset="-122"/>
              </a:rPr>
              <a:t>接受技能人员职业资格继续教育、专业技术人员职业资格继续教育支出，在</a:t>
            </a:r>
            <a:r>
              <a:rPr lang="zh-CN" altLang="en-US" sz="2800" b="1" dirty="0">
                <a:solidFill>
                  <a:schemeClr val="tx1"/>
                </a:solidFill>
                <a:latin typeface="微软雅黑" panose="020B0503020204020204" pitchFamily="34" charset="-122"/>
                <a:ea typeface="微软雅黑" panose="020B0503020204020204" pitchFamily="34" charset="-122"/>
              </a:rPr>
              <a:t>取得</a:t>
            </a:r>
            <a:r>
              <a:rPr lang="zh-CN" altLang="en-US" sz="2800" dirty="0">
                <a:solidFill>
                  <a:schemeClr val="bg1"/>
                </a:solidFill>
                <a:latin typeface="微软雅黑" panose="020B0503020204020204" pitchFamily="34" charset="-122"/>
                <a:ea typeface="微软雅黑" panose="020B0503020204020204" pitchFamily="34" charset="-122"/>
              </a:rPr>
              <a:t>相关证书的当年，按照3600元定额扣除。</a:t>
            </a:r>
          </a:p>
        </p:txBody>
      </p:sp>
      <p:grpSp>
        <p:nvGrpSpPr>
          <p:cNvPr id="7" name="组合 6"/>
          <p:cNvGrpSpPr/>
          <p:nvPr/>
        </p:nvGrpSpPr>
        <p:grpSpPr>
          <a:xfrm>
            <a:off x="1948928" y="2794981"/>
            <a:ext cx="734395" cy="734395"/>
            <a:chOff x="1948928" y="3863968"/>
            <a:chExt cx="734395" cy="734395"/>
          </a:xfrm>
        </p:grpSpPr>
        <p:grpSp>
          <p:nvGrpSpPr>
            <p:cNvPr id="27" name="组合 26"/>
            <p:cNvGrpSpPr/>
            <p:nvPr/>
          </p:nvGrpSpPr>
          <p:grpSpPr>
            <a:xfrm>
              <a:off x="1948928" y="3863968"/>
              <a:ext cx="734395" cy="734395"/>
              <a:chOff x="4738255" y="1682692"/>
              <a:chExt cx="1423000" cy="1423000"/>
            </a:xfrm>
          </p:grpSpPr>
          <p:sp>
            <p:nvSpPr>
              <p:cNvPr id="28" name="椭圆 27"/>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29" name="椭圆 28"/>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bg1"/>
                  </a:solidFill>
                  <a:latin typeface="Impact" panose="020B0806030902050204" pitchFamily="34" charset="0"/>
                </a:endParaRPr>
              </a:p>
            </p:txBody>
          </p:sp>
        </p:grpSp>
        <p:grpSp>
          <p:nvGrpSpPr>
            <p:cNvPr id="30" name="组合 29"/>
            <p:cNvGrpSpPr>
              <a:grpSpLocks noChangeAspect="1"/>
            </p:cNvGrpSpPr>
            <p:nvPr/>
          </p:nvGrpSpPr>
          <p:grpSpPr>
            <a:xfrm>
              <a:off x="2124851" y="4051165"/>
              <a:ext cx="382548" cy="360000"/>
              <a:chOff x="5067933" y="4413400"/>
              <a:chExt cx="586815" cy="552226"/>
            </a:xfrm>
            <a:solidFill>
              <a:schemeClr val="bg1"/>
            </a:solidFill>
          </p:grpSpPr>
          <p:sp>
            <p:nvSpPr>
              <p:cNvPr id="31"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2"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sp>
            <p:nvSpPr>
              <p:cNvPr id="33"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sz="2800">
                  <a:solidFill>
                    <a:srgbClr val="000000"/>
                  </a:solidFill>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spect="1"/>
          </p:cNvSpPr>
          <p:nvPr/>
        </p:nvSpPr>
        <p:spPr>
          <a:xfrm>
            <a:off x="2430779" y="2365325"/>
            <a:ext cx="3240000" cy="3240000"/>
          </a:xfrm>
          <a:prstGeom prst="rect">
            <a:avLst/>
          </a:prstGeom>
          <a:solidFill>
            <a:schemeClr val="bg1">
              <a:lumMod val="95000"/>
            </a:schemeClr>
          </a:soli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3" name="矩形 22"/>
          <p:cNvSpPr>
            <a:spLocks noChangeAspect="1"/>
          </p:cNvSpPr>
          <p:nvPr/>
        </p:nvSpPr>
        <p:spPr>
          <a:xfrm>
            <a:off x="6521223" y="2365325"/>
            <a:ext cx="3240000" cy="3240000"/>
          </a:xfrm>
          <a:prstGeom prst="rect">
            <a:avLst/>
          </a:prstGeom>
          <a:solidFill>
            <a:schemeClr val="bg1">
              <a:lumMod val="95000"/>
            </a:schemeClr>
          </a:soli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0" name="文本框 9"/>
          <p:cNvSpPr txBox="1"/>
          <p:nvPr/>
        </p:nvSpPr>
        <p:spPr>
          <a:xfrm>
            <a:off x="2493124" y="3631382"/>
            <a:ext cx="3115311" cy="707886"/>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父母扣除</a:t>
            </a:r>
          </a:p>
        </p:txBody>
      </p:sp>
      <p:sp>
        <p:nvSpPr>
          <p:cNvPr id="24" name="文本框 23"/>
          <p:cNvSpPr txBox="1"/>
          <p:nvPr/>
        </p:nvSpPr>
        <p:spPr>
          <a:xfrm>
            <a:off x="6734812" y="3631382"/>
            <a:ext cx="2812823" cy="707886"/>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本人扣除</a:t>
            </a:r>
          </a:p>
        </p:txBody>
      </p:sp>
      <p:sp>
        <p:nvSpPr>
          <p:cNvPr id="12" name="文本框 11"/>
          <p:cNvSpPr txBox="1"/>
          <p:nvPr/>
        </p:nvSpPr>
        <p:spPr>
          <a:xfrm>
            <a:off x="1507489" y="740343"/>
            <a:ext cx="9177023" cy="1076325"/>
          </a:xfrm>
          <a:prstGeom prst="rect">
            <a:avLst/>
          </a:prstGeom>
          <a:noFill/>
          <a:ln>
            <a:solidFill>
              <a:schemeClr val="bg1"/>
            </a:solidFill>
            <a:prstDash val="dash"/>
          </a:ln>
        </p:spPr>
        <p:txBody>
          <a:bodyPr wrap="square" rtlCol="0">
            <a:spAutoFit/>
          </a:bodyPr>
          <a:lstStyle/>
          <a:p>
            <a:pPr algn="ctr"/>
            <a:r>
              <a:rPr lang="zh-CN" altLang="en-US" sz="3200" dirty="0">
                <a:solidFill>
                  <a:schemeClr val="bg1"/>
                </a:solidFill>
                <a:latin typeface="微软雅黑" panose="020B0503020204020204" pitchFamily="34" charset="-122"/>
                <a:ea typeface="微软雅黑" panose="020B0503020204020204" pitchFamily="34" charset="-122"/>
              </a:rPr>
              <a:t>个人接受</a:t>
            </a:r>
            <a:r>
              <a:rPr lang="zh-CN" altLang="en-US" sz="3200" b="1" dirty="0">
                <a:solidFill>
                  <a:srgbClr val="FF0000"/>
                </a:solidFill>
                <a:latin typeface="微软雅黑" panose="020B0503020204020204" pitchFamily="34" charset="-122"/>
                <a:ea typeface="微软雅黑" panose="020B0503020204020204" pitchFamily="34" charset="-122"/>
              </a:rPr>
              <a:t>本科</a:t>
            </a:r>
            <a:r>
              <a:rPr lang="zh-CN" altLang="en-US" sz="3200" dirty="0">
                <a:solidFill>
                  <a:schemeClr val="bg1"/>
                </a:solidFill>
                <a:latin typeface="微软雅黑" panose="020B0503020204020204" pitchFamily="34" charset="-122"/>
                <a:ea typeface="微软雅黑" panose="020B0503020204020204" pitchFamily="34" charset="-122"/>
              </a:rPr>
              <a:t>（含）以下学历（学位）继续教育</a:t>
            </a:r>
            <a:endParaRPr lang="en-US" altLang="zh-CN" sz="3200" dirty="0">
              <a:solidFill>
                <a:schemeClr val="bg1"/>
              </a:solidFill>
              <a:latin typeface="微软雅黑" panose="020B0503020204020204" pitchFamily="34" charset="-122"/>
              <a:ea typeface="微软雅黑" panose="020B0503020204020204" pitchFamily="34" charset="-122"/>
            </a:endParaRPr>
          </a:p>
          <a:p>
            <a:pPr algn="ctr"/>
            <a:r>
              <a:rPr lang="en-US" altLang="zh-CN" sz="3200" dirty="0">
                <a:solidFill>
                  <a:schemeClr val="bg1"/>
                </a:solidFill>
                <a:latin typeface="微软雅黑" panose="020B0503020204020204" pitchFamily="34" charset="-122"/>
                <a:ea typeface="微软雅黑" panose="020B0503020204020204" pitchFamily="34" charset="-122"/>
              </a:rPr>
              <a:t>(</a:t>
            </a:r>
            <a:r>
              <a:rPr lang="zh-CN" altLang="en-US" sz="3200" dirty="0">
                <a:solidFill>
                  <a:schemeClr val="bg1"/>
                </a:solidFill>
                <a:latin typeface="微软雅黑" panose="020B0503020204020204" pitchFamily="34" charset="-122"/>
                <a:ea typeface="微软雅黑" panose="020B0503020204020204" pitchFamily="34" charset="-122"/>
              </a:rPr>
              <a:t>二选一</a:t>
            </a:r>
            <a:r>
              <a:rPr lang="en-US" altLang="zh-CN" sz="3200" dirty="0">
                <a:solidFill>
                  <a:schemeClr val="bg1"/>
                </a:solidFill>
                <a:latin typeface="微软雅黑" panose="020B0503020204020204" pitchFamily="34" charset="-122"/>
                <a:ea typeface="微软雅黑" panose="020B0503020204020204" pitchFamily="34" charset="-122"/>
              </a:rPr>
              <a:t>)</a:t>
            </a:r>
            <a:endParaRPr lang="zh-CN" altLang="en-US" sz="3200"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3658151" y="1994198"/>
            <a:ext cx="785256" cy="785254"/>
            <a:chOff x="2233959" y="1954923"/>
            <a:chExt cx="785256" cy="785254"/>
          </a:xfrm>
        </p:grpSpPr>
        <p:grpSp>
          <p:nvGrpSpPr>
            <p:cNvPr id="26" name="组合 25"/>
            <p:cNvGrpSpPr/>
            <p:nvPr/>
          </p:nvGrpSpPr>
          <p:grpSpPr>
            <a:xfrm>
              <a:off x="2233959" y="1954923"/>
              <a:ext cx="785256" cy="785254"/>
              <a:chOff x="4738255" y="1682692"/>
              <a:chExt cx="1423000" cy="1423000"/>
            </a:xfrm>
          </p:grpSpPr>
          <p:sp>
            <p:nvSpPr>
              <p:cNvPr id="34" name="椭圆 33"/>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5" name="椭圆 34"/>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30" name="组合 29"/>
            <p:cNvGrpSpPr>
              <a:grpSpLocks noChangeAspect="1"/>
            </p:cNvGrpSpPr>
            <p:nvPr/>
          </p:nvGrpSpPr>
          <p:grpSpPr>
            <a:xfrm>
              <a:off x="2442030" y="2167550"/>
              <a:ext cx="369115" cy="360000"/>
              <a:chOff x="3388594" y="3312526"/>
              <a:chExt cx="483049" cy="471122"/>
            </a:xfrm>
            <a:solidFill>
              <a:schemeClr val="bg1"/>
            </a:solidFill>
          </p:grpSpPr>
          <p:sp>
            <p:nvSpPr>
              <p:cNvPr id="31"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6" name="组合 35"/>
          <p:cNvGrpSpPr/>
          <p:nvPr/>
        </p:nvGrpSpPr>
        <p:grpSpPr>
          <a:xfrm>
            <a:off x="7748595" y="1994198"/>
            <a:ext cx="785256" cy="785254"/>
            <a:chOff x="2233959" y="1954923"/>
            <a:chExt cx="785256" cy="785254"/>
          </a:xfrm>
        </p:grpSpPr>
        <p:grpSp>
          <p:nvGrpSpPr>
            <p:cNvPr id="37" name="组合 36"/>
            <p:cNvGrpSpPr/>
            <p:nvPr/>
          </p:nvGrpSpPr>
          <p:grpSpPr>
            <a:xfrm>
              <a:off x="2233959" y="1954923"/>
              <a:ext cx="785256" cy="785254"/>
              <a:chOff x="4738255" y="1682692"/>
              <a:chExt cx="1423000" cy="1423000"/>
            </a:xfrm>
          </p:grpSpPr>
          <p:sp>
            <p:nvSpPr>
              <p:cNvPr id="42" name="椭圆 4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3" name="椭圆 42"/>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38" name="组合 37"/>
            <p:cNvGrpSpPr>
              <a:grpSpLocks noChangeAspect="1"/>
            </p:cNvGrpSpPr>
            <p:nvPr/>
          </p:nvGrpSpPr>
          <p:grpSpPr>
            <a:xfrm>
              <a:off x="2442030" y="2167550"/>
              <a:ext cx="369115" cy="360000"/>
              <a:chOff x="3388594" y="3312526"/>
              <a:chExt cx="483049" cy="471122"/>
            </a:xfrm>
            <a:solidFill>
              <a:schemeClr val="bg1"/>
            </a:solidFill>
          </p:grpSpPr>
          <p:sp>
            <p:nvSpPr>
              <p:cNvPr id="39"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useBgFill="1">
        <p:nvSpPr>
          <p:cNvPr id="13" name="矩形 12"/>
          <p:cNvSpPr/>
          <p:nvPr/>
        </p:nvSpPr>
        <p:spPr>
          <a:xfrm>
            <a:off x="2430777" y="5277824"/>
            <a:ext cx="3240001" cy="1555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useBgFill="1">
        <p:nvSpPr>
          <p:cNvPr id="44" name="矩形 43"/>
          <p:cNvSpPr/>
          <p:nvPr/>
        </p:nvSpPr>
        <p:spPr>
          <a:xfrm>
            <a:off x="6521222" y="5277824"/>
            <a:ext cx="3240001" cy="1555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8" accel="40000" fill="hold" grpId="0" nodeType="withEffect" p14:presetBounceEnd="20000">
                                      <p:stCondLst>
                                        <p:cond delay="800"/>
                                      </p:stCondLst>
                                      <p:childTnLst>
                                        <p:set>
                                          <p:cBhvr>
                                            <p:cTn id="16" dur="1" fill="hold">
                                              <p:stCondLst>
                                                <p:cond delay="0"/>
                                              </p:stCondLst>
                                            </p:cTn>
                                            <p:tgtEl>
                                              <p:spTgt spid="9"/>
                                            </p:tgtEl>
                                            <p:attrNameLst>
                                              <p:attrName>style.visibility</p:attrName>
                                            </p:attrNameLst>
                                          </p:cBhvr>
                                          <p:to>
                                            <p:strVal val="visible"/>
                                          </p:to>
                                        </p:set>
                                        <p:anim calcmode="lin" valueType="num" p14:bounceEnd="2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accel="40000" fill="hold" grpId="0" nodeType="withEffect" p14:presetBounceEnd="20000">
                                      <p:stCondLst>
                                        <p:cond delay="800"/>
                                      </p:stCondLst>
                                      <p:childTnLst>
                                        <p:set>
                                          <p:cBhvr>
                                            <p:cTn id="20" dur="1" fill="hold">
                                              <p:stCondLst>
                                                <p:cond delay="0"/>
                                              </p:stCondLst>
                                            </p:cTn>
                                            <p:tgtEl>
                                              <p:spTgt spid="23"/>
                                            </p:tgtEl>
                                            <p:attrNameLst>
                                              <p:attrName>style.visibility</p:attrName>
                                            </p:attrNameLst>
                                          </p:cBhvr>
                                          <p:to>
                                            <p:strVal val="visible"/>
                                          </p:to>
                                        </p:set>
                                        <p:anim calcmode="lin" valueType="num" p14:bounceEnd="20000">
                                          <p:cBhvr additive="base">
                                            <p:cTn id="21" dur="500" fill="hold"/>
                                            <p:tgtEl>
                                              <p:spTgt spid="23"/>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2" presetClass="entr" presetSubtype="4" fill="hold" grpId="0" nodeType="withEffect">
                                      <p:stCondLst>
                                        <p:cond delay="13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par>
                                    <p:cTn id="27" presetID="12" presetClass="entr" presetSubtype="4" fill="hold" grpId="0" nodeType="withEffect">
                                      <p:stCondLst>
                                        <p:cond delay="13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par>
                              <p:cTn id="31" fill="hold">
                                <p:stCondLst>
                                  <p:cond delay="1000"/>
                                </p:stCondLst>
                                <p:childTnLst>
                                  <p:par>
                                    <p:cTn id="32" presetID="16" presetClass="entr" presetSubtype="4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Horizontal)">
                                          <p:cBhvr>
                                            <p:cTn id="34" dur="500"/>
                                            <p:tgtEl>
                                              <p:spTgt spid="13"/>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Horizontal)">
                                          <p:cBhvr>
                                            <p:cTn id="37" dur="500"/>
                                            <p:tgtEl>
                                              <p:spTgt spid="44"/>
                                            </p:tgtEl>
                                          </p:cBhvr>
                                        </p:animEffect>
                                      </p:childTnLst>
                                    </p:cTn>
                                  </p:par>
                                </p:childTnLst>
                              </p:cTn>
                            </p:par>
                            <p:par>
                              <p:cTn id="38" fill="hold">
                                <p:stCondLst>
                                  <p:cond delay="1500"/>
                                </p:stCondLst>
                                <p:childTnLst>
                                  <p:par>
                                    <p:cTn id="39" presetID="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10" grpId="0"/>
          <p:bldP spid="24" grpId="0"/>
          <p:bldP spid="12" grpId="0" bldLvl="0" animBg="1"/>
          <p:bldP spid="1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8" accel="40000" fill="hold" grpId="0" nodeType="withEffect">
                                      <p:stCondLst>
                                        <p:cond delay="8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accel="40000" fill="hold" grpId="0" nodeType="withEffect">
                                      <p:stCondLst>
                                        <p:cond delay="8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2" presetClass="entr" presetSubtype="4" fill="hold" grpId="0" nodeType="withEffect">
                                      <p:stCondLst>
                                        <p:cond delay="13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par>
                                    <p:cTn id="27" presetID="12" presetClass="entr" presetSubtype="4" fill="hold" grpId="0" nodeType="withEffect">
                                      <p:stCondLst>
                                        <p:cond delay="130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p:tgtEl>
                                              <p:spTgt spid="24"/>
                                            </p:tgtEl>
                                            <p:attrNameLst>
                                              <p:attrName>ppt_y</p:attrName>
                                            </p:attrNameLst>
                                          </p:cBhvr>
                                          <p:tavLst>
                                            <p:tav tm="0">
                                              <p:val>
                                                <p:strVal val="#ppt_y+#ppt_h*1.125000"/>
                                              </p:val>
                                            </p:tav>
                                            <p:tav tm="100000">
                                              <p:val>
                                                <p:strVal val="#ppt_y"/>
                                              </p:val>
                                            </p:tav>
                                          </p:tavLst>
                                        </p:anim>
                                        <p:animEffect transition="in" filter="wipe(up)">
                                          <p:cBhvr>
                                            <p:cTn id="30" dur="500"/>
                                            <p:tgtEl>
                                              <p:spTgt spid="24"/>
                                            </p:tgtEl>
                                          </p:cBhvr>
                                        </p:animEffect>
                                      </p:childTnLst>
                                    </p:cTn>
                                  </p:par>
                                </p:childTnLst>
                              </p:cTn>
                            </p:par>
                            <p:par>
                              <p:cTn id="31" fill="hold">
                                <p:stCondLst>
                                  <p:cond delay="1000"/>
                                </p:stCondLst>
                                <p:childTnLst>
                                  <p:par>
                                    <p:cTn id="32" presetID="16" presetClass="entr" presetSubtype="4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outHorizontal)">
                                          <p:cBhvr>
                                            <p:cTn id="34" dur="500"/>
                                            <p:tgtEl>
                                              <p:spTgt spid="13"/>
                                            </p:tgtEl>
                                          </p:cBhvr>
                                        </p:animEffect>
                                      </p:childTnLst>
                                    </p:cTn>
                                  </p:par>
                                  <p:par>
                                    <p:cTn id="35" presetID="16" presetClass="entr" presetSubtype="42"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Horizontal)">
                                          <p:cBhvr>
                                            <p:cTn id="37" dur="500"/>
                                            <p:tgtEl>
                                              <p:spTgt spid="44"/>
                                            </p:tgtEl>
                                          </p:cBhvr>
                                        </p:animEffect>
                                      </p:childTnLst>
                                    </p:cTn>
                                  </p:par>
                                </p:childTnLst>
                              </p:cTn>
                            </p:par>
                            <p:par>
                              <p:cTn id="38" fill="hold">
                                <p:stCondLst>
                                  <p:cond delay="1500"/>
                                </p:stCondLst>
                                <p:childTnLst>
                                  <p:par>
                                    <p:cTn id="39" presetID="2" presetClass="entr" presetSubtype="1"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10" grpId="0"/>
          <p:bldP spid="24" grpId="0"/>
          <p:bldP spid="12" grpId="0" bldLvl="0" animBg="1"/>
          <p:bldP spid="13" grpId="0" animBg="1"/>
          <p:bldP spid="44"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33167" y="2212219"/>
            <a:ext cx="3517772" cy="2433563"/>
            <a:chOff x="2285999" y="1568651"/>
            <a:chExt cx="3920836" cy="2712399"/>
          </a:xfrm>
        </p:grpSpPr>
        <p:sp>
          <p:nvSpPr>
            <p:cNvPr id="14" name="矩形 13"/>
            <p:cNvSpPr/>
            <p:nvPr/>
          </p:nvSpPr>
          <p:spPr>
            <a:xfrm>
              <a:off x="2285999" y="1568651"/>
              <a:ext cx="3920836" cy="2712399"/>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pic>
          <p:nvPicPr>
            <p:cNvPr id="15" name="图片 14"/>
            <p:cNvPicPr>
              <a:picLocks noChangeAspect="1"/>
            </p:cNvPicPr>
            <p:nvPr/>
          </p:nvPicPr>
          <p:blipFill>
            <a:blip r:embed="rId4"/>
            <a:stretch>
              <a:fillRect/>
            </a:stretch>
          </p:blipFill>
          <p:spPr>
            <a:xfrm>
              <a:off x="2413527" y="1707697"/>
              <a:ext cx="3657175" cy="2434307"/>
            </a:xfrm>
            <a:prstGeom prst="rect">
              <a:avLst/>
            </a:prstGeom>
            <a:solidFill>
              <a:srgbClr val="1FADA2"/>
            </a:solidFill>
            <a:ln w="19050">
              <a:noFill/>
            </a:ln>
            <a:effectLst>
              <a:innerShdw blurRad="127000">
                <a:prstClr val="black">
                  <a:alpha val="20000"/>
                </a:prstClr>
              </a:innerShdw>
            </a:effectLst>
          </p:spPr>
        </p:pic>
      </p:grpSp>
      <p:sp>
        <p:nvSpPr>
          <p:cNvPr id="22" name="PA_文本框 21"/>
          <p:cNvSpPr txBox="1"/>
          <p:nvPr>
            <p:custDataLst>
              <p:tags r:id="rId1"/>
            </p:custDataLst>
          </p:nvPr>
        </p:nvSpPr>
        <p:spPr>
          <a:xfrm>
            <a:off x="7170780" y="2336971"/>
            <a:ext cx="2697084" cy="645160"/>
          </a:xfrm>
          <a:prstGeom prst="rect">
            <a:avLst/>
          </a:prstGeom>
          <a:noFill/>
          <a:ln w="12700">
            <a:solidFill>
              <a:schemeClr val="bg1"/>
            </a:solidFill>
            <a:prstDash val="dash"/>
          </a:ln>
        </p:spPr>
        <p:txBody>
          <a:bodyPr wrap="square" rtlCol="0">
            <a:spAutoFit/>
          </a:bodyPr>
          <a:lstStyle/>
          <a:p>
            <a:pPr algn="dist"/>
            <a:r>
              <a:rPr lang="zh-CN" altLang="en-US" sz="3600" b="1" dirty="0">
                <a:solidFill>
                  <a:srgbClr val="FF0000"/>
                </a:solidFill>
                <a:latin typeface="微软雅黑" panose="020B0503020204020204" pitchFamily="34" charset="-122"/>
                <a:ea typeface="微软雅黑" panose="020B0503020204020204" pitchFamily="34" charset="-122"/>
              </a:rPr>
              <a:t>留存资料</a:t>
            </a:r>
          </a:p>
        </p:txBody>
      </p:sp>
      <p:sp>
        <p:nvSpPr>
          <p:cNvPr id="5" name="文本框 4"/>
          <p:cNvSpPr txBox="1"/>
          <p:nvPr/>
        </p:nvSpPr>
        <p:spPr>
          <a:xfrm>
            <a:off x="6096000" y="3582311"/>
            <a:ext cx="4846645" cy="584775"/>
          </a:xfrm>
          <a:prstGeom prst="rect">
            <a:avLst/>
          </a:prstGeom>
          <a:noFill/>
        </p:spPr>
        <p:txBody>
          <a:bodyPr wrap="square" rtlCol="0">
            <a:spAutoFit/>
          </a:bodyPr>
          <a:lstStyle/>
          <a:p>
            <a:pPr algn="dist"/>
            <a:r>
              <a:rPr lang="zh-CN" altLang="en-US" sz="3200" dirty="0">
                <a:solidFill>
                  <a:schemeClr val="bg1"/>
                </a:solidFill>
              </a:rPr>
              <a:t>职业资格</a:t>
            </a:r>
            <a:r>
              <a:rPr lang="zh-CN" altLang="en-US" sz="3200" dirty="0">
                <a:solidFill>
                  <a:schemeClr val="bg1"/>
                </a:solidFill>
                <a:latin typeface="微软雅黑" panose="020B0503020204020204" pitchFamily="34" charset="-122"/>
                <a:ea typeface="微软雅黑" panose="020B0503020204020204" pitchFamily="34" charset="-122"/>
              </a:rPr>
              <a:t>相关证书</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1" accel="40000" fill="hold" grpId="0" nodeType="withEffect" p14:presetBounceEnd="20000">
                                      <p:stCondLst>
                                        <p:cond delay="400"/>
                                      </p:stCondLst>
                                      <p:childTnLst>
                                        <p:set>
                                          <p:cBhvr>
                                            <p:cTn id="9" dur="1" fill="hold">
                                              <p:stCondLst>
                                                <p:cond delay="0"/>
                                              </p:stCondLst>
                                            </p:cTn>
                                            <p:tgtEl>
                                              <p:spTgt spid="22"/>
                                            </p:tgtEl>
                                            <p:attrNameLst>
                                              <p:attrName>style.visibility</p:attrName>
                                            </p:attrNameLst>
                                          </p:cBhvr>
                                          <p:to>
                                            <p:strVal val="visible"/>
                                          </p:to>
                                        </p:set>
                                        <p:anim calcmode="lin" valueType="num" p14:bounceEnd="20000">
                                          <p:cBhvr additive="base">
                                            <p:cTn id="10"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11" dur="500" fill="hold"/>
                                            <p:tgtEl>
                                              <p:spTgt spid="2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1" accel="40000" fill="hold" grpId="0" nodeType="withEffect">
                                      <p:stCondLst>
                                        <p:cond delay="40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ppt_x"/>
                                              </p:val>
                                            </p:tav>
                                            <p:tav tm="100000">
                                              <p:val>
                                                <p:strVal val="#ppt_x"/>
                                              </p:val>
                                            </p:tav>
                                          </p:tavLst>
                                        </p:anim>
                                        <p:anim calcmode="lin" valueType="num">
                                          <p:cBhvr additive="base">
                                            <p:cTn id="11" dur="500" fill="hold"/>
                                            <p:tgtEl>
                                              <p:spTgt spid="22"/>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86063" y="2957984"/>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801291" y="2540351"/>
            <a:ext cx="8378151" cy="1568450"/>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在一个纳税年度内，与基本医保相关的医药费用，扣除医保报销后个人负担（是指</a:t>
            </a:r>
            <a:r>
              <a:rPr lang="zh-CN" altLang="en-US" sz="2400" b="1" dirty="0">
                <a:solidFill>
                  <a:srgbClr val="FF0000"/>
                </a:solidFill>
                <a:latin typeface="微软雅黑" panose="020B0503020204020204" pitchFamily="34" charset="-122"/>
                <a:ea typeface="微软雅黑" panose="020B0503020204020204" pitchFamily="34" charset="-122"/>
              </a:rPr>
              <a:t>医保目录范围内的自付部分</a:t>
            </a:r>
            <a:r>
              <a:rPr lang="zh-CN" altLang="en-US" sz="2400" dirty="0">
                <a:solidFill>
                  <a:schemeClr val="bg1"/>
                </a:solidFill>
                <a:latin typeface="微软雅黑" panose="020B0503020204020204" pitchFamily="34" charset="-122"/>
                <a:ea typeface="微软雅黑" panose="020B0503020204020204" pitchFamily="34" charset="-122"/>
              </a:rPr>
              <a:t>）累计超过</a:t>
            </a:r>
            <a:r>
              <a:rPr lang="en-US" altLang="zh-CN" sz="2400" dirty="0">
                <a:solidFill>
                  <a:schemeClr val="bg1"/>
                </a:solidFill>
                <a:latin typeface="微软雅黑" panose="020B0503020204020204" pitchFamily="34" charset="-122"/>
                <a:ea typeface="微软雅黑" panose="020B0503020204020204" pitchFamily="34" charset="-122"/>
              </a:rPr>
              <a:t>15000</a:t>
            </a:r>
            <a:r>
              <a:rPr lang="zh-CN" altLang="en-US" sz="2400" dirty="0">
                <a:solidFill>
                  <a:schemeClr val="bg1"/>
                </a:solidFill>
                <a:latin typeface="微软雅黑" panose="020B0503020204020204" pitchFamily="34" charset="-122"/>
                <a:ea typeface="微软雅黑" panose="020B0503020204020204" pitchFamily="34" charset="-122"/>
              </a:rPr>
              <a:t>元的部分，由纳税人在办理年度汇算清缴时，在</a:t>
            </a:r>
            <a:r>
              <a:rPr lang="en-US" altLang="zh-CN" sz="2400" b="1" dirty="0">
                <a:solidFill>
                  <a:srgbClr val="FF0000"/>
                </a:solidFill>
                <a:latin typeface="微软雅黑" panose="020B0503020204020204" pitchFamily="34" charset="-122"/>
                <a:ea typeface="微软雅黑" panose="020B0503020204020204" pitchFamily="34" charset="-122"/>
              </a:rPr>
              <a:t>80000</a:t>
            </a:r>
            <a:r>
              <a:rPr lang="zh-CN" altLang="en-US" sz="2400" b="1" dirty="0">
                <a:solidFill>
                  <a:srgbClr val="FF0000"/>
                </a:solidFill>
                <a:latin typeface="微软雅黑" panose="020B0503020204020204" pitchFamily="34" charset="-122"/>
                <a:ea typeface="微软雅黑" panose="020B0503020204020204" pitchFamily="34" charset="-122"/>
              </a:rPr>
              <a:t>元</a:t>
            </a:r>
            <a:r>
              <a:rPr lang="zh-CN" altLang="en-US" sz="2400" dirty="0">
                <a:solidFill>
                  <a:schemeClr val="bg1"/>
                </a:solidFill>
                <a:latin typeface="微软雅黑" panose="020B0503020204020204" pitchFamily="34" charset="-122"/>
                <a:ea typeface="微软雅黑" panose="020B0503020204020204" pitchFamily="34" charset="-122"/>
              </a:rPr>
              <a:t>限额内据实扣除。</a:t>
            </a:r>
          </a:p>
        </p:txBody>
      </p:sp>
      <p:sp>
        <p:nvSpPr>
          <p:cNvPr id="45"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大病医疗</a:t>
            </a:r>
          </a:p>
        </p:txBody>
      </p:sp>
      <p:sp>
        <p:nvSpPr>
          <p:cNvPr id="46" name="椭圆 45"/>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par>
                                <p:cTn id="9" presetID="42" presetClass="entr" presetSubtype="0" fill="hold" grpId="0" nodeType="withEffect">
                                  <p:stCondLst>
                                    <p:cond delay="4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1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1638300" y="3870172"/>
            <a:ext cx="8597900" cy="0"/>
          </a:xfrm>
          <a:prstGeom prst="line">
            <a:avLst/>
          </a:prstGeom>
          <a:ln w="381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195322" y="3366172"/>
            <a:ext cx="0" cy="504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8039735" y="3405542"/>
            <a:ext cx="0" cy="504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194687" y="3870172"/>
            <a:ext cx="4845342" cy="0"/>
          </a:xfrm>
          <a:prstGeom prst="line">
            <a:avLst/>
          </a:prstGeom>
          <a:ln w="38100">
            <a:solidFill>
              <a:srgbClr val="3B76CD"/>
            </a:solidFill>
            <a:prstDash val="solid"/>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2592406" y="2896575"/>
            <a:ext cx="120456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15000</a:t>
            </a:r>
            <a:r>
              <a:rPr lang="zh-CN" altLang="en-US" sz="2000" dirty="0">
                <a:solidFill>
                  <a:schemeClr val="bg1"/>
                </a:solidFill>
                <a:latin typeface="微软雅黑" panose="020B0503020204020204" pitchFamily="34" charset="-122"/>
                <a:ea typeface="微软雅黑" panose="020B0503020204020204" pitchFamily="34" charset="-122"/>
              </a:rPr>
              <a:t>元</a:t>
            </a:r>
          </a:p>
        </p:txBody>
      </p:sp>
      <p:sp>
        <p:nvSpPr>
          <p:cNvPr id="50" name="文本框 49"/>
          <p:cNvSpPr txBox="1"/>
          <p:nvPr/>
        </p:nvSpPr>
        <p:spPr>
          <a:xfrm>
            <a:off x="8039434" y="2966158"/>
            <a:ext cx="1204562" cy="40011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95000</a:t>
            </a:r>
            <a:r>
              <a:rPr lang="zh-CN" altLang="en-US" sz="2000" dirty="0">
                <a:solidFill>
                  <a:schemeClr val="bg1"/>
                </a:solidFill>
                <a:latin typeface="微软雅黑" panose="020B0503020204020204" pitchFamily="34" charset="-122"/>
                <a:ea typeface="微软雅黑" panose="020B0503020204020204" pitchFamily="34" charset="-122"/>
              </a:rPr>
              <a:t>元</a:t>
            </a:r>
          </a:p>
        </p:txBody>
      </p:sp>
      <p:sp>
        <p:nvSpPr>
          <p:cNvPr id="15" name="左大括号 14"/>
          <p:cNvSpPr/>
          <p:nvPr/>
        </p:nvSpPr>
        <p:spPr>
          <a:xfrm rot="16200000">
            <a:off x="5522166" y="1582333"/>
            <a:ext cx="190390" cy="4845342"/>
          </a:xfrm>
          <a:prstGeom prst="leftBrace">
            <a:avLst>
              <a:gd name="adj1" fmla="val 62893"/>
              <a:gd name="adj2" fmla="val 50000"/>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文本框 17"/>
          <p:cNvSpPr txBox="1"/>
          <p:nvPr/>
        </p:nvSpPr>
        <p:spPr>
          <a:xfrm>
            <a:off x="4802505" y="4189730"/>
            <a:ext cx="1382395" cy="645160"/>
          </a:xfrm>
          <a:prstGeom prst="rect">
            <a:avLst/>
          </a:prstGeom>
          <a:noFill/>
        </p:spPr>
        <p:txBody>
          <a:bodyPr wrap="square" rtlCol="0">
            <a:spAutoFit/>
          </a:bodyPr>
          <a:lstStyle/>
          <a:p>
            <a:pPr algn="dist"/>
            <a:r>
              <a:rPr lang="zh-CN" altLang="en-US" dirty="0">
                <a:solidFill>
                  <a:schemeClr val="bg1"/>
                </a:solidFill>
                <a:latin typeface="微软雅黑" panose="020B0503020204020204" pitchFamily="34" charset="-122"/>
                <a:ea typeface="微软雅黑" panose="020B0503020204020204" pitchFamily="34" charset="-122"/>
              </a:rPr>
              <a:t>据实扣除</a:t>
            </a:r>
          </a:p>
          <a:p>
            <a:pPr algn="dist"/>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万元以内</a:t>
            </a:r>
          </a:p>
        </p:txBody>
      </p:sp>
      <p:sp>
        <p:nvSpPr>
          <p:cNvPr id="2" name="文本框 1"/>
          <p:cNvSpPr txBox="1"/>
          <p:nvPr/>
        </p:nvSpPr>
        <p:spPr>
          <a:xfrm>
            <a:off x="1032211" y="2965790"/>
            <a:ext cx="1204562" cy="39878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0</a:t>
            </a:r>
            <a:r>
              <a:rPr lang="zh-CN" altLang="en-US" sz="2000" dirty="0">
                <a:solidFill>
                  <a:schemeClr val="bg1"/>
                </a:solidFill>
                <a:latin typeface="微软雅黑" panose="020B0503020204020204" pitchFamily="34" charset="-122"/>
                <a:ea typeface="微软雅黑" panose="020B0503020204020204" pitchFamily="34" charset="-122"/>
              </a:rPr>
              <a:t>元</a:t>
            </a:r>
          </a:p>
        </p:txBody>
      </p:sp>
      <p:cxnSp>
        <p:nvCxnSpPr>
          <p:cNvPr id="3" name="直接连接符 2"/>
          <p:cNvCxnSpPr/>
          <p:nvPr/>
        </p:nvCxnSpPr>
        <p:spPr>
          <a:xfrm flipV="1">
            <a:off x="1638302" y="3366172"/>
            <a:ext cx="0" cy="504000"/>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638300" y="1273175"/>
            <a:ext cx="3580130" cy="521970"/>
          </a:xfrm>
          <a:prstGeom prst="rect">
            <a:avLst/>
          </a:prstGeom>
          <a:noFill/>
        </p:spPr>
        <p:txBody>
          <a:bodyPr wrap="none" rtlCol="0" anchor="t">
            <a:spAutoFit/>
          </a:bodyPr>
          <a:lstStyle/>
          <a:p>
            <a:r>
              <a:rPr lang="zh-CN" altLang="en-US" sz="2800" b="1">
                <a:solidFill>
                  <a:schemeClr val="bg1"/>
                </a:solidFill>
                <a:latin typeface="黑体" panose="02010609060101010101" charset="-122"/>
                <a:ea typeface="黑体" panose="02010609060101010101" charset="-122"/>
                <a:cs typeface="黑体" panose="02010609060101010101" charset="-122"/>
              </a:rPr>
              <a:t>如何理解</a:t>
            </a:r>
            <a:r>
              <a:rPr lang="en-US" altLang="zh-CN" sz="2800" b="1">
                <a:solidFill>
                  <a:schemeClr val="bg1"/>
                </a:solidFill>
                <a:latin typeface="黑体" panose="02010609060101010101" charset="-122"/>
                <a:ea typeface="黑体" panose="02010609060101010101" charset="-122"/>
                <a:cs typeface="黑体" panose="02010609060101010101" charset="-122"/>
              </a:rPr>
              <a:t>8</a:t>
            </a:r>
            <a:r>
              <a:rPr lang="zh-CN" altLang="en-US" sz="2800" b="1">
                <a:solidFill>
                  <a:schemeClr val="bg1"/>
                </a:solidFill>
                <a:latin typeface="黑体" panose="02010609060101010101" charset="-122"/>
                <a:ea typeface="黑体" panose="02010609060101010101" charset="-122"/>
                <a:cs typeface="黑体" panose="02010609060101010101" charset="-122"/>
              </a:rPr>
              <a:t>万限额扣除</a:t>
            </a:r>
          </a:p>
        </p:txBody>
      </p:sp>
      <p:sp>
        <p:nvSpPr>
          <p:cNvPr id="6" name="文本框 5"/>
          <p:cNvSpPr txBox="1"/>
          <p:nvPr/>
        </p:nvSpPr>
        <p:spPr>
          <a:xfrm>
            <a:off x="1638300" y="5510530"/>
            <a:ext cx="3400425" cy="521970"/>
          </a:xfrm>
          <a:prstGeom prst="rect">
            <a:avLst/>
          </a:prstGeom>
          <a:noFill/>
        </p:spPr>
        <p:txBody>
          <a:bodyPr wrap="none" rtlCol="0" anchor="t">
            <a:spAutoFit/>
          </a:bodyPr>
          <a:lstStyle/>
          <a:p>
            <a:r>
              <a:rPr lang="zh-CN" altLang="en-US" sz="2800" b="1">
                <a:solidFill>
                  <a:schemeClr val="bg1"/>
                </a:solidFill>
                <a:latin typeface="黑体" panose="02010609060101010101" charset="-122"/>
                <a:ea typeface="黑体" panose="02010609060101010101" charset="-122"/>
                <a:cs typeface="黑体" panose="02010609060101010101" charset="-122"/>
              </a:rPr>
              <a:t>如何</a:t>
            </a:r>
            <a:r>
              <a:rPr lang="zh-CN" sz="2800" b="1">
                <a:solidFill>
                  <a:schemeClr val="bg1"/>
                </a:solidFill>
                <a:latin typeface="黑体" panose="02010609060101010101" charset="-122"/>
                <a:ea typeface="黑体" panose="02010609060101010101" charset="-122"/>
                <a:cs typeface="黑体" panose="02010609060101010101" charset="-122"/>
              </a:rPr>
              <a:t>分别计算扣除额</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800"/>
                                        <p:tgtEl>
                                          <p:spTgt spid="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22" presetClass="entr" presetSubtype="4" fill="hold"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par>
                          <p:cTn id="15" fill="hold">
                            <p:stCondLst>
                              <p:cond delay="1500"/>
                            </p:stCondLst>
                            <p:childTnLst>
                              <p:par>
                                <p:cTn id="16" presetID="4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strVal val="#ppt_x"/>
                                          </p:val>
                                        </p:tav>
                                        <p:tav tm="100000">
                                          <p:val>
                                            <p:strVal val="#ppt_x"/>
                                          </p:val>
                                        </p:tav>
                                      </p:tavLst>
                                    </p:anim>
                                    <p:anim calcmode="lin" valueType="num">
                                      <p:cBhvr>
                                        <p:cTn id="25" dur="50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2500"/>
                            </p:stCondLst>
                            <p:childTnLst>
                              <p:par>
                                <p:cTn id="31" presetID="26" presetClass="emph" presetSubtype="0" repeatCount="3000" fill="hold" nodeType="afterEffect">
                                  <p:stCondLst>
                                    <p:cond delay="0"/>
                                  </p:stCondLst>
                                  <p:childTnLst>
                                    <p:animEffect transition="out" filter="fade">
                                      <p:cBhvr>
                                        <p:cTn id="32" dur="500" tmFilter="0, 0; .2, .5; .8, .5; 1, 0"/>
                                        <p:tgtEl>
                                          <p:spTgt spid="49"/>
                                        </p:tgtEl>
                                      </p:cBhvr>
                                    </p:animEffect>
                                    <p:animScale>
                                      <p:cBhvr>
                                        <p:cTn id="33" dur="250" autoRev="1" fill="hold"/>
                                        <p:tgtEl>
                                          <p:spTgt spid="49"/>
                                        </p:tgtEl>
                                      </p:cBhvr>
                                      <p:by x="105000" y="105000"/>
                                    </p:animScale>
                                  </p:childTnLst>
                                </p:cTn>
                              </p:par>
                            </p:childTnLst>
                          </p:cTn>
                        </p:par>
                        <p:par>
                          <p:cTn id="34" fill="hold">
                            <p:stCondLst>
                              <p:cond delay="3000"/>
                            </p:stCondLst>
                            <p:childTnLst>
                              <p:par>
                                <p:cTn id="35" presetID="16" presetClass="entr" presetSubtype="37"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outVertical)">
                                      <p:cBhvr>
                                        <p:cTn id="37" dur="500"/>
                                        <p:tgtEl>
                                          <p:spTgt spid="15"/>
                                        </p:tgtEl>
                                      </p:cBhvr>
                                    </p:animEffect>
                                  </p:childTnLst>
                                </p:cTn>
                              </p:par>
                              <p:par>
                                <p:cTn id="38" presetID="12" presetClass="entr" presetSubtype="4" fill="hold" grpId="0" nodeType="withEffect">
                                  <p:stCondLst>
                                    <p:cond delay="40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p:tgtEl>
                                          <p:spTgt spid="18"/>
                                        </p:tgtEl>
                                        <p:attrNameLst>
                                          <p:attrName>ppt_y</p:attrName>
                                        </p:attrNameLst>
                                      </p:cBhvr>
                                      <p:tavLst>
                                        <p:tav tm="0">
                                          <p:val>
                                            <p:strVal val="#ppt_y+#ppt_h*1.125000"/>
                                          </p:val>
                                        </p:tav>
                                        <p:tav tm="100000">
                                          <p:val>
                                            <p:strVal val="#ppt_y"/>
                                          </p:val>
                                        </p:tav>
                                      </p:tavLst>
                                    </p:anim>
                                    <p:animEffect transition="in" filter="wipe(up)">
                                      <p:cBhvr>
                                        <p:cTn id="41" dur="500"/>
                                        <p:tgtEl>
                                          <p:spTgt spid="18"/>
                                        </p:tgtEl>
                                      </p:cBhvr>
                                    </p:animEffect>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anim calcmode="lin" valueType="num">
                                      <p:cBhvr>
                                        <p:cTn id="46" dur="500" fill="hold"/>
                                        <p:tgtEl>
                                          <p:spTgt spid="2"/>
                                        </p:tgtEl>
                                        <p:attrNameLst>
                                          <p:attrName>ppt_x</p:attrName>
                                        </p:attrNameLst>
                                      </p:cBhvr>
                                      <p:tavLst>
                                        <p:tav tm="0">
                                          <p:val>
                                            <p:strVal val="#ppt_x"/>
                                          </p:val>
                                        </p:tav>
                                        <p:tav tm="100000">
                                          <p:val>
                                            <p:strVal val="#ppt_x"/>
                                          </p:val>
                                        </p:tav>
                                      </p:tavLst>
                                    </p:anim>
                                    <p:anim calcmode="lin" valueType="num">
                                      <p:cBhvr>
                                        <p:cTn id="47" dur="500" fill="hold"/>
                                        <p:tgtEl>
                                          <p:spTgt spid="2"/>
                                        </p:tgtEl>
                                        <p:attrNameLst>
                                          <p:attrName>ppt_y</p:attrName>
                                        </p:attrNameLst>
                                      </p:cBhvr>
                                      <p:tavLst>
                                        <p:tav tm="0">
                                          <p:val>
                                            <p:strVal val="#ppt_y-.1"/>
                                          </p:val>
                                        </p:tav>
                                        <p:tav tm="100000">
                                          <p:val>
                                            <p:strVal val="#ppt_y"/>
                                          </p:val>
                                        </p:tav>
                                      </p:tavLst>
                                    </p:anim>
                                  </p:childTnLst>
                                </p:cTn>
                              </p:par>
                              <p:par>
                                <p:cTn id="48" presetID="22" presetClass="entr" presetSubtype="4"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15" grpId="0" bldLvl="0" animBg="1"/>
      <p:bldP spid="18"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401619" y="1174290"/>
            <a:ext cx="3624737" cy="3624738"/>
            <a:chOff x="4283632" y="1939636"/>
            <a:chExt cx="3624737" cy="3624738"/>
          </a:xfrm>
        </p:grpSpPr>
        <p:sp>
          <p:nvSpPr>
            <p:cNvPr id="16" name="MU_1"/>
            <p:cNvSpPr/>
            <p:nvPr>
              <p:custDataLst>
                <p:tags r:id="rId1"/>
              </p:custDataLst>
            </p:nvPr>
          </p:nvSpPr>
          <p:spPr bwMode="auto">
            <a:xfrm>
              <a:off x="4283632" y="1947625"/>
              <a:ext cx="1913575" cy="2740527"/>
            </a:xfrm>
            <a:custGeom>
              <a:avLst/>
              <a:gdLst>
                <a:gd name="T0" fmla="*/ 2122 w 5400"/>
                <a:gd name="T1" fmla="*/ 4573 h 5125"/>
                <a:gd name="T2" fmla="*/ 1619 w 5400"/>
                <a:gd name="T3" fmla="*/ 3375 h 5125"/>
                <a:gd name="T4" fmla="*/ 4640 w 5400"/>
                <a:gd name="T5" fmla="*/ 1079 h 5125"/>
                <a:gd name="T6" fmla="*/ 5400 w 5400"/>
                <a:gd name="T7" fmla="*/ 533 h 5125"/>
                <a:gd name="T8" fmla="*/ 4660 w 5400"/>
                <a:gd name="T9" fmla="*/ 0 h 5125"/>
                <a:gd name="T10" fmla="*/ 0 w 5400"/>
                <a:gd name="T11" fmla="*/ 3375 h 5125"/>
                <a:gd name="T12" fmla="*/ 735 w 5400"/>
                <a:gd name="T13" fmla="*/ 5125 h 5125"/>
                <a:gd name="T14" fmla="*/ 1069 w 5400"/>
                <a:gd name="T15" fmla="*/ 4417 h 5125"/>
                <a:gd name="T16" fmla="*/ 2122 w 5400"/>
                <a:gd name="T17" fmla="*/ 4573 h 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0" h="5125">
                  <a:moveTo>
                    <a:pt x="2122" y="4573"/>
                  </a:moveTo>
                  <a:cubicBezTo>
                    <a:pt x="1803" y="4224"/>
                    <a:pt x="1619" y="3813"/>
                    <a:pt x="1619" y="3375"/>
                  </a:cubicBezTo>
                  <a:cubicBezTo>
                    <a:pt x="1619" y="2202"/>
                    <a:pt x="2934" y="1232"/>
                    <a:pt x="4640" y="1079"/>
                  </a:cubicBezTo>
                  <a:lnTo>
                    <a:pt x="5400" y="533"/>
                  </a:lnTo>
                  <a:lnTo>
                    <a:pt x="4660" y="0"/>
                  </a:lnTo>
                  <a:cubicBezTo>
                    <a:pt x="2048" y="152"/>
                    <a:pt x="0" y="1605"/>
                    <a:pt x="0" y="3375"/>
                  </a:cubicBezTo>
                  <a:cubicBezTo>
                    <a:pt x="0" y="4015"/>
                    <a:pt x="269" y="4614"/>
                    <a:pt x="735" y="5125"/>
                  </a:cubicBezTo>
                  <a:lnTo>
                    <a:pt x="1069" y="4417"/>
                  </a:lnTo>
                  <a:lnTo>
                    <a:pt x="2122" y="4573"/>
                  </a:ln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zh-CN" altLang="en-US" sz="2000">
                <a:solidFill>
                  <a:srgbClr val="3C78D0"/>
                </a:solidFill>
                <a:latin typeface="+mj-lt"/>
              </a:endParaRPr>
            </a:p>
          </p:txBody>
        </p:sp>
        <p:sp>
          <p:nvSpPr>
            <p:cNvPr id="17" name="MU"/>
            <p:cNvSpPr/>
            <p:nvPr>
              <p:custDataLst>
                <p:tags r:id="rId2"/>
              </p:custDataLst>
            </p:nvPr>
          </p:nvSpPr>
          <p:spPr bwMode="auto">
            <a:xfrm>
              <a:off x="4612547" y="4348581"/>
              <a:ext cx="3074770" cy="1215793"/>
            </a:xfrm>
            <a:custGeom>
              <a:avLst/>
              <a:gdLst>
                <a:gd name="T0" fmla="*/ 7256 w 8680"/>
                <a:gd name="T1" fmla="*/ 0 h 2272"/>
                <a:gd name="T2" fmla="*/ 4190 w 8680"/>
                <a:gd name="T3" fmla="*/ 1201 h 2272"/>
                <a:gd name="T4" fmla="*/ 1420 w 8680"/>
                <a:gd name="T5" fmla="*/ 298 h 2272"/>
                <a:gd name="T6" fmla="*/ 326 w 8680"/>
                <a:gd name="T7" fmla="*/ 136 h 2272"/>
                <a:gd name="T8" fmla="*/ 0 w 8680"/>
                <a:gd name="T9" fmla="*/ 827 h 2272"/>
                <a:gd name="T10" fmla="*/ 4190 w 8680"/>
                <a:gd name="T11" fmla="*/ 2272 h 2272"/>
                <a:gd name="T12" fmla="*/ 8680 w 8680"/>
                <a:gd name="T13" fmla="*/ 509 h 2272"/>
                <a:gd name="T14" fmla="*/ 7574 w 8680"/>
                <a:gd name="T15" fmla="*/ 673 h 2272"/>
                <a:gd name="T16" fmla="*/ 7256 w 8680"/>
                <a:gd name="T17" fmla="*/ 0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0" h="2272">
                  <a:moveTo>
                    <a:pt x="7256" y="0"/>
                  </a:moveTo>
                  <a:cubicBezTo>
                    <a:pt x="6662" y="716"/>
                    <a:pt x="5512" y="1201"/>
                    <a:pt x="4190" y="1201"/>
                  </a:cubicBezTo>
                  <a:cubicBezTo>
                    <a:pt x="3062" y="1201"/>
                    <a:pt x="2059" y="847"/>
                    <a:pt x="1420" y="298"/>
                  </a:cubicBezTo>
                  <a:lnTo>
                    <a:pt x="326" y="136"/>
                  </a:lnTo>
                  <a:lnTo>
                    <a:pt x="0" y="827"/>
                  </a:lnTo>
                  <a:cubicBezTo>
                    <a:pt x="925" y="1701"/>
                    <a:pt x="2457" y="2272"/>
                    <a:pt x="4190" y="2272"/>
                  </a:cubicBezTo>
                  <a:cubicBezTo>
                    <a:pt x="6126" y="2272"/>
                    <a:pt x="7811" y="1559"/>
                    <a:pt x="8680" y="509"/>
                  </a:cubicBezTo>
                  <a:lnTo>
                    <a:pt x="7574" y="673"/>
                  </a:lnTo>
                  <a:lnTo>
                    <a:pt x="7256" y="0"/>
                  </a:ln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zh-CN" altLang="en-US" sz="2000">
                <a:solidFill>
                  <a:srgbClr val="3C78D0"/>
                </a:solidFill>
                <a:latin typeface="+mj-lt"/>
              </a:endParaRPr>
            </a:p>
          </p:txBody>
        </p:sp>
        <p:sp>
          <p:nvSpPr>
            <p:cNvPr id="18" name="MU_1"/>
            <p:cNvSpPr/>
            <p:nvPr>
              <p:custDataLst>
                <p:tags r:id="rId3"/>
              </p:custDataLst>
            </p:nvPr>
          </p:nvSpPr>
          <p:spPr bwMode="auto">
            <a:xfrm>
              <a:off x="6057381" y="1939636"/>
              <a:ext cx="1850988" cy="2659296"/>
            </a:xfrm>
            <a:custGeom>
              <a:avLst/>
              <a:gdLst>
                <a:gd name="T0" fmla="*/ 3345 w 5225"/>
                <a:gd name="T1" fmla="*/ 4269 h 4970"/>
                <a:gd name="T2" fmla="*/ 3677 w 5225"/>
                <a:gd name="T3" fmla="*/ 4970 h 4970"/>
                <a:gd name="T4" fmla="*/ 4755 w 5225"/>
                <a:gd name="T5" fmla="*/ 4809 h 4970"/>
                <a:gd name="T6" fmla="*/ 5225 w 5225"/>
                <a:gd name="T7" fmla="*/ 3389 h 4970"/>
                <a:gd name="T8" fmla="*/ 109 w 5225"/>
                <a:gd name="T9" fmla="*/ 0 h 4970"/>
                <a:gd name="T10" fmla="*/ 0 w 5225"/>
                <a:gd name="T11" fmla="*/ 1 h 4970"/>
                <a:gd name="T12" fmla="*/ 758 w 5225"/>
                <a:gd name="T13" fmla="*/ 547 h 4970"/>
                <a:gd name="T14" fmla="*/ 27 w 5225"/>
                <a:gd name="T15" fmla="*/ 1072 h 4970"/>
                <a:gd name="T16" fmla="*/ 109 w 5225"/>
                <a:gd name="T17" fmla="*/ 1071 h 4970"/>
                <a:gd name="T18" fmla="*/ 3607 w 5225"/>
                <a:gd name="T19" fmla="*/ 3389 h 4970"/>
                <a:gd name="T20" fmla="*/ 3345 w 5225"/>
                <a:gd name="T21" fmla="*/ 4269 h 4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5" h="4970">
                  <a:moveTo>
                    <a:pt x="3345" y="4269"/>
                  </a:moveTo>
                  <a:lnTo>
                    <a:pt x="3677" y="4970"/>
                  </a:lnTo>
                  <a:lnTo>
                    <a:pt x="4755" y="4809"/>
                  </a:lnTo>
                  <a:cubicBezTo>
                    <a:pt x="5057" y="4377"/>
                    <a:pt x="5225" y="3896"/>
                    <a:pt x="5225" y="3389"/>
                  </a:cubicBezTo>
                  <a:cubicBezTo>
                    <a:pt x="5225" y="1518"/>
                    <a:pt x="2935" y="0"/>
                    <a:pt x="109" y="0"/>
                  </a:cubicBezTo>
                  <a:cubicBezTo>
                    <a:pt x="73" y="0"/>
                    <a:pt x="36" y="1"/>
                    <a:pt x="0" y="1"/>
                  </a:cubicBezTo>
                  <a:lnTo>
                    <a:pt x="758" y="547"/>
                  </a:lnTo>
                  <a:lnTo>
                    <a:pt x="27" y="1072"/>
                  </a:lnTo>
                  <a:cubicBezTo>
                    <a:pt x="54" y="1072"/>
                    <a:pt x="82" y="1071"/>
                    <a:pt x="109" y="1071"/>
                  </a:cubicBezTo>
                  <a:cubicBezTo>
                    <a:pt x="2042" y="1071"/>
                    <a:pt x="3607" y="2109"/>
                    <a:pt x="3607" y="3389"/>
                  </a:cubicBezTo>
                  <a:cubicBezTo>
                    <a:pt x="3607" y="3700"/>
                    <a:pt x="3514" y="3998"/>
                    <a:pt x="3345" y="4269"/>
                  </a:cubicBez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zh-CN" altLang="en-US" sz="2000">
                <a:solidFill>
                  <a:srgbClr val="3C78D0"/>
                </a:solidFill>
                <a:latin typeface="+mj-lt"/>
              </a:endParaRPr>
            </a:p>
          </p:txBody>
        </p:sp>
        <p:sp>
          <p:nvSpPr>
            <p:cNvPr id="19" name="MU_2"/>
            <p:cNvSpPr/>
            <p:nvPr>
              <p:custDataLst>
                <p:tags r:id="rId4"/>
              </p:custDataLst>
            </p:nvPr>
          </p:nvSpPr>
          <p:spPr>
            <a:xfrm rot="3673167">
              <a:off x="4634996" y="2291003"/>
              <a:ext cx="2922009" cy="29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numCol="1" anchor="ctr">
              <a:prstTxWarp prst="textArchUp">
                <a:avLst/>
              </a:prstTxWarp>
              <a:normAutofit/>
            </a:bodyPr>
            <a:lstStyle/>
            <a:p>
              <a:pPr algn="ctr">
                <a:defRPr/>
              </a:pPr>
              <a:endParaRPr lang="zh-CN" altLang="en-US" sz="2000" dirty="0">
                <a:solidFill>
                  <a:srgbClr val="3C78D0"/>
                </a:solidFill>
              </a:endParaRPr>
            </a:p>
          </p:txBody>
        </p:sp>
        <p:sp>
          <p:nvSpPr>
            <p:cNvPr id="20" name="MU_2"/>
            <p:cNvSpPr/>
            <p:nvPr>
              <p:custDataLst>
                <p:tags r:id="rId5"/>
              </p:custDataLst>
            </p:nvPr>
          </p:nvSpPr>
          <p:spPr>
            <a:xfrm rot="10873167">
              <a:off x="4634996" y="2291001"/>
              <a:ext cx="2922009" cy="29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numCol="1" anchor="ctr">
              <a:prstTxWarp prst="textArchUp">
                <a:avLst/>
              </a:prstTxWarp>
              <a:normAutofit/>
            </a:bodyPr>
            <a:lstStyle/>
            <a:p>
              <a:pPr algn="ctr">
                <a:defRPr/>
              </a:pPr>
              <a:endParaRPr lang="zh-CN" altLang="en-US" sz="2000" dirty="0">
                <a:solidFill>
                  <a:srgbClr val="3C78D0"/>
                </a:solidFill>
              </a:endParaRPr>
            </a:p>
          </p:txBody>
        </p:sp>
        <p:sp>
          <p:nvSpPr>
            <p:cNvPr id="21" name="MU"/>
            <p:cNvSpPr/>
            <p:nvPr>
              <p:custDataLst>
                <p:tags r:id="rId6"/>
              </p:custDataLst>
            </p:nvPr>
          </p:nvSpPr>
          <p:spPr>
            <a:xfrm rot="18073167">
              <a:off x="4634998" y="2291001"/>
              <a:ext cx="2922009" cy="29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numCol="1" anchor="ctr">
              <a:prstTxWarp prst="textArchUp">
                <a:avLst/>
              </a:prstTxWarp>
              <a:normAutofit/>
            </a:bodyPr>
            <a:lstStyle/>
            <a:p>
              <a:pPr algn="ctr">
                <a:defRPr/>
              </a:pPr>
              <a:endParaRPr lang="zh-CN" altLang="en-US" sz="2000" dirty="0">
                <a:solidFill>
                  <a:srgbClr val="3C78D0"/>
                </a:solidFill>
              </a:endParaRPr>
            </a:p>
          </p:txBody>
        </p:sp>
        <p:pic>
          <p:nvPicPr>
            <p:cNvPr id="27" name="图片 26"/>
            <p:cNvPicPr>
              <a:picLocks noChangeAspect="1"/>
            </p:cNvPicPr>
            <p:nvPr/>
          </p:nvPicPr>
          <p:blipFill rotWithShape="1">
            <a:blip r:embed="rId9"/>
            <a:srcRect l="24747" t="10475" r="23662" b="12019"/>
            <a:stretch>
              <a:fillRect/>
            </a:stretch>
          </p:blipFill>
          <p:spPr>
            <a:xfrm>
              <a:off x="4976798" y="2682802"/>
              <a:ext cx="2138406" cy="2138406"/>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pic>
      </p:grpSp>
      <p:sp>
        <p:nvSpPr>
          <p:cNvPr id="30" name="矩形 29"/>
          <p:cNvSpPr/>
          <p:nvPr/>
        </p:nvSpPr>
        <p:spPr>
          <a:xfrm>
            <a:off x="1703137" y="1863275"/>
            <a:ext cx="2668410" cy="2246769"/>
          </a:xfrm>
          <a:prstGeom prst="rect">
            <a:avLst/>
          </a:prstGeom>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纳税人发生的医药费用支出可以选择由本人或其配偶一方扣除；</a:t>
            </a:r>
          </a:p>
        </p:txBody>
      </p:sp>
      <p:sp>
        <p:nvSpPr>
          <p:cNvPr id="31" name="矩形 30"/>
          <p:cNvSpPr/>
          <p:nvPr/>
        </p:nvSpPr>
        <p:spPr>
          <a:xfrm>
            <a:off x="8291673" y="1863275"/>
            <a:ext cx="2506030" cy="2246769"/>
          </a:xfrm>
          <a:prstGeom prst="rect">
            <a:avLst/>
          </a:prstGeom>
        </p:spPr>
        <p:txBody>
          <a:bodyPr wrap="square">
            <a:spAutoFit/>
          </a:bodyPr>
          <a:lstStyle/>
          <a:p>
            <a:pPr algn="just"/>
            <a:r>
              <a:rPr lang="zh-CN" altLang="en-US" sz="2800" dirty="0">
                <a:solidFill>
                  <a:schemeClr val="bg1"/>
                </a:solidFill>
                <a:latin typeface="微软雅黑" panose="020B0503020204020204" pitchFamily="34" charset="-122"/>
                <a:ea typeface="微软雅黑" panose="020B0503020204020204" pitchFamily="34" charset="-122"/>
              </a:rPr>
              <a:t>未成年子女发生的医药费用支出可以选择由其父母一方扣除。</a:t>
            </a:r>
          </a:p>
        </p:txBody>
      </p:sp>
      <p:sp>
        <p:nvSpPr>
          <p:cNvPr id="5" name="矩形 4"/>
          <p:cNvSpPr/>
          <p:nvPr/>
        </p:nvSpPr>
        <p:spPr>
          <a:xfrm>
            <a:off x="2566015" y="5241701"/>
            <a:ext cx="7059970" cy="953135"/>
          </a:xfrm>
          <a:prstGeom prst="rect">
            <a:avLst/>
          </a:prstGeom>
        </p:spPr>
        <p:txBody>
          <a:bodyPr wrap="square">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纳税人及其</a:t>
            </a:r>
            <a:r>
              <a:rPr lang="zh-CN" altLang="en-US" sz="2800" b="1" dirty="0">
                <a:solidFill>
                  <a:srgbClr val="FF0000"/>
                </a:solidFill>
                <a:latin typeface="微软雅黑" panose="020B0503020204020204" pitchFamily="34" charset="-122"/>
                <a:ea typeface="微软雅黑" panose="020B0503020204020204" pitchFamily="34" charset="-122"/>
              </a:rPr>
              <a:t>配偶、未成年子女</a:t>
            </a:r>
            <a:r>
              <a:rPr lang="zh-CN" altLang="en-US" sz="2800" dirty="0">
                <a:solidFill>
                  <a:schemeClr val="bg1"/>
                </a:solidFill>
                <a:latin typeface="微软雅黑" panose="020B0503020204020204" pitchFamily="34" charset="-122"/>
                <a:ea typeface="微软雅黑" panose="020B0503020204020204" pitchFamily="34" charset="-122"/>
              </a:rPr>
              <a:t>发生的医</a:t>
            </a:r>
            <a:endParaRPr lang="en-US" altLang="zh-CN" sz="2800" dirty="0">
              <a:solidFill>
                <a:schemeClr val="bg1"/>
              </a:solidFill>
              <a:latin typeface="微软雅黑" panose="020B0503020204020204" pitchFamily="34" charset="-122"/>
              <a:ea typeface="微软雅黑" panose="020B0503020204020204" pitchFamily="34" charset="-122"/>
            </a:endParaRPr>
          </a:p>
          <a:p>
            <a:pPr algn="dist"/>
            <a:r>
              <a:rPr lang="zh-CN" altLang="en-US" sz="2800" dirty="0">
                <a:solidFill>
                  <a:schemeClr val="bg1"/>
                </a:solidFill>
                <a:latin typeface="微软雅黑" panose="020B0503020204020204" pitchFamily="34" charset="-122"/>
                <a:ea typeface="微软雅黑" panose="020B0503020204020204" pitchFamily="34" charset="-122"/>
              </a:rPr>
              <a:t>药费用支出，按规定分别计算扣除额。</a:t>
            </a:r>
          </a:p>
        </p:txBody>
      </p:sp>
      <p:grpSp>
        <p:nvGrpSpPr>
          <p:cNvPr id="22" name="组合 21"/>
          <p:cNvGrpSpPr/>
          <p:nvPr/>
        </p:nvGrpSpPr>
        <p:grpSpPr>
          <a:xfrm>
            <a:off x="9177491" y="965866"/>
            <a:ext cx="734395" cy="734395"/>
            <a:chOff x="1948928" y="3863968"/>
            <a:chExt cx="734395" cy="734395"/>
          </a:xfrm>
        </p:grpSpPr>
        <p:grpSp>
          <p:nvGrpSpPr>
            <p:cNvPr id="23" name="组合 22"/>
            <p:cNvGrpSpPr/>
            <p:nvPr/>
          </p:nvGrpSpPr>
          <p:grpSpPr>
            <a:xfrm>
              <a:off x="1948928" y="3863968"/>
              <a:ext cx="734395" cy="734395"/>
              <a:chOff x="4738255" y="1682692"/>
              <a:chExt cx="1423000" cy="1423000"/>
            </a:xfrm>
          </p:grpSpPr>
          <p:sp>
            <p:nvSpPr>
              <p:cNvPr id="32" name="椭圆 3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3" name="椭圆 32"/>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24" name="组合 23"/>
            <p:cNvGrpSpPr>
              <a:grpSpLocks noChangeAspect="1"/>
            </p:cNvGrpSpPr>
            <p:nvPr/>
          </p:nvGrpSpPr>
          <p:grpSpPr>
            <a:xfrm>
              <a:off x="2124851" y="4051165"/>
              <a:ext cx="382548" cy="360000"/>
              <a:chOff x="5067933" y="4413400"/>
              <a:chExt cx="586815" cy="552226"/>
            </a:xfrm>
            <a:solidFill>
              <a:schemeClr val="bg1"/>
            </a:solidFill>
          </p:grpSpPr>
          <p:sp>
            <p:nvSpPr>
              <p:cNvPr id="25"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4" name="组合 33"/>
          <p:cNvGrpSpPr/>
          <p:nvPr/>
        </p:nvGrpSpPr>
        <p:grpSpPr>
          <a:xfrm>
            <a:off x="2670145" y="979961"/>
            <a:ext cx="734395" cy="734395"/>
            <a:chOff x="1948928" y="2366224"/>
            <a:chExt cx="734395" cy="734395"/>
          </a:xfrm>
        </p:grpSpPr>
        <p:grpSp>
          <p:nvGrpSpPr>
            <p:cNvPr id="35" name="组合 34"/>
            <p:cNvGrpSpPr/>
            <p:nvPr/>
          </p:nvGrpSpPr>
          <p:grpSpPr>
            <a:xfrm>
              <a:off x="1948928" y="2366224"/>
              <a:ext cx="734395" cy="734395"/>
              <a:chOff x="4738255" y="1682692"/>
              <a:chExt cx="1423000" cy="1423000"/>
            </a:xfrm>
          </p:grpSpPr>
          <p:sp>
            <p:nvSpPr>
              <p:cNvPr id="46" name="椭圆 4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7" name="椭圆 46"/>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6" name="组合 35"/>
            <p:cNvGrpSpPr>
              <a:grpSpLocks noChangeAspect="1"/>
            </p:cNvGrpSpPr>
            <p:nvPr/>
          </p:nvGrpSpPr>
          <p:grpSpPr>
            <a:xfrm>
              <a:off x="2124448" y="2553421"/>
              <a:ext cx="383355" cy="360000"/>
              <a:chOff x="3411256" y="4486155"/>
              <a:chExt cx="567731" cy="533142"/>
            </a:xfrm>
            <a:solidFill>
              <a:schemeClr val="bg1"/>
            </a:solidFill>
          </p:grpSpPr>
          <p:sp>
            <p:nvSpPr>
              <p:cNvPr id="37"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accel="40000" fill="hold" nodeType="afterEffect" p14:presetBounceEnd="20000">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14:bounceEnd="20000">
                                          <p:cBhvr additive="base">
                                            <p:cTn id="13" dur="500" fill="hold"/>
                                            <p:tgtEl>
                                              <p:spTgt spid="34"/>
                                            </p:tgtEl>
                                            <p:attrNameLst>
                                              <p:attrName>ppt_x</p:attrName>
                                            </p:attrNameLst>
                                          </p:cBhvr>
                                          <p:tavLst>
                                            <p:tav tm="0">
                                              <p:val>
                                                <p:strVal val="0-#ppt_w/2"/>
                                              </p:val>
                                            </p:tav>
                                            <p:tav tm="100000">
                                              <p:val>
                                                <p:strVal val="#ppt_x"/>
                                              </p:val>
                                            </p:tav>
                                          </p:tavLst>
                                        </p:anim>
                                        <p:anim calcmode="lin" valueType="num" p14:bounceEnd="20000">
                                          <p:cBhvr additive="base">
                                            <p:cTn id="14" dur="500" fill="hold"/>
                                            <p:tgtEl>
                                              <p:spTgt spid="34"/>
                                            </p:tgtEl>
                                            <p:attrNameLst>
                                              <p:attrName>ppt_y</p:attrName>
                                            </p:attrNameLst>
                                          </p:cBhvr>
                                          <p:tavLst>
                                            <p:tav tm="0">
                                              <p:val>
                                                <p:strVal val="#ppt_y"/>
                                              </p:val>
                                            </p:tav>
                                            <p:tav tm="100000">
                                              <p:val>
                                                <p:strVal val="#ppt_y"/>
                                              </p:val>
                                            </p:tav>
                                          </p:tavLst>
                                        </p:anim>
                                      </p:childTnLst>
                                    </p:cTn>
                                  </p:par>
                                  <p:par>
                                    <p:cTn id="15" presetID="2" presetClass="entr" presetSubtype="2" accel="40000" fill="hold" nodeType="withEffect" p14:presetBounceEnd="20000">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14:bounceEnd="20000">
                                          <p:cBhvr additive="base">
                                            <p:cTn id="17" dur="500" fill="hold"/>
                                            <p:tgtEl>
                                              <p:spTgt spid="22"/>
                                            </p:tgtEl>
                                            <p:attrNameLst>
                                              <p:attrName>ppt_x</p:attrName>
                                            </p:attrNameLst>
                                          </p:cBhvr>
                                          <p:tavLst>
                                            <p:tav tm="0">
                                              <p:val>
                                                <p:strVal val="1+#ppt_w/2"/>
                                              </p:val>
                                            </p:tav>
                                            <p:tav tm="100000">
                                              <p:val>
                                                <p:strVal val="#ppt_x"/>
                                              </p:val>
                                            </p:tav>
                                          </p:tavLst>
                                        </p:anim>
                                        <p:anim calcmode="lin" valueType="num" p14:bounceEnd="20000">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42" presetClass="entr" presetSubtype="0" fill="hold" grpId="0" nodeType="withEffect">
                                      <p:stCondLst>
                                        <p:cond delay="3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accel="4000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0-#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par>
                                    <p:cTn id="15" presetID="2" presetClass="entr" presetSubtype="2" accel="4000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randombar(horizontal)">
                                          <p:cBhvr>
                                            <p:cTn id="22" dur="500"/>
                                            <p:tgtEl>
                                              <p:spTgt spid="3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randombar(horizontal)">
                                          <p:cBhvr>
                                            <p:cTn id="25" dur="500"/>
                                            <p:tgtEl>
                                              <p:spTgt spid="31"/>
                                            </p:tgtEl>
                                          </p:cBhvr>
                                        </p:animEffect>
                                      </p:childTnLst>
                                    </p:cTn>
                                  </p:par>
                                  <p:par>
                                    <p:cTn id="26" presetID="42" presetClass="entr" presetSubtype="0" fill="hold" grpId="0" nodeType="withEffect">
                                      <p:stCondLst>
                                        <p:cond delay="3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内容占位符 2"/>
          <p:cNvSpPr txBox="1"/>
          <p:nvPr/>
        </p:nvSpPr>
        <p:spPr>
          <a:xfrm>
            <a:off x="1693224" y="3748775"/>
            <a:ext cx="3467616" cy="9180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None/>
            </a:pPr>
            <a:r>
              <a:rPr lang="zh-CN" altLang="en-US" sz="2400" dirty="0"/>
              <a:t>医疗保障部门应当向患者提供在医疗保障信息系统记录的本人年度医药费用信息查询服务。</a:t>
            </a:r>
          </a:p>
        </p:txBody>
      </p:sp>
      <p:grpSp>
        <p:nvGrpSpPr>
          <p:cNvPr id="32" name="组合 31"/>
          <p:cNvGrpSpPr>
            <a:grpSpLocks noChangeAspect="1"/>
          </p:cNvGrpSpPr>
          <p:nvPr/>
        </p:nvGrpSpPr>
        <p:grpSpPr>
          <a:xfrm>
            <a:off x="1629453" y="1042011"/>
            <a:ext cx="3595159" cy="2484000"/>
            <a:chOff x="2161308" y="1637071"/>
            <a:chExt cx="3325092" cy="2297406"/>
          </a:xfrm>
        </p:grpSpPr>
        <p:sp>
          <p:nvSpPr>
            <p:cNvPr id="33" name="矩形 32"/>
            <p:cNvSpPr/>
            <p:nvPr/>
          </p:nvSpPr>
          <p:spPr>
            <a:xfrm>
              <a:off x="2161308" y="1637071"/>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微软雅黑 Light" panose="020B0502040204020203" pitchFamily="34" charset="-122"/>
                <a:ea typeface="微软雅黑 Light" panose="020B0502040204020203" pitchFamily="34" charset="-122"/>
              </a:endParaRPr>
            </a:p>
          </p:txBody>
        </p:sp>
        <p:pic>
          <p:nvPicPr>
            <p:cNvPr id="47" name="图片 46"/>
            <p:cNvPicPr>
              <a:picLocks noChangeAspect="1"/>
            </p:cNvPicPr>
            <p:nvPr/>
          </p:nvPicPr>
          <p:blipFill>
            <a:blip r:embed="rId5"/>
            <a:stretch>
              <a:fillRect/>
            </a:stretch>
          </p:blipFill>
          <p:spPr>
            <a:xfrm>
              <a:off x="2317003" y="1773359"/>
              <a:ext cx="3013702" cy="2024831"/>
            </a:xfrm>
            <a:prstGeom prst="rect">
              <a:avLst/>
            </a:prstGeom>
            <a:solidFill>
              <a:srgbClr val="1FADA2"/>
            </a:solidFill>
            <a:ln w="19050">
              <a:noFill/>
            </a:ln>
            <a:effectLst>
              <a:innerShdw blurRad="127000">
                <a:prstClr val="black">
                  <a:alpha val="20000"/>
                </a:prstClr>
              </a:innerShdw>
            </a:effectLst>
          </p:spPr>
        </p:pic>
      </p:grpSp>
      <p:sp>
        <p:nvSpPr>
          <p:cNvPr id="3" name="矩形 2"/>
          <p:cNvSpPr/>
          <p:nvPr/>
        </p:nvSpPr>
        <p:spPr>
          <a:xfrm>
            <a:off x="7497256" y="2346860"/>
            <a:ext cx="3467616" cy="584775"/>
          </a:xfrm>
          <a:prstGeom prst="rect">
            <a:avLst/>
          </a:prstGeom>
        </p:spPr>
        <p:txBody>
          <a:bodyPr wrap="square">
            <a:spAutoFit/>
          </a:bodyPr>
          <a:lstStyle/>
          <a:p>
            <a:pPr algn="dist"/>
            <a:r>
              <a:rPr lang="zh-CN" altLang="en-US" sz="3200" dirty="0">
                <a:solidFill>
                  <a:schemeClr val="bg1"/>
                </a:solidFill>
                <a:latin typeface="微软雅黑" panose="020B0503020204020204" pitchFamily="34" charset="-122"/>
                <a:ea typeface="微软雅黑" panose="020B0503020204020204" pitchFamily="34" charset="-122"/>
              </a:rPr>
              <a:t>医药服务收费</a:t>
            </a:r>
          </a:p>
        </p:txBody>
      </p:sp>
      <p:sp>
        <p:nvSpPr>
          <p:cNvPr id="6" name="矩形 5"/>
          <p:cNvSpPr/>
          <p:nvPr/>
        </p:nvSpPr>
        <p:spPr>
          <a:xfrm>
            <a:off x="7497256" y="4249068"/>
            <a:ext cx="3467616" cy="584775"/>
          </a:xfrm>
          <a:prstGeom prst="rect">
            <a:avLst/>
          </a:prstGeom>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医保报销相关票据</a:t>
            </a:r>
          </a:p>
        </p:txBody>
      </p:sp>
      <p:sp>
        <p:nvSpPr>
          <p:cNvPr id="51" name="文本框 50"/>
          <p:cNvSpPr txBox="1"/>
          <p:nvPr/>
        </p:nvSpPr>
        <p:spPr>
          <a:xfrm>
            <a:off x="7882522" y="1029427"/>
            <a:ext cx="2697084" cy="646331"/>
          </a:xfrm>
          <a:prstGeom prst="rect">
            <a:avLst/>
          </a:prstGeom>
          <a:noFill/>
          <a:ln w="12700">
            <a:solidFill>
              <a:schemeClr val="bg1"/>
            </a:solidFill>
            <a:prstDash val="dash"/>
          </a:ln>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留存资料</a:t>
            </a:r>
          </a:p>
        </p:txBody>
      </p:sp>
      <p:grpSp>
        <p:nvGrpSpPr>
          <p:cNvPr id="9" name="PA_组合 8"/>
          <p:cNvGrpSpPr/>
          <p:nvPr>
            <p:custDataLst>
              <p:tags r:id="rId1"/>
            </p:custDataLst>
          </p:nvPr>
        </p:nvGrpSpPr>
        <p:grpSpPr>
          <a:xfrm>
            <a:off x="6428326" y="4174258"/>
            <a:ext cx="734395" cy="734395"/>
            <a:chOff x="6428326" y="4174258"/>
            <a:chExt cx="734395" cy="734395"/>
          </a:xfrm>
        </p:grpSpPr>
        <p:grpSp>
          <p:nvGrpSpPr>
            <p:cNvPr id="53" name="组合 52"/>
            <p:cNvGrpSpPr/>
            <p:nvPr/>
          </p:nvGrpSpPr>
          <p:grpSpPr>
            <a:xfrm>
              <a:off x="6428326" y="4174258"/>
              <a:ext cx="734395" cy="734395"/>
              <a:chOff x="4738255" y="1682692"/>
              <a:chExt cx="1423000" cy="1423000"/>
            </a:xfrm>
          </p:grpSpPr>
          <p:sp>
            <p:nvSpPr>
              <p:cNvPr id="58" name="椭圆 57"/>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59" name="椭圆 58"/>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74" name="组合 73"/>
            <p:cNvGrpSpPr>
              <a:grpSpLocks noChangeAspect="1"/>
            </p:cNvGrpSpPr>
            <p:nvPr/>
          </p:nvGrpSpPr>
          <p:grpSpPr>
            <a:xfrm>
              <a:off x="6615523" y="4361455"/>
              <a:ext cx="360000" cy="360000"/>
              <a:chOff x="8171371" y="4458723"/>
              <a:chExt cx="601127" cy="558189"/>
            </a:xfrm>
            <a:solidFill>
              <a:schemeClr val="bg1"/>
            </a:solidFill>
          </p:grpSpPr>
          <p:sp>
            <p:nvSpPr>
              <p:cNvPr id="75" name="Rectangle 104"/>
              <p:cNvSpPr>
                <a:spLocks noChangeArrowheads="1"/>
              </p:cNvSpPr>
              <p:nvPr/>
            </p:nvSpPr>
            <p:spPr bwMode="auto">
              <a:xfrm>
                <a:off x="8456429" y="4766442"/>
                <a:ext cx="78719" cy="2397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105"/>
              <p:cNvSpPr/>
              <p:nvPr/>
            </p:nvSpPr>
            <p:spPr bwMode="auto">
              <a:xfrm>
                <a:off x="8371746" y="4890484"/>
                <a:ext cx="56058" cy="115693"/>
              </a:xfrm>
              <a:custGeom>
                <a:avLst/>
                <a:gdLst>
                  <a:gd name="T0" fmla="*/ 19 w 20"/>
                  <a:gd name="T1" fmla="*/ 5 h 41"/>
                  <a:gd name="T2" fmla="*/ 19 w 20"/>
                  <a:gd name="T3" fmla="*/ 7 h 41"/>
                  <a:gd name="T4" fmla="*/ 19 w 20"/>
                  <a:gd name="T5" fmla="*/ 8 h 41"/>
                  <a:gd name="T6" fmla="*/ 0 w 20"/>
                  <a:gd name="T7" fmla="*/ 41 h 41"/>
                  <a:gd name="T8" fmla="*/ 20 w 20"/>
                  <a:gd name="T9" fmla="*/ 41 h 41"/>
                  <a:gd name="T10" fmla="*/ 20 w 20"/>
                  <a:gd name="T11" fmla="*/ 0 h 41"/>
                  <a:gd name="T12" fmla="*/ 19 w 20"/>
                  <a:gd name="T13" fmla="*/ 0 h 41"/>
                  <a:gd name="T14" fmla="*/ 19 w 20"/>
                  <a:gd name="T15" fmla="*/ 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1">
                    <a:moveTo>
                      <a:pt x="19" y="5"/>
                    </a:moveTo>
                    <a:cubicBezTo>
                      <a:pt x="19" y="6"/>
                      <a:pt x="19" y="6"/>
                      <a:pt x="19" y="7"/>
                    </a:cubicBezTo>
                    <a:cubicBezTo>
                      <a:pt x="19" y="7"/>
                      <a:pt x="19" y="8"/>
                      <a:pt x="19" y="8"/>
                    </a:cubicBezTo>
                    <a:cubicBezTo>
                      <a:pt x="19" y="21"/>
                      <a:pt x="12" y="33"/>
                      <a:pt x="0" y="41"/>
                    </a:cubicBezTo>
                    <a:cubicBezTo>
                      <a:pt x="20" y="41"/>
                      <a:pt x="20" y="41"/>
                      <a:pt x="20" y="41"/>
                    </a:cubicBezTo>
                    <a:cubicBezTo>
                      <a:pt x="20" y="0"/>
                      <a:pt x="20" y="0"/>
                      <a:pt x="20" y="0"/>
                    </a:cubicBezTo>
                    <a:cubicBezTo>
                      <a:pt x="19" y="0"/>
                      <a:pt x="19" y="0"/>
                      <a:pt x="19" y="0"/>
                    </a:cubicBezTo>
                    <a:lnTo>
                      <a:pt x="19"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7" name="Freeform 106"/>
              <p:cNvSpPr/>
              <p:nvPr/>
            </p:nvSpPr>
            <p:spPr bwMode="auto">
              <a:xfrm>
                <a:off x="8171371" y="4498082"/>
                <a:ext cx="386439" cy="518830"/>
              </a:xfrm>
              <a:custGeom>
                <a:avLst/>
                <a:gdLst>
                  <a:gd name="T0" fmla="*/ 78 w 137"/>
                  <a:gd name="T1" fmla="*/ 4 h 184"/>
                  <a:gd name="T2" fmla="*/ 71 w 137"/>
                  <a:gd name="T3" fmla="*/ 0 h 184"/>
                  <a:gd name="T4" fmla="*/ 65 w 137"/>
                  <a:gd name="T5" fmla="*/ 7 h 184"/>
                  <a:gd name="T6" fmla="*/ 70 w 137"/>
                  <a:gd name="T7" fmla="*/ 124 h 184"/>
                  <a:gd name="T8" fmla="*/ 41 w 137"/>
                  <a:gd name="T9" fmla="*/ 117 h 184"/>
                  <a:gd name="T10" fmla="*/ 1 w 137"/>
                  <a:gd name="T11" fmla="*/ 152 h 184"/>
                  <a:gd name="T12" fmla="*/ 44 w 137"/>
                  <a:gd name="T13" fmla="*/ 183 h 184"/>
                  <a:gd name="T14" fmla="*/ 84 w 137"/>
                  <a:gd name="T15" fmla="*/ 147 h 184"/>
                  <a:gd name="T16" fmla="*/ 84 w 137"/>
                  <a:gd name="T17" fmla="*/ 146 h 184"/>
                  <a:gd name="T18" fmla="*/ 84 w 137"/>
                  <a:gd name="T19" fmla="*/ 145 h 184"/>
                  <a:gd name="T20" fmla="*/ 80 w 137"/>
                  <a:gd name="T21" fmla="*/ 47 h 184"/>
                  <a:gd name="T22" fmla="*/ 137 w 137"/>
                  <a:gd name="T23" fmla="*/ 31 h 184"/>
                  <a:gd name="T24" fmla="*/ 78 w 137"/>
                  <a:gd name="T2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4">
                    <a:moveTo>
                      <a:pt x="78" y="4"/>
                    </a:moveTo>
                    <a:cubicBezTo>
                      <a:pt x="77" y="2"/>
                      <a:pt x="74" y="0"/>
                      <a:pt x="71" y="0"/>
                    </a:cubicBezTo>
                    <a:cubicBezTo>
                      <a:pt x="68" y="0"/>
                      <a:pt x="65" y="4"/>
                      <a:pt x="65" y="7"/>
                    </a:cubicBezTo>
                    <a:cubicBezTo>
                      <a:pt x="70" y="124"/>
                      <a:pt x="70" y="124"/>
                      <a:pt x="70" y="124"/>
                    </a:cubicBezTo>
                    <a:cubicBezTo>
                      <a:pt x="62" y="119"/>
                      <a:pt x="52" y="116"/>
                      <a:pt x="41" y="117"/>
                    </a:cubicBezTo>
                    <a:cubicBezTo>
                      <a:pt x="18" y="118"/>
                      <a:pt x="0" y="134"/>
                      <a:pt x="1" y="152"/>
                    </a:cubicBezTo>
                    <a:cubicBezTo>
                      <a:pt x="2" y="171"/>
                      <a:pt x="21" y="184"/>
                      <a:pt x="44" y="183"/>
                    </a:cubicBezTo>
                    <a:cubicBezTo>
                      <a:pt x="67" y="181"/>
                      <a:pt x="85" y="165"/>
                      <a:pt x="84" y="147"/>
                    </a:cubicBezTo>
                    <a:cubicBezTo>
                      <a:pt x="84" y="147"/>
                      <a:pt x="84" y="146"/>
                      <a:pt x="84" y="146"/>
                    </a:cubicBezTo>
                    <a:cubicBezTo>
                      <a:pt x="84" y="145"/>
                      <a:pt x="84" y="145"/>
                      <a:pt x="84" y="145"/>
                    </a:cubicBezTo>
                    <a:cubicBezTo>
                      <a:pt x="80" y="47"/>
                      <a:pt x="80" y="47"/>
                      <a:pt x="80" y="47"/>
                    </a:cubicBezTo>
                    <a:cubicBezTo>
                      <a:pt x="113" y="58"/>
                      <a:pt x="137" y="31"/>
                      <a:pt x="137" y="31"/>
                    </a:cubicBezTo>
                    <a:cubicBezTo>
                      <a:pt x="101" y="42"/>
                      <a:pt x="81" y="10"/>
                      <a:pt x="78"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107"/>
              <p:cNvSpPr>
                <a:spLocks noEditPoints="1"/>
              </p:cNvSpPr>
              <p:nvPr/>
            </p:nvSpPr>
            <p:spPr bwMode="auto">
              <a:xfrm>
                <a:off x="8549461" y="4458723"/>
                <a:ext cx="103766" cy="547455"/>
              </a:xfrm>
              <a:custGeom>
                <a:avLst/>
                <a:gdLst>
                  <a:gd name="T0" fmla="*/ 21 w 37"/>
                  <a:gd name="T1" fmla="*/ 36 h 194"/>
                  <a:gd name="T2" fmla="*/ 37 w 37"/>
                  <a:gd name="T3" fmla="*/ 18 h 194"/>
                  <a:gd name="T4" fmla="*/ 19 w 37"/>
                  <a:gd name="T5" fmla="*/ 0 h 194"/>
                  <a:gd name="T6" fmla="*/ 0 w 37"/>
                  <a:gd name="T7" fmla="*/ 18 h 194"/>
                  <a:gd name="T8" fmla="*/ 16 w 37"/>
                  <a:gd name="T9" fmla="*/ 36 h 194"/>
                  <a:gd name="T10" fmla="*/ 16 w 37"/>
                  <a:gd name="T11" fmla="*/ 67 h 194"/>
                  <a:gd name="T12" fmla="*/ 5 w 37"/>
                  <a:gd name="T13" fmla="*/ 67 h 194"/>
                  <a:gd name="T14" fmla="*/ 5 w 37"/>
                  <a:gd name="T15" fmla="*/ 194 h 194"/>
                  <a:gd name="T16" fmla="*/ 32 w 37"/>
                  <a:gd name="T17" fmla="*/ 194 h 194"/>
                  <a:gd name="T18" fmla="*/ 32 w 37"/>
                  <a:gd name="T19" fmla="*/ 67 h 194"/>
                  <a:gd name="T20" fmla="*/ 21 w 37"/>
                  <a:gd name="T21" fmla="*/ 67 h 194"/>
                  <a:gd name="T22" fmla="*/ 21 w 37"/>
                  <a:gd name="T23" fmla="*/ 36 h 194"/>
                  <a:gd name="T24" fmla="*/ 11 w 37"/>
                  <a:gd name="T25" fmla="*/ 18 h 194"/>
                  <a:gd name="T26" fmla="*/ 19 w 37"/>
                  <a:gd name="T27" fmla="*/ 10 h 194"/>
                  <a:gd name="T28" fmla="*/ 26 w 37"/>
                  <a:gd name="T29" fmla="*/ 18 h 194"/>
                  <a:gd name="T30" fmla="*/ 19 w 37"/>
                  <a:gd name="T31" fmla="*/ 25 h 194"/>
                  <a:gd name="T32" fmla="*/ 11 w 37"/>
                  <a:gd name="T33"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94">
                    <a:moveTo>
                      <a:pt x="21" y="36"/>
                    </a:moveTo>
                    <a:cubicBezTo>
                      <a:pt x="30" y="35"/>
                      <a:pt x="37" y="27"/>
                      <a:pt x="37" y="18"/>
                    </a:cubicBezTo>
                    <a:cubicBezTo>
                      <a:pt x="37" y="8"/>
                      <a:pt x="29" y="0"/>
                      <a:pt x="19" y="0"/>
                    </a:cubicBezTo>
                    <a:cubicBezTo>
                      <a:pt x="8" y="0"/>
                      <a:pt x="0" y="8"/>
                      <a:pt x="0" y="18"/>
                    </a:cubicBezTo>
                    <a:cubicBezTo>
                      <a:pt x="0" y="27"/>
                      <a:pt x="7" y="35"/>
                      <a:pt x="16" y="36"/>
                    </a:cubicBezTo>
                    <a:cubicBezTo>
                      <a:pt x="16" y="67"/>
                      <a:pt x="16" y="67"/>
                      <a:pt x="16" y="67"/>
                    </a:cubicBezTo>
                    <a:cubicBezTo>
                      <a:pt x="5" y="67"/>
                      <a:pt x="5" y="67"/>
                      <a:pt x="5" y="67"/>
                    </a:cubicBezTo>
                    <a:cubicBezTo>
                      <a:pt x="5" y="194"/>
                      <a:pt x="5" y="194"/>
                      <a:pt x="5" y="194"/>
                    </a:cubicBezTo>
                    <a:cubicBezTo>
                      <a:pt x="32" y="194"/>
                      <a:pt x="32" y="194"/>
                      <a:pt x="32" y="194"/>
                    </a:cubicBezTo>
                    <a:cubicBezTo>
                      <a:pt x="32" y="67"/>
                      <a:pt x="32" y="67"/>
                      <a:pt x="32" y="67"/>
                    </a:cubicBezTo>
                    <a:cubicBezTo>
                      <a:pt x="21" y="67"/>
                      <a:pt x="21" y="67"/>
                      <a:pt x="21" y="67"/>
                    </a:cubicBezTo>
                    <a:lnTo>
                      <a:pt x="21" y="36"/>
                    </a:lnTo>
                    <a:close/>
                    <a:moveTo>
                      <a:pt x="11" y="18"/>
                    </a:moveTo>
                    <a:cubicBezTo>
                      <a:pt x="11" y="14"/>
                      <a:pt x="14" y="10"/>
                      <a:pt x="19" y="10"/>
                    </a:cubicBezTo>
                    <a:cubicBezTo>
                      <a:pt x="23" y="10"/>
                      <a:pt x="26" y="14"/>
                      <a:pt x="26" y="18"/>
                    </a:cubicBezTo>
                    <a:cubicBezTo>
                      <a:pt x="26" y="22"/>
                      <a:pt x="23" y="25"/>
                      <a:pt x="19" y="25"/>
                    </a:cubicBezTo>
                    <a:cubicBezTo>
                      <a:pt x="14" y="25"/>
                      <a:pt x="11" y="22"/>
                      <a:pt x="11"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108"/>
              <p:cNvSpPr>
                <a:spLocks noEditPoints="1"/>
              </p:cNvSpPr>
              <p:nvPr/>
            </p:nvSpPr>
            <p:spPr bwMode="auto">
              <a:xfrm>
                <a:off x="8653227" y="4882136"/>
                <a:ext cx="119271"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3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5"/>
                      <a:pt x="36" y="0"/>
                      <a:pt x="29" y="0"/>
                    </a:cubicBezTo>
                    <a:close/>
                    <a:moveTo>
                      <a:pt x="29" y="18"/>
                    </a:moveTo>
                    <a:cubicBezTo>
                      <a:pt x="26" y="18"/>
                      <a:pt x="23" y="16"/>
                      <a:pt x="23" y="13"/>
                    </a:cubicBezTo>
                    <a:cubicBezTo>
                      <a:pt x="23"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109"/>
              <p:cNvSpPr>
                <a:spLocks noEditPoints="1"/>
              </p:cNvSpPr>
              <p:nvPr/>
            </p:nvSpPr>
            <p:spPr bwMode="auto">
              <a:xfrm>
                <a:off x="8650841" y="4791490"/>
                <a:ext cx="118079"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4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6"/>
                      <a:pt x="36" y="0"/>
                      <a:pt x="29" y="0"/>
                    </a:cubicBezTo>
                    <a:close/>
                    <a:moveTo>
                      <a:pt x="29" y="18"/>
                    </a:moveTo>
                    <a:cubicBezTo>
                      <a:pt x="26" y="18"/>
                      <a:pt x="24" y="16"/>
                      <a:pt x="24" y="13"/>
                    </a:cubicBezTo>
                    <a:cubicBezTo>
                      <a:pt x="24"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110"/>
              <p:cNvSpPr>
                <a:spLocks noEditPoints="1"/>
              </p:cNvSpPr>
              <p:nvPr/>
            </p:nvSpPr>
            <p:spPr bwMode="auto">
              <a:xfrm>
                <a:off x="8647263" y="4694880"/>
                <a:ext cx="119271" cy="73948"/>
              </a:xfrm>
              <a:custGeom>
                <a:avLst/>
                <a:gdLst>
                  <a:gd name="T0" fmla="*/ 29 w 42"/>
                  <a:gd name="T1" fmla="*/ 26 h 26"/>
                  <a:gd name="T2" fmla="*/ 42 w 42"/>
                  <a:gd name="T3" fmla="*/ 13 h 26"/>
                  <a:gd name="T4" fmla="*/ 29 w 42"/>
                  <a:gd name="T5" fmla="*/ 0 h 26"/>
                  <a:gd name="T6" fmla="*/ 16 w 42"/>
                  <a:gd name="T7" fmla="*/ 11 h 26"/>
                  <a:gd name="T8" fmla="*/ 0 w 42"/>
                  <a:gd name="T9" fmla="*/ 11 h 26"/>
                  <a:gd name="T10" fmla="*/ 0 w 42"/>
                  <a:gd name="T11" fmla="*/ 15 h 26"/>
                  <a:gd name="T12" fmla="*/ 16 w 42"/>
                  <a:gd name="T13" fmla="*/ 15 h 26"/>
                  <a:gd name="T14" fmla="*/ 29 w 42"/>
                  <a:gd name="T15" fmla="*/ 26 h 26"/>
                  <a:gd name="T16" fmla="*/ 29 w 42"/>
                  <a:gd name="T17" fmla="*/ 8 h 26"/>
                  <a:gd name="T18" fmla="*/ 34 w 42"/>
                  <a:gd name="T19" fmla="*/ 13 h 26"/>
                  <a:gd name="T20" fmla="*/ 29 w 42"/>
                  <a:gd name="T21" fmla="*/ 18 h 26"/>
                  <a:gd name="T22" fmla="*/ 24 w 42"/>
                  <a:gd name="T23" fmla="*/ 13 h 26"/>
                  <a:gd name="T24" fmla="*/ 29 w 42"/>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26"/>
                    </a:moveTo>
                    <a:cubicBezTo>
                      <a:pt x="36" y="26"/>
                      <a:pt x="42" y="20"/>
                      <a:pt x="42" y="13"/>
                    </a:cubicBezTo>
                    <a:cubicBezTo>
                      <a:pt x="42" y="6"/>
                      <a:pt x="36" y="0"/>
                      <a:pt x="29" y="0"/>
                    </a:cubicBezTo>
                    <a:cubicBezTo>
                      <a:pt x="22" y="0"/>
                      <a:pt x="17" y="5"/>
                      <a:pt x="16" y="11"/>
                    </a:cubicBezTo>
                    <a:cubicBezTo>
                      <a:pt x="0" y="11"/>
                      <a:pt x="0" y="11"/>
                      <a:pt x="0" y="11"/>
                    </a:cubicBezTo>
                    <a:cubicBezTo>
                      <a:pt x="0" y="15"/>
                      <a:pt x="0" y="15"/>
                      <a:pt x="0" y="15"/>
                    </a:cubicBezTo>
                    <a:cubicBezTo>
                      <a:pt x="16" y="15"/>
                      <a:pt x="16" y="15"/>
                      <a:pt x="16" y="15"/>
                    </a:cubicBezTo>
                    <a:cubicBezTo>
                      <a:pt x="17" y="21"/>
                      <a:pt x="22" y="26"/>
                      <a:pt x="29" y="26"/>
                    </a:cubicBezTo>
                    <a:close/>
                    <a:moveTo>
                      <a:pt x="29" y="8"/>
                    </a:moveTo>
                    <a:cubicBezTo>
                      <a:pt x="32" y="8"/>
                      <a:pt x="34" y="10"/>
                      <a:pt x="34" y="13"/>
                    </a:cubicBezTo>
                    <a:cubicBezTo>
                      <a:pt x="34" y="16"/>
                      <a:pt x="32" y="18"/>
                      <a:pt x="29" y="18"/>
                    </a:cubicBezTo>
                    <a:cubicBezTo>
                      <a:pt x="26" y="18"/>
                      <a:pt x="24" y="16"/>
                      <a:pt x="24" y="13"/>
                    </a:cubicBezTo>
                    <a:cubicBezTo>
                      <a:pt x="24" y="10"/>
                      <a:pt x="26" y="8"/>
                      <a:pt x="29"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 name="PA_组合 6"/>
          <p:cNvGrpSpPr/>
          <p:nvPr>
            <p:custDataLst>
              <p:tags r:id="rId2"/>
            </p:custDataLst>
          </p:nvPr>
        </p:nvGrpSpPr>
        <p:grpSpPr>
          <a:xfrm>
            <a:off x="6428326" y="2272050"/>
            <a:ext cx="734395" cy="734395"/>
            <a:chOff x="6428326" y="2272050"/>
            <a:chExt cx="734395" cy="734395"/>
          </a:xfrm>
        </p:grpSpPr>
        <p:grpSp>
          <p:nvGrpSpPr>
            <p:cNvPr id="61" name="组合 60"/>
            <p:cNvGrpSpPr/>
            <p:nvPr/>
          </p:nvGrpSpPr>
          <p:grpSpPr>
            <a:xfrm>
              <a:off x="6428326" y="2272050"/>
              <a:ext cx="734395" cy="734395"/>
              <a:chOff x="4738255" y="1682692"/>
              <a:chExt cx="1423000" cy="1423000"/>
            </a:xfrm>
          </p:grpSpPr>
          <p:sp>
            <p:nvSpPr>
              <p:cNvPr id="72" name="椭圆 7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3" name="椭圆 72"/>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82" name="组合 81"/>
            <p:cNvGrpSpPr>
              <a:grpSpLocks noChangeAspect="1"/>
            </p:cNvGrpSpPr>
            <p:nvPr/>
          </p:nvGrpSpPr>
          <p:grpSpPr>
            <a:xfrm>
              <a:off x="6615523" y="2459247"/>
              <a:ext cx="360000" cy="360000"/>
              <a:chOff x="6605340" y="4486155"/>
              <a:chExt cx="403136" cy="493783"/>
            </a:xfrm>
            <a:solidFill>
              <a:schemeClr val="bg1"/>
            </a:solidFill>
          </p:grpSpPr>
          <p:sp>
            <p:nvSpPr>
              <p:cNvPr id="83"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6"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9"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0"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1" accel="40000" fill="hold" grpId="0" nodeType="afterEffect" p14:presetBounceEnd="20000">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14:bounceEnd="20000">
                                          <p:cBhvr additive="base">
                                            <p:cTn id="11" dur="500" fill="hold"/>
                                            <p:tgtEl>
                                              <p:spTgt spid="51"/>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5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2" presetClass="entr" presetSubtype="4" fill="hold" grpId="0" nodeType="withEffect">
                                      <p:stCondLst>
                                        <p:cond delay="4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p:tgtEl>
                                              <p:spTgt spid="28"/>
                                            </p:tgtEl>
                                            <p:attrNameLst>
                                              <p:attrName>ppt_y</p:attrName>
                                            </p:attrNameLst>
                                          </p:cBhvr>
                                          <p:tavLst>
                                            <p:tav tm="0">
                                              <p:val>
                                                <p:strVal val="#ppt_y+#ppt_h*1.125000"/>
                                              </p:val>
                                            </p:tav>
                                            <p:tav tm="100000">
                                              <p:val>
                                                <p:strVal val="#ppt_y"/>
                                              </p:val>
                                            </p:tav>
                                          </p:tavLst>
                                        </p:anim>
                                        <p:animEffect transition="in" filter="wipe(up)">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6" grpId="0"/>
          <p:bldP spid="5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 presetClass="entr" presetSubtype="1" accel="4000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6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2" presetClass="entr" presetSubtype="4" fill="hold" grpId="0" nodeType="withEffect">
                                      <p:stCondLst>
                                        <p:cond delay="40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p:tgtEl>
                                              <p:spTgt spid="28"/>
                                            </p:tgtEl>
                                            <p:attrNameLst>
                                              <p:attrName>ppt_y</p:attrName>
                                            </p:attrNameLst>
                                          </p:cBhvr>
                                          <p:tavLst>
                                            <p:tav tm="0">
                                              <p:val>
                                                <p:strVal val="#ppt_y+#ppt_h*1.125000"/>
                                              </p:val>
                                            </p:tav>
                                            <p:tav tm="100000">
                                              <p:val>
                                                <p:strVal val="#ppt_y"/>
                                              </p:val>
                                            </p:tav>
                                          </p:tavLst>
                                        </p:anim>
                                        <p:animEffect transition="in" filter="wipe(up)">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P spid="6" grpId="0"/>
          <p:bldP spid="5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948928" y="2437005"/>
            <a:ext cx="734395" cy="734395"/>
            <a:chOff x="1948928" y="2366224"/>
            <a:chExt cx="734395" cy="734395"/>
          </a:xfrm>
        </p:grpSpPr>
        <p:grpSp>
          <p:nvGrpSpPr>
            <p:cNvPr id="24" name="组合 23"/>
            <p:cNvGrpSpPr/>
            <p:nvPr/>
          </p:nvGrpSpPr>
          <p:grpSpPr>
            <a:xfrm>
              <a:off x="1948928" y="2366224"/>
              <a:ext cx="734395" cy="734395"/>
              <a:chOff x="4738255" y="1682692"/>
              <a:chExt cx="1423000" cy="1423000"/>
            </a:xfrm>
          </p:grpSpPr>
          <p:sp>
            <p:nvSpPr>
              <p:cNvPr id="25" name="椭圆 2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6" name="椭圆 25"/>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124448" y="2553421"/>
              <a:ext cx="383355" cy="360000"/>
              <a:chOff x="3411256" y="4486155"/>
              <a:chExt cx="567731" cy="533142"/>
            </a:xfrm>
            <a:solidFill>
              <a:schemeClr val="bg1"/>
            </a:solidFill>
          </p:grpSpPr>
          <p:sp>
            <p:nvSpPr>
              <p:cNvPr id="35" name="Freeform 156"/>
              <p:cNvSpPr/>
              <p:nvPr/>
            </p:nvSpPr>
            <p:spPr bwMode="auto">
              <a:xfrm>
                <a:off x="3411256" y="4486155"/>
                <a:ext cx="363778" cy="435340"/>
              </a:xfrm>
              <a:custGeom>
                <a:avLst/>
                <a:gdLst>
                  <a:gd name="T0" fmla="*/ 11 w 129"/>
                  <a:gd name="T1" fmla="*/ 12 h 154"/>
                  <a:gd name="T2" fmla="*/ 118 w 129"/>
                  <a:gd name="T3" fmla="*/ 12 h 154"/>
                  <a:gd name="T4" fmla="*/ 118 w 129"/>
                  <a:gd name="T5" fmla="*/ 31 h 154"/>
                  <a:gd name="T6" fmla="*/ 129 w 129"/>
                  <a:gd name="T7" fmla="*/ 31 h 154"/>
                  <a:gd name="T8" fmla="*/ 129 w 129"/>
                  <a:gd name="T9" fmla="*/ 10 h 154"/>
                  <a:gd name="T10" fmla="*/ 120 w 129"/>
                  <a:gd name="T11" fmla="*/ 0 h 154"/>
                  <a:gd name="T12" fmla="*/ 10 w 129"/>
                  <a:gd name="T13" fmla="*/ 0 h 154"/>
                  <a:gd name="T14" fmla="*/ 0 w 129"/>
                  <a:gd name="T15" fmla="*/ 10 h 154"/>
                  <a:gd name="T16" fmla="*/ 0 w 129"/>
                  <a:gd name="T17" fmla="*/ 144 h 154"/>
                  <a:gd name="T18" fmla="*/ 10 w 129"/>
                  <a:gd name="T19" fmla="*/ 154 h 154"/>
                  <a:gd name="T20" fmla="*/ 69 w 129"/>
                  <a:gd name="T21" fmla="*/ 154 h 154"/>
                  <a:gd name="T22" fmla="*/ 69 w 129"/>
                  <a:gd name="T23" fmla="*/ 143 h 154"/>
                  <a:gd name="T24" fmla="*/ 11 w 129"/>
                  <a:gd name="T25" fmla="*/ 143 h 154"/>
                  <a:gd name="T26" fmla="*/ 11 w 129"/>
                  <a:gd name="T27"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154">
                    <a:moveTo>
                      <a:pt x="11" y="12"/>
                    </a:moveTo>
                    <a:cubicBezTo>
                      <a:pt x="118" y="12"/>
                      <a:pt x="118" y="12"/>
                      <a:pt x="118" y="12"/>
                    </a:cubicBezTo>
                    <a:cubicBezTo>
                      <a:pt x="118" y="31"/>
                      <a:pt x="118" y="31"/>
                      <a:pt x="118" y="31"/>
                    </a:cubicBezTo>
                    <a:cubicBezTo>
                      <a:pt x="129" y="31"/>
                      <a:pt x="129" y="31"/>
                      <a:pt x="129" y="31"/>
                    </a:cubicBezTo>
                    <a:cubicBezTo>
                      <a:pt x="129" y="10"/>
                      <a:pt x="129" y="10"/>
                      <a:pt x="129" y="10"/>
                    </a:cubicBezTo>
                    <a:cubicBezTo>
                      <a:pt x="129" y="5"/>
                      <a:pt x="125" y="0"/>
                      <a:pt x="120" y="0"/>
                    </a:cubicBezTo>
                    <a:cubicBezTo>
                      <a:pt x="10" y="0"/>
                      <a:pt x="10" y="0"/>
                      <a:pt x="10" y="0"/>
                    </a:cubicBezTo>
                    <a:cubicBezTo>
                      <a:pt x="5" y="0"/>
                      <a:pt x="0" y="5"/>
                      <a:pt x="0" y="10"/>
                    </a:cubicBezTo>
                    <a:cubicBezTo>
                      <a:pt x="0" y="144"/>
                      <a:pt x="0" y="144"/>
                      <a:pt x="0" y="144"/>
                    </a:cubicBezTo>
                    <a:cubicBezTo>
                      <a:pt x="0" y="150"/>
                      <a:pt x="5" y="154"/>
                      <a:pt x="10" y="154"/>
                    </a:cubicBezTo>
                    <a:cubicBezTo>
                      <a:pt x="69" y="154"/>
                      <a:pt x="69" y="154"/>
                      <a:pt x="69" y="154"/>
                    </a:cubicBezTo>
                    <a:cubicBezTo>
                      <a:pt x="69" y="143"/>
                      <a:pt x="69" y="143"/>
                      <a:pt x="69" y="143"/>
                    </a:cubicBezTo>
                    <a:cubicBezTo>
                      <a:pt x="11" y="143"/>
                      <a:pt x="11" y="143"/>
                      <a:pt x="11" y="143"/>
                    </a:cubicBezTo>
                    <a:lnTo>
                      <a:pt x="11"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57"/>
              <p:cNvSpPr>
                <a:spLocks noEditPoints="1"/>
              </p:cNvSpPr>
              <p:nvPr/>
            </p:nvSpPr>
            <p:spPr bwMode="auto">
              <a:xfrm>
                <a:off x="3617595" y="4585150"/>
                <a:ext cx="361392" cy="434147"/>
              </a:xfrm>
              <a:custGeom>
                <a:avLst/>
                <a:gdLst>
                  <a:gd name="T0" fmla="*/ 119 w 128"/>
                  <a:gd name="T1" fmla="*/ 0 h 154"/>
                  <a:gd name="T2" fmla="*/ 9 w 128"/>
                  <a:gd name="T3" fmla="*/ 0 h 154"/>
                  <a:gd name="T4" fmla="*/ 0 w 128"/>
                  <a:gd name="T5" fmla="*/ 10 h 154"/>
                  <a:gd name="T6" fmla="*/ 0 w 128"/>
                  <a:gd name="T7" fmla="*/ 144 h 154"/>
                  <a:gd name="T8" fmla="*/ 9 w 128"/>
                  <a:gd name="T9" fmla="*/ 154 h 154"/>
                  <a:gd name="T10" fmla="*/ 119 w 128"/>
                  <a:gd name="T11" fmla="*/ 154 h 154"/>
                  <a:gd name="T12" fmla="*/ 128 w 128"/>
                  <a:gd name="T13" fmla="*/ 144 h 154"/>
                  <a:gd name="T14" fmla="*/ 128 w 128"/>
                  <a:gd name="T15" fmla="*/ 10 h 154"/>
                  <a:gd name="T16" fmla="*/ 119 w 128"/>
                  <a:gd name="T17" fmla="*/ 0 h 154"/>
                  <a:gd name="T18" fmla="*/ 117 w 128"/>
                  <a:gd name="T19" fmla="*/ 142 h 154"/>
                  <a:gd name="T20" fmla="*/ 10 w 128"/>
                  <a:gd name="T21" fmla="*/ 142 h 154"/>
                  <a:gd name="T22" fmla="*/ 10 w 128"/>
                  <a:gd name="T23" fmla="*/ 12 h 154"/>
                  <a:gd name="T24" fmla="*/ 117 w 128"/>
                  <a:gd name="T25" fmla="*/ 12 h 154"/>
                  <a:gd name="T26" fmla="*/ 117 w 128"/>
                  <a:gd name="T27" fmla="*/ 1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154">
                    <a:moveTo>
                      <a:pt x="119" y="0"/>
                    </a:moveTo>
                    <a:cubicBezTo>
                      <a:pt x="9" y="0"/>
                      <a:pt x="9" y="0"/>
                      <a:pt x="9" y="0"/>
                    </a:cubicBezTo>
                    <a:cubicBezTo>
                      <a:pt x="4" y="0"/>
                      <a:pt x="0" y="5"/>
                      <a:pt x="0" y="10"/>
                    </a:cubicBezTo>
                    <a:cubicBezTo>
                      <a:pt x="0" y="144"/>
                      <a:pt x="0" y="144"/>
                      <a:pt x="0" y="144"/>
                    </a:cubicBezTo>
                    <a:cubicBezTo>
                      <a:pt x="0" y="150"/>
                      <a:pt x="4" y="154"/>
                      <a:pt x="9" y="154"/>
                    </a:cubicBezTo>
                    <a:cubicBezTo>
                      <a:pt x="119" y="154"/>
                      <a:pt x="119" y="154"/>
                      <a:pt x="119" y="154"/>
                    </a:cubicBezTo>
                    <a:cubicBezTo>
                      <a:pt x="124" y="154"/>
                      <a:pt x="128" y="150"/>
                      <a:pt x="128" y="144"/>
                    </a:cubicBezTo>
                    <a:cubicBezTo>
                      <a:pt x="128" y="10"/>
                      <a:pt x="128" y="10"/>
                      <a:pt x="128" y="10"/>
                    </a:cubicBezTo>
                    <a:cubicBezTo>
                      <a:pt x="128" y="5"/>
                      <a:pt x="124" y="0"/>
                      <a:pt x="119" y="0"/>
                    </a:cubicBezTo>
                    <a:close/>
                    <a:moveTo>
                      <a:pt x="117" y="142"/>
                    </a:moveTo>
                    <a:cubicBezTo>
                      <a:pt x="10" y="142"/>
                      <a:pt x="10" y="142"/>
                      <a:pt x="10" y="142"/>
                    </a:cubicBezTo>
                    <a:cubicBezTo>
                      <a:pt x="10" y="12"/>
                      <a:pt x="10" y="12"/>
                      <a:pt x="10" y="12"/>
                    </a:cubicBezTo>
                    <a:cubicBezTo>
                      <a:pt x="117" y="12"/>
                      <a:pt x="117" y="12"/>
                      <a:pt x="117" y="12"/>
                    </a:cubicBezTo>
                    <a:lnTo>
                      <a:pt x="117" y="14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158"/>
              <p:cNvSpPr>
                <a:spLocks noChangeArrowheads="1"/>
              </p:cNvSpPr>
              <p:nvPr/>
            </p:nvSpPr>
            <p:spPr bwMode="auto">
              <a:xfrm>
                <a:off x="3671267" y="4692494"/>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159"/>
              <p:cNvSpPr>
                <a:spLocks noChangeArrowheads="1"/>
              </p:cNvSpPr>
              <p:nvPr/>
            </p:nvSpPr>
            <p:spPr bwMode="auto">
              <a:xfrm>
                <a:off x="3671267" y="4760479"/>
                <a:ext cx="256434"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160"/>
              <p:cNvSpPr>
                <a:spLocks noChangeArrowheads="1"/>
              </p:cNvSpPr>
              <p:nvPr/>
            </p:nvSpPr>
            <p:spPr bwMode="auto">
              <a:xfrm>
                <a:off x="3671267" y="4828463"/>
                <a:ext cx="256434" cy="2146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161"/>
              <p:cNvSpPr>
                <a:spLocks noChangeArrowheads="1"/>
              </p:cNvSpPr>
              <p:nvPr/>
            </p:nvSpPr>
            <p:spPr bwMode="auto">
              <a:xfrm>
                <a:off x="3671267" y="4895255"/>
                <a:ext cx="256434"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62"/>
              <p:cNvSpPr/>
              <p:nvPr/>
            </p:nvSpPr>
            <p:spPr bwMode="auto">
              <a:xfrm>
                <a:off x="3468506" y="4597077"/>
                <a:ext cx="132391" cy="273131"/>
              </a:xfrm>
              <a:custGeom>
                <a:avLst/>
                <a:gdLst>
                  <a:gd name="T0" fmla="*/ 47 w 47"/>
                  <a:gd name="T1" fmla="*/ 97 h 97"/>
                  <a:gd name="T2" fmla="*/ 47 w 47"/>
                  <a:gd name="T3" fmla="*/ 78 h 97"/>
                  <a:gd name="T4" fmla="*/ 47 w 47"/>
                  <a:gd name="T5" fmla="*/ 78 h 97"/>
                  <a:gd name="T6" fmla="*/ 17 w 47"/>
                  <a:gd name="T7" fmla="*/ 48 h 97"/>
                  <a:gd name="T8" fmla="*/ 47 w 47"/>
                  <a:gd name="T9" fmla="*/ 19 h 97"/>
                  <a:gd name="T10" fmla="*/ 47 w 47"/>
                  <a:gd name="T11" fmla="*/ 19 h 97"/>
                  <a:gd name="T12" fmla="*/ 47 w 47"/>
                  <a:gd name="T13" fmla="*/ 0 h 97"/>
                  <a:gd name="T14" fmla="*/ 38 w 47"/>
                  <a:gd name="T15" fmla="*/ 0 h 97"/>
                  <a:gd name="T16" fmla="*/ 38 w 47"/>
                  <a:gd name="T17" fmla="*/ 8 h 97"/>
                  <a:gd name="T18" fmla="*/ 24 w 47"/>
                  <a:gd name="T19" fmla="*/ 14 h 97"/>
                  <a:gd name="T20" fmla="*/ 19 w 47"/>
                  <a:gd name="T21" fmla="*/ 8 h 97"/>
                  <a:gd name="T22" fmla="*/ 6 w 47"/>
                  <a:gd name="T23" fmla="*/ 20 h 97"/>
                  <a:gd name="T24" fmla="*/ 12 w 47"/>
                  <a:gd name="T25" fmla="*/ 26 h 97"/>
                  <a:gd name="T26" fmla="*/ 6 w 47"/>
                  <a:gd name="T27" fmla="*/ 40 h 97"/>
                  <a:gd name="T28" fmla="*/ 0 w 47"/>
                  <a:gd name="T29" fmla="*/ 40 h 97"/>
                  <a:gd name="T30" fmla="*/ 0 w 47"/>
                  <a:gd name="T31" fmla="*/ 57 h 97"/>
                  <a:gd name="T32" fmla="*/ 6 w 47"/>
                  <a:gd name="T33" fmla="*/ 57 h 97"/>
                  <a:gd name="T34" fmla="*/ 12 w 47"/>
                  <a:gd name="T35" fmla="*/ 71 h 97"/>
                  <a:gd name="T36" fmla="*/ 6 w 47"/>
                  <a:gd name="T37" fmla="*/ 77 h 97"/>
                  <a:gd name="T38" fmla="*/ 18 w 47"/>
                  <a:gd name="T39" fmla="*/ 89 h 97"/>
                  <a:gd name="T40" fmla="*/ 24 w 47"/>
                  <a:gd name="T41" fmla="*/ 83 h 97"/>
                  <a:gd name="T42" fmla="*/ 38 w 47"/>
                  <a:gd name="T43" fmla="*/ 89 h 97"/>
                  <a:gd name="T44" fmla="*/ 38 w 47"/>
                  <a:gd name="T45" fmla="*/ 97 h 97"/>
                  <a:gd name="T46" fmla="*/ 47 w 47"/>
                  <a:gd name="T47"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97">
                    <a:moveTo>
                      <a:pt x="47" y="97"/>
                    </a:moveTo>
                    <a:cubicBezTo>
                      <a:pt x="47" y="78"/>
                      <a:pt x="47" y="78"/>
                      <a:pt x="47" y="78"/>
                    </a:cubicBezTo>
                    <a:cubicBezTo>
                      <a:pt x="47" y="78"/>
                      <a:pt x="47" y="78"/>
                      <a:pt x="47" y="78"/>
                    </a:cubicBezTo>
                    <a:cubicBezTo>
                      <a:pt x="30" y="78"/>
                      <a:pt x="17" y="64"/>
                      <a:pt x="17" y="48"/>
                    </a:cubicBezTo>
                    <a:cubicBezTo>
                      <a:pt x="17" y="32"/>
                      <a:pt x="30" y="19"/>
                      <a:pt x="47" y="19"/>
                    </a:cubicBezTo>
                    <a:cubicBezTo>
                      <a:pt x="47" y="19"/>
                      <a:pt x="47" y="19"/>
                      <a:pt x="47" y="19"/>
                    </a:cubicBezTo>
                    <a:cubicBezTo>
                      <a:pt x="47" y="0"/>
                      <a:pt x="47" y="0"/>
                      <a:pt x="47" y="0"/>
                    </a:cubicBezTo>
                    <a:cubicBezTo>
                      <a:pt x="38" y="0"/>
                      <a:pt x="38" y="0"/>
                      <a:pt x="38" y="0"/>
                    </a:cubicBezTo>
                    <a:cubicBezTo>
                      <a:pt x="38" y="8"/>
                      <a:pt x="38" y="8"/>
                      <a:pt x="38" y="8"/>
                    </a:cubicBezTo>
                    <a:cubicBezTo>
                      <a:pt x="33" y="9"/>
                      <a:pt x="28" y="11"/>
                      <a:pt x="24" y="14"/>
                    </a:cubicBezTo>
                    <a:cubicBezTo>
                      <a:pt x="19" y="8"/>
                      <a:pt x="19" y="8"/>
                      <a:pt x="19" y="8"/>
                    </a:cubicBezTo>
                    <a:cubicBezTo>
                      <a:pt x="6" y="20"/>
                      <a:pt x="6" y="20"/>
                      <a:pt x="6" y="20"/>
                    </a:cubicBezTo>
                    <a:cubicBezTo>
                      <a:pt x="12" y="26"/>
                      <a:pt x="12" y="26"/>
                      <a:pt x="12" y="26"/>
                    </a:cubicBezTo>
                    <a:cubicBezTo>
                      <a:pt x="9" y="30"/>
                      <a:pt x="7" y="35"/>
                      <a:pt x="6" y="40"/>
                    </a:cubicBezTo>
                    <a:cubicBezTo>
                      <a:pt x="0" y="40"/>
                      <a:pt x="0" y="40"/>
                      <a:pt x="0" y="40"/>
                    </a:cubicBezTo>
                    <a:cubicBezTo>
                      <a:pt x="0" y="57"/>
                      <a:pt x="0" y="57"/>
                      <a:pt x="0" y="57"/>
                    </a:cubicBezTo>
                    <a:cubicBezTo>
                      <a:pt x="6" y="57"/>
                      <a:pt x="6" y="57"/>
                      <a:pt x="6" y="57"/>
                    </a:cubicBezTo>
                    <a:cubicBezTo>
                      <a:pt x="7" y="62"/>
                      <a:pt x="9" y="67"/>
                      <a:pt x="12" y="71"/>
                    </a:cubicBezTo>
                    <a:cubicBezTo>
                      <a:pt x="6" y="77"/>
                      <a:pt x="6" y="77"/>
                      <a:pt x="6" y="77"/>
                    </a:cubicBezTo>
                    <a:cubicBezTo>
                      <a:pt x="18" y="89"/>
                      <a:pt x="18" y="89"/>
                      <a:pt x="18" y="89"/>
                    </a:cubicBezTo>
                    <a:cubicBezTo>
                      <a:pt x="24" y="83"/>
                      <a:pt x="24" y="83"/>
                      <a:pt x="24" y="83"/>
                    </a:cubicBezTo>
                    <a:cubicBezTo>
                      <a:pt x="28" y="86"/>
                      <a:pt x="33" y="88"/>
                      <a:pt x="38" y="89"/>
                    </a:cubicBezTo>
                    <a:cubicBezTo>
                      <a:pt x="38" y="97"/>
                      <a:pt x="38" y="97"/>
                      <a:pt x="38" y="97"/>
                    </a:cubicBezTo>
                    <a:lnTo>
                      <a:pt x="47" y="9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63"/>
              <p:cNvSpPr/>
              <p:nvPr/>
            </p:nvSpPr>
            <p:spPr bwMode="auto">
              <a:xfrm>
                <a:off x="3538876" y="4669833"/>
                <a:ext cx="62021" cy="127621"/>
              </a:xfrm>
              <a:custGeom>
                <a:avLst/>
                <a:gdLst>
                  <a:gd name="T0" fmla="*/ 22 w 22"/>
                  <a:gd name="T1" fmla="*/ 7 h 45"/>
                  <a:gd name="T2" fmla="*/ 22 w 22"/>
                  <a:gd name="T3" fmla="*/ 0 h 45"/>
                  <a:gd name="T4" fmla="*/ 22 w 22"/>
                  <a:gd name="T5" fmla="*/ 0 h 45"/>
                  <a:gd name="T6" fmla="*/ 0 w 22"/>
                  <a:gd name="T7" fmla="*/ 22 h 45"/>
                  <a:gd name="T8" fmla="*/ 22 w 22"/>
                  <a:gd name="T9" fmla="*/ 45 h 45"/>
                  <a:gd name="T10" fmla="*/ 22 w 22"/>
                  <a:gd name="T11" fmla="*/ 45 h 45"/>
                  <a:gd name="T12" fmla="*/ 22 w 22"/>
                  <a:gd name="T13" fmla="*/ 38 h 45"/>
                  <a:gd name="T14" fmla="*/ 22 w 22"/>
                  <a:gd name="T15" fmla="*/ 38 h 45"/>
                  <a:gd name="T16" fmla="*/ 7 w 22"/>
                  <a:gd name="T17" fmla="*/ 22 h 45"/>
                  <a:gd name="T18" fmla="*/ 22 w 22"/>
                  <a:gd name="T19" fmla="*/ 7 h 45"/>
                  <a:gd name="T20" fmla="*/ 22 w 22"/>
                  <a:gd name="T2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45">
                    <a:moveTo>
                      <a:pt x="22" y="7"/>
                    </a:moveTo>
                    <a:cubicBezTo>
                      <a:pt x="22" y="0"/>
                      <a:pt x="22" y="0"/>
                      <a:pt x="22" y="0"/>
                    </a:cubicBezTo>
                    <a:cubicBezTo>
                      <a:pt x="22" y="0"/>
                      <a:pt x="22" y="0"/>
                      <a:pt x="22" y="0"/>
                    </a:cubicBezTo>
                    <a:cubicBezTo>
                      <a:pt x="9" y="0"/>
                      <a:pt x="0" y="10"/>
                      <a:pt x="0" y="22"/>
                    </a:cubicBezTo>
                    <a:cubicBezTo>
                      <a:pt x="0" y="35"/>
                      <a:pt x="9" y="45"/>
                      <a:pt x="22" y="45"/>
                    </a:cubicBezTo>
                    <a:cubicBezTo>
                      <a:pt x="22" y="45"/>
                      <a:pt x="22" y="45"/>
                      <a:pt x="22" y="45"/>
                    </a:cubicBezTo>
                    <a:cubicBezTo>
                      <a:pt x="22" y="38"/>
                      <a:pt x="22" y="38"/>
                      <a:pt x="22" y="38"/>
                    </a:cubicBezTo>
                    <a:cubicBezTo>
                      <a:pt x="22" y="38"/>
                      <a:pt x="22" y="38"/>
                      <a:pt x="22" y="38"/>
                    </a:cubicBezTo>
                    <a:cubicBezTo>
                      <a:pt x="13" y="38"/>
                      <a:pt x="7" y="31"/>
                      <a:pt x="7" y="22"/>
                    </a:cubicBezTo>
                    <a:cubicBezTo>
                      <a:pt x="7" y="14"/>
                      <a:pt x="13" y="7"/>
                      <a:pt x="22" y="7"/>
                    </a:cubicBezTo>
                    <a:cubicBezTo>
                      <a:pt x="22" y="7"/>
                      <a:pt x="22" y="7"/>
                      <a:pt x="22"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Freeform 164"/>
              <p:cNvSpPr/>
              <p:nvPr/>
            </p:nvSpPr>
            <p:spPr bwMode="auto">
              <a:xfrm>
                <a:off x="3578236" y="4709192"/>
                <a:ext cx="22662" cy="45323"/>
              </a:xfrm>
              <a:custGeom>
                <a:avLst/>
                <a:gdLst>
                  <a:gd name="T0" fmla="*/ 8 w 8"/>
                  <a:gd name="T1" fmla="*/ 16 h 16"/>
                  <a:gd name="T2" fmla="*/ 8 w 8"/>
                  <a:gd name="T3" fmla="*/ 0 h 16"/>
                  <a:gd name="T4" fmla="*/ 0 w 8"/>
                  <a:gd name="T5" fmla="*/ 8 h 16"/>
                  <a:gd name="T6" fmla="*/ 8 w 8"/>
                  <a:gd name="T7" fmla="*/ 16 h 16"/>
                </a:gdLst>
                <a:ahLst/>
                <a:cxnLst>
                  <a:cxn ang="0">
                    <a:pos x="T0" y="T1"/>
                  </a:cxn>
                  <a:cxn ang="0">
                    <a:pos x="T2" y="T3"/>
                  </a:cxn>
                  <a:cxn ang="0">
                    <a:pos x="T4" y="T5"/>
                  </a:cxn>
                  <a:cxn ang="0">
                    <a:pos x="T6" y="T7"/>
                  </a:cxn>
                </a:cxnLst>
                <a:rect l="0" t="0" r="r" b="b"/>
                <a:pathLst>
                  <a:path w="8" h="16">
                    <a:moveTo>
                      <a:pt x="8" y="16"/>
                    </a:moveTo>
                    <a:cubicBezTo>
                      <a:pt x="8" y="0"/>
                      <a:pt x="8" y="0"/>
                      <a:pt x="8" y="0"/>
                    </a:cubicBezTo>
                    <a:cubicBezTo>
                      <a:pt x="3" y="0"/>
                      <a:pt x="0" y="4"/>
                      <a:pt x="0" y="8"/>
                    </a:cubicBezTo>
                    <a:cubicBezTo>
                      <a:pt x="0" y="13"/>
                      <a:pt x="3" y="16"/>
                      <a:pt x="8" y="1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44" name="矩形 43"/>
          <p:cNvSpPr/>
          <p:nvPr/>
        </p:nvSpPr>
        <p:spPr>
          <a:xfrm>
            <a:off x="2791835" y="1834706"/>
            <a:ext cx="8523866" cy="2677656"/>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纳税人本人或配偶</a:t>
            </a:r>
            <a:r>
              <a:rPr lang="zh-CN" altLang="en-US" sz="2400" b="1" dirty="0">
                <a:solidFill>
                  <a:srgbClr val="FF0000"/>
                </a:solidFill>
                <a:latin typeface="微软雅黑" panose="020B0503020204020204" pitchFamily="34" charset="-122"/>
                <a:ea typeface="微软雅黑" panose="020B0503020204020204" pitchFamily="34" charset="-122"/>
              </a:rPr>
              <a:t>单独或共同</a:t>
            </a:r>
            <a:r>
              <a:rPr lang="zh-CN" altLang="en-US" sz="2400" dirty="0">
                <a:solidFill>
                  <a:schemeClr val="bg1"/>
                </a:solidFill>
                <a:latin typeface="微软雅黑" panose="020B0503020204020204" pitchFamily="34" charset="-122"/>
                <a:ea typeface="微软雅黑" panose="020B0503020204020204" pitchFamily="34" charset="-122"/>
              </a:rPr>
              <a:t>使用商业银行或住房公积金个人住房贷款为本人或其配偶购买中国境内住房，发生的首套住房贷款利息支出，在实际发生贷款利息的年度，按照每月1000元标准定额扣除，扣除期限最长不超过</a:t>
            </a:r>
            <a:r>
              <a:rPr lang="zh-CN" altLang="en-US" sz="2400" b="1" dirty="0">
                <a:solidFill>
                  <a:srgbClr val="FF0000"/>
                </a:solidFill>
                <a:latin typeface="微软雅黑" panose="020B0503020204020204" pitchFamily="34" charset="-122"/>
                <a:ea typeface="微软雅黑" panose="020B0503020204020204" pitchFamily="34" charset="-122"/>
              </a:rPr>
              <a:t>240个月</a:t>
            </a:r>
            <a:r>
              <a:rPr lang="zh-CN" altLang="en-US" sz="2400" dirty="0">
                <a:solidFill>
                  <a:schemeClr val="bg1"/>
                </a:solidFill>
                <a:latin typeface="微软雅黑" panose="020B0503020204020204" pitchFamily="34" charset="-122"/>
                <a:ea typeface="微软雅黑" panose="020B0503020204020204" pitchFamily="34" charset="-122"/>
              </a:rPr>
              <a:t>。纳税人只能享受一次首套住房贷款的利息扣除</a:t>
            </a:r>
            <a:r>
              <a:rPr lang="zh-CN" altLang="en-US" sz="2400" dirty="0" smtClean="0">
                <a:solidFill>
                  <a:schemeClr val="bg1"/>
                </a:solidFill>
                <a:latin typeface="微软雅黑" panose="020B0503020204020204" pitchFamily="34" charset="-122"/>
                <a:ea typeface="微软雅黑" panose="020B0503020204020204" pitchFamily="34" charset="-122"/>
              </a:rPr>
              <a:t>。</a:t>
            </a:r>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endParaRPr lang="en-US" altLang="zh-CN" sz="2400" dirty="0" smtClean="0">
              <a:solidFill>
                <a:schemeClr val="bg1"/>
              </a:solidFill>
              <a:latin typeface="微软雅黑" panose="020B0503020204020204" pitchFamily="34" charset="-122"/>
              <a:ea typeface="微软雅黑" panose="020B0503020204020204" pitchFamily="34" charset="-122"/>
            </a:endParaRPr>
          </a:p>
          <a:p>
            <a:pPr algn="just"/>
            <a:r>
              <a:rPr lang="zh-CN" altLang="en-US" sz="2400" dirty="0" smtClean="0">
                <a:solidFill>
                  <a:schemeClr val="bg1"/>
                </a:solidFill>
                <a:latin typeface="微软雅黑" panose="020B0503020204020204" pitchFamily="34" charset="-122"/>
                <a:ea typeface="微软雅黑" panose="020B0503020204020204" pitchFamily="34" charset="-122"/>
              </a:rPr>
              <a:t>首套贷款是指购买住房享受首套住房贷款利率的住房贷款。</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45" name="标题 1"/>
          <p:cNvSpPr txBox="1"/>
          <p:nvPr/>
        </p:nvSpPr>
        <p:spPr>
          <a:xfrm>
            <a:off x="1062517" y="413961"/>
            <a:ext cx="293141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住房贷款利息</a:t>
            </a:r>
          </a:p>
        </p:txBody>
      </p:sp>
      <p:sp>
        <p:nvSpPr>
          <p:cNvPr id="46" name="椭圆 45"/>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2" name="矩形 1"/>
          <p:cNvSpPr/>
          <p:nvPr/>
        </p:nvSpPr>
        <p:spPr>
          <a:xfrm>
            <a:off x="2791835" y="5017221"/>
            <a:ext cx="8523866" cy="460375"/>
          </a:xfrm>
          <a:prstGeom prst="rect">
            <a:avLst/>
          </a:prstGeom>
        </p:spPr>
        <p:txBody>
          <a:bodyPr wrap="square">
            <a:spAutoFit/>
          </a:bodyPr>
          <a:lstStyle/>
          <a:p>
            <a:pPr algn="just"/>
            <a:r>
              <a:rPr lang="zh-CN" altLang="en-US" sz="2400" b="1" dirty="0">
                <a:solidFill>
                  <a:srgbClr val="FF0000"/>
                </a:solidFill>
                <a:latin typeface="微软雅黑" panose="020B0503020204020204" pitchFamily="34" charset="-122"/>
                <a:ea typeface="微软雅黑" panose="020B0503020204020204" pitchFamily="34" charset="-122"/>
              </a:rPr>
              <a:t>首套住房贷款是指购买住房享受首套住房贷款利率的住房贷款</a:t>
            </a:r>
            <a:r>
              <a:rPr lang="zh-CN" altLang="en-US" sz="2400" dirty="0">
                <a:solidFill>
                  <a:schemeClr val="bg1"/>
                </a:solidFill>
                <a:latin typeface="微软雅黑" panose="020B0503020204020204" pitchFamily="34" charset="-122"/>
                <a:ea typeface="微软雅黑" panose="020B0503020204020204" pitchFamily="34" charset="-122"/>
              </a:rPr>
              <a:t>。</a:t>
            </a:r>
          </a:p>
        </p:txBody>
      </p:sp>
      <p:grpSp>
        <p:nvGrpSpPr>
          <p:cNvPr id="28" name="组合 27"/>
          <p:cNvGrpSpPr/>
          <p:nvPr/>
        </p:nvGrpSpPr>
        <p:grpSpPr>
          <a:xfrm>
            <a:off x="1932820" y="4880401"/>
            <a:ext cx="734395" cy="734395"/>
            <a:chOff x="1948928" y="3863968"/>
            <a:chExt cx="734395" cy="734395"/>
          </a:xfrm>
        </p:grpSpPr>
        <p:grpSp>
          <p:nvGrpSpPr>
            <p:cNvPr id="29" name="组合 28"/>
            <p:cNvGrpSpPr/>
            <p:nvPr/>
          </p:nvGrpSpPr>
          <p:grpSpPr>
            <a:xfrm>
              <a:off x="1948928" y="3863968"/>
              <a:ext cx="734395" cy="734395"/>
              <a:chOff x="4738255" y="1682692"/>
              <a:chExt cx="1423000" cy="1423000"/>
            </a:xfrm>
          </p:grpSpPr>
          <p:sp>
            <p:nvSpPr>
              <p:cNvPr id="47" name="椭圆 4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51" name="椭圆 50"/>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0" name="组合 29"/>
            <p:cNvGrpSpPr>
              <a:grpSpLocks noChangeAspect="1"/>
            </p:cNvGrpSpPr>
            <p:nvPr/>
          </p:nvGrpSpPr>
          <p:grpSpPr>
            <a:xfrm>
              <a:off x="2124851" y="4051165"/>
              <a:ext cx="382548" cy="360000"/>
              <a:chOff x="5067933" y="4413400"/>
              <a:chExt cx="586815" cy="552226"/>
            </a:xfrm>
            <a:solidFill>
              <a:schemeClr val="bg1"/>
            </a:solidFill>
          </p:grpSpPr>
          <p:sp>
            <p:nvSpPr>
              <p:cNvPr id="31" name="Freeform 124"/>
              <p:cNvSpPr>
                <a:spLocks noEditPoints="1"/>
              </p:cNvSpPr>
              <p:nvPr/>
            </p:nvSpPr>
            <p:spPr bwMode="auto">
              <a:xfrm>
                <a:off x="5121606" y="4413400"/>
                <a:ext cx="242121" cy="304142"/>
              </a:xfrm>
              <a:custGeom>
                <a:avLst/>
                <a:gdLst>
                  <a:gd name="T0" fmla="*/ 6 w 86"/>
                  <a:gd name="T1" fmla="*/ 68 h 108"/>
                  <a:gd name="T2" fmla="*/ 14 w 86"/>
                  <a:gd name="T3" fmla="*/ 77 h 108"/>
                  <a:gd name="T4" fmla="*/ 45 w 86"/>
                  <a:gd name="T5" fmla="*/ 108 h 108"/>
                  <a:gd name="T6" fmla="*/ 76 w 86"/>
                  <a:gd name="T7" fmla="*/ 77 h 108"/>
                  <a:gd name="T8" fmla="*/ 76 w 86"/>
                  <a:gd name="T9" fmla="*/ 77 h 108"/>
                  <a:gd name="T10" fmla="*/ 84 w 86"/>
                  <a:gd name="T11" fmla="*/ 68 h 108"/>
                  <a:gd name="T12" fmla="*/ 78 w 86"/>
                  <a:gd name="T13" fmla="*/ 59 h 108"/>
                  <a:gd name="T14" fmla="*/ 78 w 86"/>
                  <a:gd name="T15" fmla="*/ 59 h 108"/>
                  <a:gd name="T16" fmla="*/ 68 w 86"/>
                  <a:gd name="T17" fmla="*/ 24 h 108"/>
                  <a:gd name="T18" fmla="*/ 22 w 86"/>
                  <a:gd name="T19" fmla="*/ 19 h 108"/>
                  <a:gd name="T20" fmla="*/ 11 w 86"/>
                  <a:gd name="T21" fmla="*/ 59 h 108"/>
                  <a:gd name="T22" fmla="*/ 11 w 86"/>
                  <a:gd name="T23" fmla="*/ 59 h 108"/>
                  <a:gd name="T24" fmla="*/ 6 w 86"/>
                  <a:gd name="T25" fmla="*/ 68 h 108"/>
                  <a:gd name="T26" fmla="*/ 14 w 86"/>
                  <a:gd name="T27" fmla="*/ 60 h 108"/>
                  <a:gd name="T28" fmla="*/ 14 w 86"/>
                  <a:gd name="T29" fmla="*/ 60 h 108"/>
                  <a:gd name="T30" fmla="*/ 15 w 86"/>
                  <a:gd name="T31" fmla="*/ 60 h 108"/>
                  <a:gd name="T32" fmla="*/ 15 w 86"/>
                  <a:gd name="T33" fmla="*/ 58 h 108"/>
                  <a:gd name="T34" fmla="*/ 17 w 86"/>
                  <a:gd name="T35" fmla="*/ 46 h 108"/>
                  <a:gd name="T36" fmla="*/ 20 w 86"/>
                  <a:gd name="T37" fmla="*/ 42 h 108"/>
                  <a:gd name="T38" fmla="*/ 56 w 86"/>
                  <a:gd name="T39" fmla="*/ 34 h 108"/>
                  <a:gd name="T40" fmla="*/ 73 w 86"/>
                  <a:gd name="T41" fmla="*/ 61 h 108"/>
                  <a:gd name="T42" fmla="*/ 74 w 86"/>
                  <a:gd name="T43" fmla="*/ 61 h 108"/>
                  <a:gd name="T44" fmla="*/ 75 w 86"/>
                  <a:gd name="T45" fmla="*/ 61 h 108"/>
                  <a:gd name="T46" fmla="*/ 76 w 86"/>
                  <a:gd name="T47" fmla="*/ 60 h 108"/>
                  <a:gd name="T48" fmla="*/ 80 w 86"/>
                  <a:gd name="T49" fmla="*/ 62 h 108"/>
                  <a:gd name="T50" fmla="*/ 82 w 86"/>
                  <a:gd name="T51" fmla="*/ 68 h 108"/>
                  <a:gd name="T52" fmla="*/ 80 w 86"/>
                  <a:gd name="T53" fmla="*/ 73 h 108"/>
                  <a:gd name="T54" fmla="*/ 76 w 86"/>
                  <a:gd name="T55" fmla="*/ 75 h 108"/>
                  <a:gd name="T56" fmla="*/ 76 w 86"/>
                  <a:gd name="T57" fmla="*/ 75 h 108"/>
                  <a:gd name="T58" fmla="*/ 74 w 86"/>
                  <a:gd name="T59" fmla="*/ 75 h 108"/>
                  <a:gd name="T60" fmla="*/ 74 w 86"/>
                  <a:gd name="T61" fmla="*/ 77 h 108"/>
                  <a:gd name="T62" fmla="*/ 63 w 86"/>
                  <a:gd name="T63" fmla="*/ 98 h 108"/>
                  <a:gd name="T64" fmla="*/ 55 w 86"/>
                  <a:gd name="T65" fmla="*/ 104 h 108"/>
                  <a:gd name="T66" fmla="*/ 45 w 86"/>
                  <a:gd name="T67" fmla="*/ 106 h 108"/>
                  <a:gd name="T68" fmla="*/ 35 w 86"/>
                  <a:gd name="T69" fmla="*/ 104 h 108"/>
                  <a:gd name="T70" fmla="*/ 26 w 86"/>
                  <a:gd name="T71" fmla="*/ 98 h 108"/>
                  <a:gd name="T72" fmla="*/ 16 w 86"/>
                  <a:gd name="T73" fmla="*/ 77 h 108"/>
                  <a:gd name="T74" fmla="*/ 15 w 86"/>
                  <a:gd name="T75" fmla="*/ 75 h 108"/>
                  <a:gd name="T76" fmla="*/ 14 w 86"/>
                  <a:gd name="T77" fmla="*/ 75 h 108"/>
                  <a:gd name="T78" fmla="*/ 8 w 86"/>
                  <a:gd name="T79" fmla="*/ 68 h 108"/>
                  <a:gd name="T80" fmla="*/ 10 w 86"/>
                  <a:gd name="T81" fmla="*/ 62 h 108"/>
                  <a:gd name="T82" fmla="*/ 14 w 86"/>
                  <a:gd name="T83"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08">
                    <a:moveTo>
                      <a:pt x="6" y="68"/>
                    </a:moveTo>
                    <a:cubicBezTo>
                      <a:pt x="6" y="73"/>
                      <a:pt x="9" y="77"/>
                      <a:pt x="14" y="77"/>
                    </a:cubicBezTo>
                    <a:cubicBezTo>
                      <a:pt x="17" y="95"/>
                      <a:pt x="29" y="108"/>
                      <a:pt x="45" y="108"/>
                    </a:cubicBezTo>
                    <a:cubicBezTo>
                      <a:pt x="60" y="108"/>
                      <a:pt x="73" y="95"/>
                      <a:pt x="76" y="77"/>
                    </a:cubicBezTo>
                    <a:cubicBezTo>
                      <a:pt x="76" y="77"/>
                      <a:pt x="76" y="77"/>
                      <a:pt x="76" y="77"/>
                    </a:cubicBezTo>
                    <a:cubicBezTo>
                      <a:pt x="81" y="77"/>
                      <a:pt x="84" y="73"/>
                      <a:pt x="84" y="68"/>
                    </a:cubicBezTo>
                    <a:cubicBezTo>
                      <a:pt x="84" y="63"/>
                      <a:pt x="81" y="59"/>
                      <a:pt x="78" y="59"/>
                    </a:cubicBezTo>
                    <a:cubicBezTo>
                      <a:pt x="78" y="59"/>
                      <a:pt x="78" y="59"/>
                      <a:pt x="78" y="59"/>
                    </a:cubicBezTo>
                    <a:cubicBezTo>
                      <a:pt x="78" y="59"/>
                      <a:pt x="86" y="31"/>
                      <a:pt x="68" y="24"/>
                    </a:cubicBezTo>
                    <a:cubicBezTo>
                      <a:pt x="66" y="0"/>
                      <a:pt x="22" y="19"/>
                      <a:pt x="22" y="19"/>
                    </a:cubicBezTo>
                    <a:cubicBezTo>
                      <a:pt x="0" y="30"/>
                      <a:pt x="11" y="59"/>
                      <a:pt x="11" y="59"/>
                    </a:cubicBezTo>
                    <a:cubicBezTo>
                      <a:pt x="11" y="59"/>
                      <a:pt x="11" y="59"/>
                      <a:pt x="11" y="59"/>
                    </a:cubicBezTo>
                    <a:cubicBezTo>
                      <a:pt x="8" y="61"/>
                      <a:pt x="6" y="64"/>
                      <a:pt x="6" y="68"/>
                    </a:cubicBezTo>
                    <a:close/>
                    <a:moveTo>
                      <a:pt x="14" y="60"/>
                    </a:moveTo>
                    <a:cubicBezTo>
                      <a:pt x="14" y="60"/>
                      <a:pt x="14" y="60"/>
                      <a:pt x="14" y="60"/>
                    </a:cubicBezTo>
                    <a:cubicBezTo>
                      <a:pt x="15" y="60"/>
                      <a:pt x="15" y="60"/>
                      <a:pt x="15" y="60"/>
                    </a:cubicBezTo>
                    <a:cubicBezTo>
                      <a:pt x="15" y="58"/>
                      <a:pt x="15" y="58"/>
                      <a:pt x="15" y="58"/>
                    </a:cubicBezTo>
                    <a:cubicBezTo>
                      <a:pt x="17" y="46"/>
                      <a:pt x="17" y="46"/>
                      <a:pt x="17" y="46"/>
                    </a:cubicBezTo>
                    <a:cubicBezTo>
                      <a:pt x="19" y="44"/>
                      <a:pt x="20" y="42"/>
                      <a:pt x="20" y="42"/>
                    </a:cubicBezTo>
                    <a:cubicBezTo>
                      <a:pt x="40" y="43"/>
                      <a:pt x="56" y="34"/>
                      <a:pt x="56" y="34"/>
                    </a:cubicBezTo>
                    <a:cubicBezTo>
                      <a:pt x="69" y="24"/>
                      <a:pt x="73" y="61"/>
                      <a:pt x="73" y="61"/>
                    </a:cubicBezTo>
                    <a:cubicBezTo>
                      <a:pt x="74" y="61"/>
                      <a:pt x="74" y="61"/>
                      <a:pt x="74" y="61"/>
                    </a:cubicBezTo>
                    <a:cubicBezTo>
                      <a:pt x="75" y="61"/>
                      <a:pt x="75" y="61"/>
                      <a:pt x="75" y="61"/>
                    </a:cubicBezTo>
                    <a:cubicBezTo>
                      <a:pt x="76" y="60"/>
                      <a:pt x="76" y="60"/>
                      <a:pt x="76" y="60"/>
                    </a:cubicBezTo>
                    <a:cubicBezTo>
                      <a:pt x="78" y="60"/>
                      <a:pt x="79" y="61"/>
                      <a:pt x="80" y="62"/>
                    </a:cubicBezTo>
                    <a:cubicBezTo>
                      <a:pt x="81" y="64"/>
                      <a:pt x="82" y="66"/>
                      <a:pt x="82" y="68"/>
                    </a:cubicBezTo>
                    <a:cubicBezTo>
                      <a:pt x="82" y="70"/>
                      <a:pt x="81" y="72"/>
                      <a:pt x="80" y="73"/>
                    </a:cubicBezTo>
                    <a:cubicBezTo>
                      <a:pt x="79" y="75"/>
                      <a:pt x="78" y="75"/>
                      <a:pt x="76" y="75"/>
                    </a:cubicBezTo>
                    <a:cubicBezTo>
                      <a:pt x="76" y="75"/>
                      <a:pt x="76" y="75"/>
                      <a:pt x="76" y="75"/>
                    </a:cubicBezTo>
                    <a:cubicBezTo>
                      <a:pt x="74" y="75"/>
                      <a:pt x="74" y="75"/>
                      <a:pt x="74" y="75"/>
                    </a:cubicBezTo>
                    <a:cubicBezTo>
                      <a:pt x="74" y="77"/>
                      <a:pt x="74" y="77"/>
                      <a:pt x="74" y="77"/>
                    </a:cubicBezTo>
                    <a:cubicBezTo>
                      <a:pt x="72" y="85"/>
                      <a:pt x="69" y="92"/>
                      <a:pt x="63" y="98"/>
                    </a:cubicBezTo>
                    <a:cubicBezTo>
                      <a:pt x="61" y="100"/>
                      <a:pt x="58" y="102"/>
                      <a:pt x="55" y="104"/>
                    </a:cubicBezTo>
                    <a:cubicBezTo>
                      <a:pt x="51" y="105"/>
                      <a:pt x="48" y="106"/>
                      <a:pt x="45" y="106"/>
                    </a:cubicBezTo>
                    <a:cubicBezTo>
                      <a:pt x="41" y="106"/>
                      <a:pt x="38" y="105"/>
                      <a:pt x="35" y="104"/>
                    </a:cubicBezTo>
                    <a:cubicBezTo>
                      <a:pt x="32" y="102"/>
                      <a:pt x="29" y="100"/>
                      <a:pt x="26" y="98"/>
                    </a:cubicBezTo>
                    <a:cubicBezTo>
                      <a:pt x="21" y="93"/>
                      <a:pt x="17" y="85"/>
                      <a:pt x="16" y="77"/>
                    </a:cubicBezTo>
                    <a:cubicBezTo>
                      <a:pt x="15" y="75"/>
                      <a:pt x="15" y="75"/>
                      <a:pt x="15" y="75"/>
                    </a:cubicBezTo>
                    <a:cubicBezTo>
                      <a:pt x="14" y="75"/>
                      <a:pt x="14" y="75"/>
                      <a:pt x="14" y="75"/>
                    </a:cubicBezTo>
                    <a:cubicBezTo>
                      <a:pt x="11" y="75"/>
                      <a:pt x="8" y="72"/>
                      <a:pt x="8" y="68"/>
                    </a:cubicBezTo>
                    <a:cubicBezTo>
                      <a:pt x="8" y="66"/>
                      <a:pt x="9" y="64"/>
                      <a:pt x="10" y="62"/>
                    </a:cubicBezTo>
                    <a:cubicBezTo>
                      <a:pt x="11" y="61"/>
                      <a:pt x="13" y="60"/>
                      <a:pt x="14" y="6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125"/>
              <p:cNvSpPr/>
              <p:nvPr/>
            </p:nvSpPr>
            <p:spPr bwMode="auto">
              <a:xfrm>
                <a:off x="5067933" y="4717542"/>
                <a:ext cx="361392" cy="248084"/>
              </a:xfrm>
              <a:custGeom>
                <a:avLst/>
                <a:gdLst>
                  <a:gd name="T0" fmla="*/ 126 w 128"/>
                  <a:gd name="T1" fmla="*/ 61 h 88"/>
                  <a:gd name="T2" fmla="*/ 113 w 128"/>
                  <a:gd name="T3" fmla="*/ 64 h 88"/>
                  <a:gd name="T4" fmla="*/ 99 w 128"/>
                  <a:gd name="T5" fmla="*/ 70 h 88"/>
                  <a:gd name="T6" fmla="*/ 83 w 128"/>
                  <a:gd name="T7" fmla="*/ 33 h 88"/>
                  <a:gd name="T8" fmla="*/ 94 w 128"/>
                  <a:gd name="T9" fmla="*/ 28 h 88"/>
                  <a:gd name="T10" fmla="*/ 119 w 128"/>
                  <a:gd name="T11" fmla="*/ 12 h 88"/>
                  <a:gd name="T12" fmla="*/ 99 w 128"/>
                  <a:gd name="T13" fmla="*/ 0 h 88"/>
                  <a:gd name="T14" fmla="*/ 72 w 128"/>
                  <a:gd name="T15" fmla="*/ 43 h 88"/>
                  <a:gd name="T16" fmla="*/ 68 w 128"/>
                  <a:gd name="T17" fmla="*/ 23 h 88"/>
                  <a:gd name="T18" fmla="*/ 72 w 128"/>
                  <a:gd name="T19" fmla="*/ 17 h 88"/>
                  <a:gd name="T20" fmla="*/ 64 w 128"/>
                  <a:gd name="T21" fmla="*/ 10 h 88"/>
                  <a:gd name="T22" fmla="*/ 56 w 128"/>
                  <a:gd name="T23" fmla="*/ 17 h 88"/>
                  <a:gd name="T24" fmla="*/ 60 w 128"/>
                  <a:gd name="T25" fmla="*/ 23 h 88"/>
                  <a:gd name="T26" fmla="*/ 57 w 128"/>
                  <a:gd name="T27" fmla="*/ 43 h 88"/>
                  <a:gd name="T28" fmla="*/ 29 w 128"/>
                  <a:gd name="T29" fmla="*/ 0 h 88"/>
                  <a:gd name="T30" fmla="*/ 0 w 128"/>
                  <a:gd name="T31" fmla="*/ 28 h 88"/>
                  <a:gd name="T32" fmla="*/ 0 w 128"/>
                  <a:gd name="T33" fmla="*/ 82 h 88"/>
                  <a:gd name="T34" fmla="*/ 64 w 128"/>
                  <a:gd name="T35" fmla="*/ 88 h 88"/>
                  <a:gd name="T36" fmla="*/ 128 w 128"/>
                  <a:gd name="T37" fmla="*/ 82 h 88"/>
                  <a:gd name="T38" fmla="*/ 128 w 128"/>
                  <a:gd name="T39" fmla="*/ 65 h 88"/>
                  <a:gd name="T40" fmla="*/ 126 w 128"/>
                  <a:gd name="T4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88">
                    <a:moveTo>
                      <a:pt x="126" y="61"/>
                    </a:moveTo>
                    <a:cubicBezTo>
                      <a:pt x="113" y="64"/>
                      <a:pt x="113" y="64"/>
                      <a:pt x="113" y="64"/>
                    </a:cubicBezTo>
                    <a:cubicBezTo>
                      <a:pt x="99" y="70"/>
                      <a:pt x="99" y="70"/>
                      <a:pt x="99" y="70"/>
                    </a:cubicBezTo>
                    <a:cubicBezTo>
                      <a:pt x="83" y="33"/>
                      <a:pt x="83" y="33"/>
                      <a:pt x="83" y="33"/>
                    </a:cubicBezTo>
                    <a:cubicBezTo>
                      <a:pt x="94" y="28"/>
                      <a:pt x="94" y="28"/>
                      <a:pt x="94" y="28"/>
                    </a:cubicBezTo>
                    <a:cubicBezTo>
                      <a:pt x="119" y="12"/>
                      <a:pt x="119" y="12"/>
                      <a:pt x="119" y="12"/>
                    </a:cubicBezTo>
                    <a:cubicBezTo>
                      <a:pt x="114" y="7"/>
                      <a:pt x="107" y="3"/>
                      <a:pt x="99" y="0"/>
                    </a:cubicBezTo>
                    <a:cubicBezTo>
                      <a:pt x="72" y="43"/>
                      <a:pt x="72" y="43"/>
                      <a:pt x="72" y="43"/>
                    </a:cubicBezTo>
                    <a:cubicBezTo>
                      <a:pt x="68" y="23"/>
                      <a:pt x="68" y="23"/>
                      <a:pt x="68" y="23"/>
                    </a:cubicBezTo>
                    <a:cubicBezTo>
                      <a:pt x="70" y="22"/>
                      <a:pt x="72" y="20"/>
                      <a:pt x="72" y="17"/>
                    </a:cubicBezTo>
                    <a:cubicBezTo>
                      <a:pt x="72" y="13"/>
                      <a:pt x="68" y="10"/>
                      <a:pt x="64" y="10"/>
                    </a:cubicBezTo>
                    <a:cubicBezTo>
                      <a:pt x="60" y="10"/>
                      <a:pt x="56" y="13"/>
                      <a:pt x="56" y="17"/>
                    </a:cubicBezTo>
                    <a:cubicBezTo>
                      <a:pt x="56" y="20"/>
                      <a:pt x="58" y="22"/>
                      <a:pt x="60" y="23"/>
                    </a:cubicBezTo>
                    <a:cubicBezTo>
                      <a:pt x="57" y="43"/>
                      <a:pt x="57" y="43"/>
                      <a:pt x="57" y="43"/>
                    </a:cubicBezTo>
                    <a:cubicBezTo>
                      <a:pt x="29" y="0"/>
                      <a:pt x="29" y="0"/>
                      <a:pt x="29" y="0"/>
                    </a:cubicBezTo>
                    <a:cubicBezTo>
                      <a:pt x="14" y="6"/>
                      <a:pt x="3" y="16"/>
                      <a:pt x="0" y="28"/>
                    </a:cubicBezTo>
                    <a:cubicBezTo>
                      <a:pt x="0" y="82"/>
                      <a:pt x="0" y="82"/>
                      <a:pt x="0" y="82"/>
                    </a:cubicBezTo>
                    <a:cubicBezTo>
                      <a:pt x="0" y="82"/>
                      <a:pt x="33" y="88"/>
                      <a:pt x="64" y="88"/>
                    </a:cubicBezTo>
                    <a:cubicBezTo>
                      <a:pt x="95" y="88"/>
                      <a:pt x="128" y="82"/>
                      <a:pt x="128" y="82"/>
                    </a:cubicBezTo>
                    <a:cubicBezTo>
                      <a:pt x="128" y="65"/>
                      <a:pt x="128" y="65"/>
                      <a:pt x="128" y="65"/>
                    </a:cubicBezTo>
                    <a:cubicBezTo>
                      <a:pt x="127" y="64"/>
                      <a:pt x="126" y="62"/>
                      <a:pt x="126" y="6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126"/>
              <p:cNvSpPr>
                <a:spLocks noEditPoints="1"/>
              </p:cNvSpPr>
              <p:nvPr/>
            </p:nvSpPr>
            <p:spPr bwMode="auto">
              <a:xfrm>
                <a:off x="5321981" y="4644786"/>
                <a:ext cx="332767" cy="273131"/>
              </a:xfrm>
              <a:custGeom>
                <a:avLst/>
                <a:gdLst>
                  <a:gd name="T0" fmla="*/ 117 w 118"/>
                  <a:gd name="T1" fmla="*/ 60 h 97"/>
                  <a:gd name="T2" fmla="*/ 93 w 118"/>
                  <a:gd name="T3" fmla="*/ 4 h 97"/>
                  <a:gd name="T4" fmla="*/ 87 w 118"/>
                  <a:gd name="T5" fmla="*/ 1 h 97"/>
                  <a:gd name="T6" fmla="*/ 84 w 118"/>
                  <a:gd name="T7" fmla="*/ 7 h 97"/>
                  <a:gd name="T8" fmla="*/ 6 w 118"/>
                  <a:gd name="T9" fmla="*/ 59 h 97"/>
                  <a:gd name="T10" fmla="*/ 0 w 118"/>
                  <a:gd name="T11" fmla="*/ 61 h 97"/>
                  <a:gd name="T12" fmla="*/ 11 w 118"/>
                  <a:gd name="T13" fmla="*/ 89 h 97"/>
                  <a:gd name="T14" fmla="*/ 17 w 118"/>
                  <a:gd name="T15" fmla="*/ 86 h 97"/>
                  <a:gd name="T16" fmla="*/ 13 w 118"/>
                  <a:gd name="T17" fmla="*/ 76 h 97"/>
                  <a:gd name="T18" fmla="*/ 15 w 118"/>
                  <a:gd name="T19" fmla="*/ 75 h 97"/>
                  <a:gd name="T20" fmla="*/ 19 w 118"/>
                  <a:gd name="T21" fmla="*/ 85 h 97"/>
                  <a:gd name="T22" fmla="*/ 39 w 118"/>
                  <a:gd name="T23" fmla="*/ 81 h 97"/>
                  <a:gd name="T24" fmla="*/ 40 w 118"/>
                  <a:gd name="T25" fmla="*/ 84 h 97"/>
                  <a:gd name="T26" fmla="*/ 62 w 118"/>
                  <a:gd name="T27" fmla="*/ 94 h 97"/>
                  <a:gd name="T28" fmla="*/ 71 w 118"/>
                  <a:gd name="T29" fmla="*/ 74 h 97"/>
                  <a:gd name="T30" fmla="*/ 108 w 118"/>
                  <a:gd name="T31" fmla="*/ 65 h 97"/>
                  <a:gd name="T32" fmla="*/ 89 w 118"/>
                  <a:gd name="T33" fmla="*/ 23 h 97"/>
                  <a:gd name="T34" fmla="*/ 91 w 118"/>
                  <a:gd name="T35" fmla="*/ 22 h 97"/>
                  <a:gd name="T36" fmla="*/ 110 w 118"/>
                  <a:gd name="T37" fmla="*/ 66 h 97"/>
                  <a:gd name="T38" fmla="*/ 114 w 118"/>
                  <a:gd name="T39" fmla="*/ 66 h 97"/>
                  <a:gd name="T40" fmla="*/ 117 w 118"/>
                  <a:gd name="T41" fmla="*/ 60 h 97"/>
                  <a:gd name="T42" fmla="*/ 59 w 118"/>
                  <a:gd name="T43" fmla="*/ 87 h 97"/>
                  <a:gd name="T44" fmla="*/ 46 w 118"/>
                  <a:gd name="T45" fmla="*/ 82 h 97"/>
                  <a:gd name="T46" fmla="*/ 46 w 118"/>
                  <a:gd name="T47" fmla="*/ 79 h 97"/>
                  <a:gd name="T48" fmla="*/ 64 w 118"/>
                  <a:gd name="T49" fmla="*/ 75 h 97"/>
                  <a:gd name="T50" fmla="*/ 59 w 118"/>
                  <a:gd name="T51" fmla="*/ 87 h 97"/>
                  <a:gd name="T52" fmla="*/ 79 w 118"/>
                  <a:gd name="T53" fmla="*/ 23 h 97"/>
                  <a:gd name="T54" fmla="*/ 18 w 118"/>
                  <a:gd name="T55" fmla="*/ 64 h 97"/>
                  <a:gd name="T56" fmla="*/ 13 w 118"/>
                  <a:gd name="T57" fmla="*/ 63 h 97"/>
                  <a:gd name="T58" fmla="*/ 14 w 118"/>
                  <a:gd name="T59" fmla="*/ 58 h 97"/>
                  <a:gd name="T60" fmla="*/ 75 w 118"/>
                  <a:gd name="T61" fmla="*/ 17 h 97"/>
                  <a:gd name="T62" fmla="*/ 80 w 118"/>
                  <a:gd name="T63" fmla="*/ 18 h 97"/>
                  <a:gd name="T64" fmla="*/ 79 w 118"/>
                  <a:gd name="T65" fmla="*/ 2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 h="97">
                    <a:moveTo>
                      <a:pt x="117" y="60"/>
                    </a:moveTo>
                    <a:cubicBezTo>
                      <a:pt x="93" y="4"/>
                      <a:pt x="93" y="4"/>
                      <a:pt x="93" y="4"/>
                    </a:cubicBezTo>
                    <a:cubicBezTo>
                      <a:pt x="92" y="1"/>
                      <a:pt x="89" y="0"/>
                      <a:pt x="87" y="1"/>
                    </a:cubicBezTo>
                    <a:cubicBezTo>
                      <a:pt x="85" y="2"/>
                      <a:pt x="83" y="5"/>
                      <a:pt x="84" y="7"/>
                    </a:cubicBezTo>
                    <a:cubicBezTo>
                      <a:pt x="6" y="59"/>
                      <a:pt x="6" y="59"/>
                      <a:pt x="6" y="59"/>
                    </a:cubicBezTo>
                    <a:cubicBezTo>
                      <a:pt x="0" y="61"/>
                      <a:pt x="0" y="61"/>
                      <a:pt x="0" y="61"/>
                    </a:cubicBezTo>
                    <a:cubicBezTo>
                      <a:pt x="11" y="89"/>
                      <a:pt x="11" y="89"/>
                      <a:pt x="11" y="89"/>
                    </a:cubicBezTo>
                    <a:cubicBezTo>
                      <a:pt x="17" y="86"/>
                      <a:pt x="17" y="86"/>
                      <a:pt x="17" y="86"/>
                    </a:cubicBezTo>
                    <a:cubicBezTo>
                      <a:pt x="13" y="76"/>
                      <a:pt x="13" y="76"/>
                      <a:pt x="13" y="76"/>
                    </a:cubicBezTo>
                    <a:cubicBezTo>
                      <a:pt x="15" y="75"/>
                      <a:pt x="15" y="75"/>
                      <a:pt x="15" y="75"/>
                    </a:cubicBezTo>
                    <a:cubicBezTo>
                      <a:pt x="19" y="85"/>
                      <a:pt x="19" y="85"/>
                      <a:pt x="19" y="85"/>
                    </a:cubicBezTo>
                    <a:cubicBezTo>
                      <a:pt x="39" y="81"/>
                      <a:pt x="39" y="81"/>
                      <a:pt x="39" y="81"/>
                    </a:cubicBezTo>
                    <a:cubicBezTo>
                      <a:pt x="39" y="82"/>
                      <a:pt x="40" y="83"/>
                      <a:pt x="40" y="84"/>
                    </a:cubicBezTo>
                    <a:cubicBezTo>
                      <a:pt x="44" y="93"/>
                      <a:pt x="54" y="97"/>
                      <a:pt x="62" y="94"/>
                    </a:cubicBezTo>
                    <a:cubicBezTo>
                      <a:pt x="69" y="90"/>
                      <a:pt x="73" y="82"/>
                      <a:pt x="71" y="74"/>
                    </a:cubicBezTo>
                    <a:cubicBezTo>
                      <a:pt x="108" y="65"/>
                      <a:pt x="108" y="65"/>
                      <a:pt x="108" y="65"/>
                    </a:cubicBezTo>
                    <a:cubicBezTo>
                      <a:pt x="89" y="23"/>
                      <a:pt x="89" y="23"/>
                      <a:pt x="89" y="23"/>
                    </a:cubicBezTo>
                    <a:cubicBezTo>
                      <a:pt x="91" y="22"/>
                      <a:pt x="91" y="22"/>
                      <a:pt x="91" y="22"/>
                    </a:cubicBezTo>
                    <a:cubicBezTo>
                      <a:pt x="110" y="66"/>
                      <a:pt x="110" y="66"/>
                      <a:pt x="110" y="66"/>
                    </a:cubicBezTo>
                    <a:cubicBezTo>
                      <a:pt x="111" y="67"/>
                      <a:pt x="113" y="67"/>
                      <a:pt x="114" y="66"/>
                    </a:cubicBezTo>
                    <a:cubicBezTo>
                      <a:pt x="117" y="65"/>
                      <a:pt x="118" y="63"/>
                      <a:pt x="117" y="60"/>
                    </a:cubicBezTo>
                    <a:close/>
                    <a:moveTo>
                      <a:pt x="59" y="87"/>
                    </a:moveTo>
                    <a:cubicBezTo>
                      <a:pt x="54" y="89"/>
                      <a:pt x="48" y="87"/>
                      <a:pt x="46" y="82"/>
                    </a:cubicBezTo>
                    <a:cubicBezTo>
                      <a:pt x="46" y="81"/>
                      <a:pt x="46" y="80"/>
                      <a:pt x="46" y="79"/>
                    </a:cubicBezTo>
                    <a:cubicBezTo>
                      <a:pt x="64" y="75"/>
                      <a:pt x="64" y="75"/>
                      <a:pt x="64" y="75"/>
                    </a:cubicBezTo>
                    <a:cubicBezTo>
                      <a:pt x="65" y="80"/>
                      <a:pt x="63" y="85"/>
                      <a:pt x="59" y="87"/>
                    </a:cubicBezTo>
                    <a:close/>
                    <a:moveTo>
                      <a:pt x="79" y="23"/>
                    </a:moveTo>
                    <a:cubicBezTo>
                      <a:pt x="18" y="64"/>
                      <a:pt x="18" y="64"/>
                      <a:pt x="18" y="64"/>
                    </a:cubicBezTo>
                    <a:cubicBezTo>
                      <a:pt x="17" y="66"/>
                      <a:pt x="14" y="65"/>
                      <a:pt x="13" y="63"/>
                    </a:cubicBezTo>
                    <a:cubicBezTo>
                      <a:pt x="12" y="62"/>
                      <a:pt x="12" y="59"/>
                      <a:pt x="14" y="58"/>
                    </a:cubicBezTo>
                    <a:cubicBezTo>
                      <a:pt x="75" y="17"/>
                      <a:pt x="75" y="17"/>
                      <a:pt x="75" y="17"/>
                    </a:cubicBezTo>
                    <a:cubicBezTo>
                      <a:pt x="77" y="15"/>
                      <a:pt x="79" y="16"/>
                      <a:pt x="80" y="18"/>
                    </a:cubicBezTo>
                    <a:cubicBezTo>
                      <a:pt x="81" y="19"/>
                      <a:pt x="81" y="22"/>
                      <a:pt x="79" y="2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ppt_x</p:attrName>
                                        </p:attrNameLst>
                                      </p:cBhvr>
                                      <p:tavLst>
                                        <p:tav tm="0">
                                          <p:val>
                                            <p:strVal val="#ppt_x-#ppt_w*1.125000"/>
                                          </p:val>
                                        </p:tav>
                                        <p:tav tm="100000">
                                          <p:val>
                                            <p:strVal val="#ppt_x"/>
                                          </p:val>
                                        </p:tav>
                                      </p:tavLst>
                                    </p:anim>
                                    <p:animEffect transition="in" filter="wipe(right)">
                                      <p:cBhvr>
                                        <p:cTn id="8" dur="500"/>
                                        <p:tgtEl>
                                          <p:spTgt spid="46"/>
                                        </p:tgtEl>
                                      </p:cBhvr>
                                    </p:animEffect>
                                  </p:childTnLst>
                                </p:cTn>
                              </p:par>
                              <p:par>
                                <p:cTn id="9" presetID="42" presetClass="entr" presetSubtype="0" fill="hold" grpId="0" nodeType="withEffect">
                                  <p:stCondLst>
                                    <p:cond delay="40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2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3816390" y="1145548"/>
            <a:ext cx="2257666" cy="1576237"/>
            <a:chOff x="467623" y="1600608"/>
            <a:chExt cx="2257568" cy="1575385"/>
          </a:xfrm>
        </p:grpSpPr>
        <p:sp>
          <p:nvSpPr>
            <p:cNvPr id="25" name="圆角矩形 44"/>
            <p:cNvSpPr/>
            <p:nvPr/>
          </p:nvSpPr>
          <p:spPr>
            <a:xfrm rot="18900000">
              <a:off x="467623" y="196684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椭圆 25"/>
            <p:cNvSpPr/>
            <p:nvPr/>
          </p:nvSpPr>
          <p:spPr>
            <a:xfrm flipH="1">
              <a:off x="767738" y="255080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rot="18900000">
              <a:off x="843155" y="2629215"/>
              <a:ext cx="492422" cy="46141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住</a:t>
              </a:r>
            </a:p>
          </p:txBody>
        </p:sp>
        <p:sp>
          <p:nvSpPr>
            <p:cNvPr id="28" name="矩形 27"/>
            <p:cNvSpPr/>
            <p:nvPr/>
          </p:nvSpPr>
          <p:spPr>
            <a:xfrm rot="18900000">
              <a:off x="1545884" y="2148928"/>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KSO_Shape"/>
            <p:cNvSpPr/>
            <p:nvPr/>
          </p:nvSpPr>
          <p:spPr bwMode="auto">
            <a:xfrm>
              <a:off x="1972314" y="1600608"/>
              <a:ext cx="364486" cy="350512"/>
            </a:xfrm>
            <a:custGeom>
              <a:avLst/>
              <a:gdLst/>
              <a:ahLst/>
              <a:cxnLst/>
              <a:rect l="0" t="0" r="r" b="b"/>
              <a:pathLst>
                <a:path w="2217738" h="2133600">
                  <a:moveTo>
                    <a:pt x="264726" y="2054225"/>
                  </a:moveTo>
                  <a:lnTo>
                    <a:pt x="1954996" y="2054225"/>
                  </a:lnTo>
                  <a:lnTo>
                    <a:pt x="1960156" y="2054622"/>
                  </a:lnTo>
                  <a:lnTo>
                    <a:pt x="1964920" y="2055019"/>
                  </a:lnTo>
                  <a:lnTo>
                    <a:pt x="1969286" y="2056210"/>
                  </a:lnTo>
                  <a:lnTo>
                    <a:pt x="1973653" y="2057400"/>
                  </a:lnTo>
                  <a:lnTo>
                    <a:pt x="1978019" y="2058988"/>
                  </a:lnTo>
                  <a:lnTo>
                    <a:pt x="1981989" y="2061369"/>
                  </a:lnTo>
                  <a:lnTo>
                    <a:pt x="1985959" y="2063353"/>
                  </a:lnTo>
                  <a:lnTo>
                    <a:pt x="1989134" y="2066131"/>
                  </a:lnTo>
                  <a:lnTo>
                    <a:pt x="1992310" y="2068910"/>
                  </a:lnTo>
                  <a:lnTo>
                    <a:pt x="1995089" y="2071688"/>
                  </a:lnTo>
                  <a:lnTo>
                    <a:pt x="1997470" y="2074863"/>
                  </a:lnTo>
                  <a:lnTo>
                    <a:pt x="1999455" y="2078435"/>
                  </a:lnTo>
                  <a:lnTo>
                    <a:pt x="2001440" y="2082403"/>
                  </a:lnTo>
                  <a:lnTo>
                    <a:pt x="2002631" y="2085975"/>
                  </a:lnTo>
                  <a:lnTo>
                    <a:pt x="2003028" y="2089944"/>
                  </a:lnTo>
                  <a:lnTo>
                    <a:pt x="2003425" y="2093913"/>
                  </a:lnTo>
                  <a:lnTo>
                    <a:pt x="2003028" y="2098278"/>
                  </a:lnTo>
                  <a:lnTo>
                    <a:pt x="2002631" y="2101850"/>
                  </a:lnTo>
                  <a:lnTo>
                    <a:pt x="2001440" y="2105819"/>
                  </a:lnTo>
                  <a:lnTo>
                    <a:pt x="1999455" y="2108994"/>
                  </a:lnTo>
                  <a:lnTo>
                    <a:pt x="1997470" y="2112566"/>
                  </a:lnTo>
                  <a:lnTo>
                    <a:pt x="1995089" y="2116138"/>
                  </a:lnTo>
                  <a:lnTo>
                    <a:pt x="1992310" y="2119313"/>
                  </a:lnTo>
                  <a:lnTo>
                    <a:pt x="1989134" y="2122091"/>
                  </a:lnTo>
                  <a:lnTo>
                    <a:pt x="1985959" y="2124472"/>
                  </a:lnTo>
                  <a:lnTo>
                    <a:pt x="1981989" y="2126853"/>
                  </a:lnTo>
                  <a:lnTo>
                    <a:pt x="1978019" y="2128838"/>
                  </a:lnTo>
                  <a:lnTo>
                    <a:pt x="1973653" y="2130822"/>
                  </a:lnTo>
                  <a:lnTo>
                    <a:pt x="1969286" y="2132013"/>
                  </a:lnTo>
                  <a:lnTo>
                    <a:pt x="1964920" y="2132806"/>
                  </a:lnTo>
                  <a:lnTo>
                    <a:pt x="1960156" y="2133203"/>
                  </a:lnTo>
                  <a:lnTo>
                    <a:pt x="1954996" y="2133600"/>
                  </a:lnTo>
                  <a:lnTo>
                    <a:pt x="264726" y="2133600"/>
                  </a:lnTo>
                  <a:lnTo>
                    <a:pt x="259566" y="2133203"/>
                  </a:lnTo>
                  <a:lnTo>
                    <a:pt x="254802" y="2132806"/>
                  </a:lnTo>
                  <a:lnTo>
                    <a:pt x="250436" y="2132013"/>
                  </a:lnTo>
                  <a:lnTo>
                    <a:pt x="246069" y="2130822"/>
                  </a:lnTo>
                  <a:lnTo>
                    <a:pt x="241306" y="2128838"/>
                  </a:lnTo>
                  <a:lnTo>
                    <a:pt x="237733" y="2126853"/>
                  </a:lnTo>
                  <a:lnTo>
                    <a:pt x="233763" y="2124472"/>
                  </a:lnTo>
                  <a:lnTo>
                    <a:pt x="230588" y="2122091"/>
                  </a:lnTo>
                  <a:lnTo>
                    <a:pt x="227015" y="2119313"/>
                  </a:lnTo>
                  <a:lnTo>
                    <a:pt x="224236" y="2116138"/>
                  </a:lnTo>
                  <a:lnTo>
                    <a:pt x="222251" y="2112566"/>
                  </a:lnTo>
                  <a:lnTo>
                    <a:pt x="219870" y="2108994"/>
                  </a:lnTo>
                  <a:lnTo>
                    <a:pt x="218282" y="2105819"/>
                  </a:lnTo>
                  <a:lnTo>
                    <a:pt x="217091" y="2101850"/>
                  </a:lnTo>
                  <a:lnTo>
                    <a:pt x="216297" y="2098278"/>
                  </a:lnTo>
                  <a:lnTo>
                    <a:pt x="215900" y="2093913"/>
                  </a:lnTo>
                  <a:lnTo>
                    <a:pt x="216297" y="2089944"/>
                  </a:lnTo>
                  <a:lnTo>
                    <a:pt x="217091" y="2085975"/>
                  </a:lnTo>
                  <a:lnTo>
                    <a:pt x="218282" y="2082403"/>
                  </a:lnTo>
                  <a:lnTo>
                    <a:pt x="219870" y="2078435"/>
                  </a:lnTo>
                  <a:lnTo>
                    <a:pt x="222251" y="2074863"/>
                  </a:lnTo>
                  <a:lnTo>
                    <a:pt x="224236" y="2071688"/>
                  </a:lnTo>
                  <a:lnTo>
                    <a:pt x="227015" y="2068910"/>
                  </a:lnTo>
                  <a:lnTo>
                    <a:pt x="230588" y="2066131"/>
                  </a:lnTo>
                  <a:lnTo>
                    <a:pt x="233763" y="2063353"/>
                  </a:lnTo>
                  <a:lnTo>
                    <a:pt x="237733" y="2061369"/>
                  </a:lnTo>
                  <a:lnTo>
                    <a:pt x="241306" y="2058988"/>
                  </a:lnTo>
                  <a:lnTo>
                    <a:pt x="246069" y="2057400"/>
                  </a:lnTo>
                  <a:lnTo>
                    <a:pt x="250436" y="2056210"/>
                  </a:lnTo>
                  <a:lnTo>
                    <a:pt x="254802" y="2055019"/>
                  </a:lnTo>
                  <a:lnTo>
                    <a:pt x="259566" y="2054622"/>
                  </a:lnTo>
                  <a:lnTo>
                    <a:pt x="264726" y="2054225"/>
                  </a:lnTo>
                  <a:close/>
                  <a:moveTo>
                    <a:pt x="259566" y="1952625"/>
                  </a:moveTo>
                  <a:lnTo>
                    <a:pt x="264726" y="1952625"/>
                  </a:lnTo>
                  <a:lnTo>
                    <a:pt x="1954996" y="1952625"/>
                  </a:lnTo>
                  <a:lnTo>
                    <a:pt x="1960156" y="1952625"/>
                  </a:lnTo>
                  <a:lnTo>
                    <a:pt x="1964920" y="1953423"/>
                  </a:lnTo>
                  <a:lnTo>
                    <a:pt x="1969286" y="1954220"/>
                  </a:lnTo>
                  <a:lnTo>
                    <a:pt x="1973653" y="1955417"/>
                  </a:lnTo>
                  <a:lnTo>
                    <a:pt x="1978019" y="1957411"/>
                  </a:lnTo>
                  <a:lnTo>
                    <a:pt x="1981989" y="1959007"/>
                  </a:lnTo>
                  <a:lnTo>
                    <a:pt x="1985959" y="1961799"/>
                  </a:lnTo>
                  <a:lnTo>
                    <a:pt x="1989134" y="1963793"/>
                  </a:lnTo>
                  <a:lnTo>
                    <a:pt x="1992310" y="1966984"/>
                  </a:lnTo>
                  <a:lnTo>
                    <a:pt x="1995089" y="1970175"/>
                  </a:lnTo>
                  <a:lnTo>
                    <a:pt x="1997470" y="1973366"/>
                  </a:lnTo>
                  <a:lnTo>
                    <a:pt x="1999455" y="1976956"/>
                  </a:lnTo>
                  <a:lnTo>
                    <a:pt x="2001440" y="1980147"/>
                  </a:lnTo>
                  <a:lnTo>
                    <a:pt x="2002631" y="1984136"/>
                  </a:lnTo>
                  <a:lnTo>
                    <a:pt x="2003028" y="1988124"/>
                  </a:lnTo>
                  <a:lnTo>
                    <a:pt x="2003425" y="1992113"/>
                  </a:lnTo>
                  <a:lnTo>
                    <a:pt x="2003028" y="1996501"/>
                  </a:lnTo>
                  <a:lnTo>
                    <a:pt x="2002631" y="2000489"/>
                  </a:lnTo>
                  <a:lnTo>
                    <a:pt x="2001440" y="2004079"/>
                  </a:lnTo>
                  <a:lnTo>
                    <a:pt x="1999455" y="2007669"/>
                  </a:lnTo>
                  <a:lnTo>
                    <a:pt x="1997470" y="2011259"/>
                  </a:lnTo>
                  <a:lnTo>
                    <a:pt x="1995089" y="2014848"/>
                  </a:lnTo>
                  <a:lnTo>
                    <a:pt x="1992310" y="2017641"/>
                  </a:lnTo>
                  <a:lnTo>
                    <a:pt x="1989134" y="2020433"/>
                  </a:lnTo>
                  <a:lnTo>
                    <a:pt x="1985959" y="2023225"/>
                  </a:lnTo>
                  <a:lnTo>
                    <a:pt x="1981989" y="2025219"/>
                  </a:lnTo>
                  <a:lnTo>
                    <a:pt x="1978019" y="2027612"/>
                  </a:lnTo>
                  <a:lnTo>
                    <a:pt x="1973653" y="2028809"/>
                  </a:lnTo>
                  <a:lnTo>
                    <a:pt x="1969286" y="2030006"/>
                  </a:lnTo>
                  <a:lnTo>
                    <a:pt x="1964920" y="2031601"/>
                  </a:lnTo>
                  <a:lnTo>
                    <a:pt x="1960156" y="2032000"/>
                  </a:lnTo>
                  <a:lnTo>
                    <a:pt x="1954996" y="2032000"/>
                  </a:lnTo>
                  <a:lnTo>
                    <a:pt x="264726" y="2032000"/>
                  </a:lnTo>
                  <a:lnTo>
                    <a:pt x="259566" y="2032000"/>
                  </a:lnTo>
                  <a:lnTo>
                    <a:pt x="254802" y="2031601"/>
                  </a:lnTo>
                  <a:lnTo>
                    <a:pt x="250436" y="2030006"/>
                  </a:lnTo>
                  <a:lnTo>
                    <a:pt x="246069" y="2028809"/>
                  </a:lnTo>
                  <a:lnTo>
                    <a:pt x="241306" y="2027612"/>
                  </a:lnTo>
                  <a:lnTo>
                    <a:pt x="237733" y="2025219"/>
                  </a:lnTo>
                  <a:lnTo>
                    <a:pt x="233763" y="2023225"/>
                  </a:lnTo>
                  <a:lnTo>
                    <a:pt x="230588" y="2020433"/>
                  </a:lnTo>
                  <a:lnTo>
                    <a:pt x="227015" y="2017641"/>
                  </a:lnTo>
                  <a:lnTo>
                    <a:pt x="224236" y="2014848"/>
                  </a:lnTo>
                  <a:lnTo>
                    <a:pt x="222251" y="2011259"/>
                  </a:lnTo>
                  <a:lnTo>
                    <a:pt x="219870" y="2007669"/>
                  </a:lnTo>
                  <a:lnTo>
                    <a:pt x="218282" y="2004079"/>
                  </a:lnTo>
                  <a:lnTo>
                    <a:pt x="217091" y="2000489"/>
                  </a:lnTo>
                  <a:lnTo>
                    <a:pt x="216297" y="1996501"/>
                  </a:lnTo>
                  <a:lnTo>
                    <a:pt x="215900" y="1992113"/>
                  </a:lnTo>
                  <a:lnTo>
                    <a:pt x="216297" y="1988124"/>
                  </a:lnTo>
                  <a:lnTo>
                    <a:pt x="217091" y="1984136"/>
                  </a:lnTo>
                  <a:lnTo>
                    <a:pt x="218282" y="1980147"/>
                  </a:lnTo>
                  <a:lnTo>
                    <a:pt x="219870" y="1976956"/>
                  </a:lnTo>
                  <a:lnTo>
                    <a:pt x="222251" y="1973366"/>
                  </a:lnTo>
                  <a:lnTo>
                    <a:pt x="224236" y="1970175"/>
                  </a:lnTo>
                  <a:lnTo>
                    <a:pt x="227015" y="1966984"/>
                  </a:lnTo>
                  <a:lnTo>
                    <a:pt x="230588" y="1963793"/>
                  </a:lnTo>
                  <a:lnTo>
                    <a:pt x="233763" y="1961799"/>
                  </a:lnTo>
                  <a:lnTo>
                    <a:pt x="237733" y="1959007"/>
                  </a:lnTo>
                  <a:lnTo>
                    <a:pt x="241306" y="1957411"/>
                  </a:lnTo>
                  <a:lnTo>
                    <a:pt x="246069" y="1955417"/>
                  </a:lnTo>
                  <a:lnTo>
                    <a:pt x="250436" y="1954220"/>
                  </a:lnTo>
                  <a:lnTo>
                    <a:pt x="254802" y="1953423"/>
                  </a:lnTo>
                  <a:lnTo>
                    <a:pt x="259566" y="1952625"/>
                  </a:lnTo>
                  <a:close/>
                  <a:moveTo>
                    <a:pt x="259566" y="1851025"/>
                  </a:moveTo>
                  <a:lnTo>
                    <a:pt x="264726" y="1851025"/>
                  </a:lnTo>
                  <a:lnTo>
                    <a:pt x="1954996" y="1851025"/>
                  </a:lnTo>
                  <a:lnTo>
                    <a:pt x="1960156" y="1851025"/>
                  </a:lnTo>
                  <a:lnTo>
                    <a:pt x="1964920" y="1851823"/>
                  </a:lnTo>
                  <a:lnTo>
                    <a:pt x="1969286" y="1853019"/>
                  </a:lnTo>
                  <a:lnTo>
                    <a:pt x="1973653" y="1854216"/>
                  </a:lnTo>
                  <a:lnTo>
                    <a:pt x="1978019" y="1855811"/>
                  </a:lnTo>
                  <a:lnTo>
                    <a:pt x="1981989" y="1857806"/>
                  </a:lnTo>
                  <a:lnTo>
                    <a:pt x="1985959" y="1860199"/>
                  </a:lnTo>
                  <a:lnTo>
                    <a:pt x="1989134" y="1862592"/>
                  </a:lnTo>
                  <a:lnTo>
                    <a:pt x="1992310" y="1865783"/>
                  </a:lnTo>
                  <a:lnTo>
                    <a:pt x="1995089" y="1868575"/>
                  </a:lnTo>
                  <a:lnTo>
                    <a:pt x="1997470" y="1871766"/>
                  </a:lnTo>
                  <a:lnTo>
                    <a:pt x="1999455" y="1875356"/>
                  </a:lnTo>
                  <a:lnTo>
                    <a:pt x="2001440" y="1878946"/>
                  </a:lnTo>
                  <a:lnTo>
                    <a:pt x="2002631" y="1882934"/>
                  </a:lnTo>
                  <a:lnTo>
                    <a:pt x="2003028" y="1886923"/>
                  </a:lnTo>
                  <a:lnTo>
                    <a:pt x="2003425" y="1890912"/>
                  </a:lnTo>
                  <a:lnTo>
                    <a:pt x="2003028" y="1895299"/>
                  </a:lnTo>
                  <a:lnTo>
                    <a:pt x="2002631" y="1898889"/>
                  </a:lnTo>
                  <a:lnTo>
                    <a:pt x="2001440" y="1902878"/>
                  </a:lnTo>
                  <a:lnTo>
                    <a:pt x="1999455" y="1906069"/>
                  </a:lnTo>
                  <a:lnTo>
                    <a:pt x="1997470" y="1909659"/>
                  </a:lnTo>
                  <a:lnTo>
                    <a:pt x="1995089" y="1913248"/>
                  </a:lnTo>
                  <a:lnTo>
                    <a:pt x="1992310" y="1916439"/>
                  </a:lnTo>
                  <a:lnTo>
                    <a:pt x="1989134" y="1918833"/>
                  </a:lnTo>
                  <a:lnTo>
                    <a:pt x="1985959" y="1921625"/>
                  </a:lnTo>
                  <a:lnTo>
                    <a:pt x="1981989" y="1924018"/>
                  </a:lnTo>
                  <a:lnTo>
                    <a:pt x="1978019" y="1926012"/>
                  </a:lnTo>
                  <a:lnTo>
                    <a:pt x="1973653" y="1927209"/>
                  </a:lnTo>
                  <a:lnTo>
                    <a:pt x="1969286" y="1928804"/>
                  </a:lnTo>
                  <a:lnTo>
                    <a:pt x="1964920" y="1930001"/>
                  </a:lnTo>
                  <a:lnTo>
                    <a:pt x="1960156" y="1930400"/>
                  </a:lnTo>
                  <a:lnTo>
                    <a:pt x="1954996" y="1930400"/>
                  </a:lnTo>
                  <a:lnTo>
                    <a:pt x="264726" y="1930400"/>
                  </a:lnTo>
                  <a:lnTo>
                    <a:pt x="259566" y="1930400"/>
                  </a:lnTo>
                  <a:lnTo>
                    <a:pt x="254802" y="1930001"/>
                  </a:lnTo>
                  <a:lnTo>
                    <a:pt x="250436" y="1928804"/>
                  </a:lnTo>
                  <a:lnTo>
                    <a:pt x="246069" y="1927209"/>
                  </a:lnTo>
                  <a:lnTo>
                    <a:pt x="241306" y="1926012"/>
                  </a:lnTo>
                  <a:lnTo>
                    <a:pt x="237733" y="1924018"/>
                  </a:lnTo>
                  <a:lnTo>
                    <a:pt x="233763" y="1921625"/>
                  </a:lnTo>
                  <a:lnTo>
                    <a:pt x="230588" y="1918833"/>
                  </a:lnTo>
                  <a:lnTo>
                    <a:pt x="227015" y="1916439"/>
                  </a:lnTo>
                  <a:lnTo>
                    <a:pt x="224236" y="1913248"/>
                  </a:lnTo>
                  <a:lnTo>
                    <a:pt x="222251" y="1909659"/>
                  </a:lnTo>
                  <a:lnTo>
                    <a:pt x="219870" y="1906069"/>
                  </a:lnTo>
                  <a:lnTo>
                    <a:pt x="218282" y="1902878"/>
                  </a:lnTo>
                  <a:lnTo>
                    <a:pt x="217091" y="1898889"/>
                  </a:lnTo>
                  <a:lnTo>
                    <a:pt x="216297" y="1895299"/>
                  </a:lnTo>
                  <a:lnTo>
                    <a:pt x="215900" y="1890912"/>
                  </a:lnTo>
                  <a:lnTo>
                    <a:pt x="216297" y="1886923"/>
                  </a:lnTo>
                  <a:lnTo>
                    <a:pt x="217091" y="1882934"/>
                  </a:lnTo>
                  <a:lnTo>
                    <a:pt x="218282" y="1878946"/>
                  </a:lnTo>
                  <a:lnTo>
                    <a:pt x="219870" y="1875356"/>
                  </a:lnTo>
                  <a:lnTo>
                    <a:pt x="222251" y="1871766"/>
                  </a:lnTo>
                  <a:lnTo>
                    <a:pt x="224236" y="1868575"/>
                  </a:lnTo>
                  <a:lnTo>
                    <a:pt x="227015" y="1865783"/>
                  </a:lnTo>
                  <a:lnTo>
                    <a:pt x="230588" y="1862592"/>
                  </a:lnTo>
                  <a:lnTo>
                    <a:pt x="233763" y="1860199"/>
                  </a:lnTo>
                  <a:lnTo>
                    <a:pt x="237733" y="1857806"/>
                  </a:lnTo>
                  <a:lnTo>
                    <a:pt x="241306" y="1855811"/>
                  </a:lnTo>
                  <a:lnTo>
                    <a:pt x="246069" y="1854216"/>
                  </a:lnTo>
                  <a:lnTo>
                    <a:pt x="250436" y="1853019"/>
                  </a:lnTo>
                  <a:lnTo>
                    <a:pt x="254802" y="1851823"/>
                  </a:lnTo>
                  <a:lnTo>
                    <a:pt x="259566" y="1851025"/>
                  </a:lnTo>
                  <a:close/>
                  <a:moveTo>
                    <a:pt x="558571" y="627063"/>
                  </a:moveTo>
                  <a:lnTo>
                    <a:pt x="563363" y="627063"/>
                  </a:lnTo>
                  <a:lnTo>
                    <a:pt x="568555" y="627063"/>
                  </a:lnTo>
                  <a:lnTo>
                    <a:pt x="573348" y="627461"/>
                  </a:lnTo>
                  <a:lnTo>
                    <a:pt x="578140" y="627858"/>
                  </a:lnTo>
                  <a:lnTo>
                    <a:pt x="582932" y="629449"/>
                  </a:lnTo>
                  <a:lnTo>
                    <a:pt x="591719" y="631835"/>
                  </a:lnTo>
                  <a:lnTo>
                    <a:pt x="600505" y="635413"/>
                  </a:lnTo>
                  <a:lnTo>
                    <a:pt x="608892" y="639787"/>
                  </a:lnTo>
                  <a:lnTo>
                    <a:pt x="616879" y="645354"/>
                  </a:lnTo>
                  <a:lnTo>
                    <a:pt x="624068" y="651318"/>
                  </a:lnTo>
                  <a:lnTo>
                    <a:pt x="631256" y="658475"/>
                  </a:lnTo>
                  <a:lnTo>
                    <a:pt x="637247" y="666030"/>
                  </a:lnTo>
                  <a:lnTo>
                    <a:pt x="642439" y="673584"/>
                  </a:lnTo>
                  <a:lnTo>
                    <a:pt x="647631" y="682730"/>
                  </a:lnTo>
                  <a:lnTo>
                    <a:pt x="651624" y="692272"/>
                  </a:lnTo>
                  <a:lnTo>
                    <a:pt x="654420" y="701815"/>
                  </a:lnTo>
                  <a:lnTo>
                    <a:pt x="656816" y="712153"/>
                  </a:lnTo>
                  <a:lnTo>
                    <a:pt x="658414" y="722491"/>
                  </a:lnTo>
                  <a:lnTo>
                    <a:pt x="658813" y="733625"/>
                  </a:lnTo>
                  <a:lnTo>
                    <a:pt x="658414" y="743962"/>
                  </a:lnTo>
                  <a:lnTo>
                    <a:pt x="656816" y="754698"/>
                  </a:lnTo>
                  <a:lnTo>
                    <a:pt x="654420" y="765036"/>
                  </a:lnTo>
                  <a:lnTo>
                    <a:pt x="651624" y="774976"/>
                  </a:lnTo>
                  <a:lnTo>
                    <a:pt x="647631" y="784122"/>
                  </a:lnTo>
                  <a:lnTo>
                    <a:pt x="642439" y="792869"/>
                  </a:lnTo>
                  <a:lnTo>
                    <a:pt x="637247" y="801219"/>
                  </a:lnTo>
                  <a:lnTo>
                    <a:pt x="631256" y="808774"/>
                  </a:lnTo>
                  <a:lnTo>
                    <a:pt x="624068" y="815533"/>
                  </a:lnTo>
                  <a:lnTo>
                    <a:pt x="616879" y="821498"/>
                  </a:lnTo>
                  <a:lnTo>
                    <a:pt x="608892" y="826667"/>
                  </a:lnTo>
                  <a:lnTo>
                    <a:pt x="600505" y="831438"/>
                  </a:lnTo>
                  <a:lnTo>
                    <a:pt x="591719" y="835017"/>
                  </a:lnTo>
                  <a:lnTo>
                    <a:pt x="582932" y="837800"/>
                  </a:lnTo>
                  <a:lnTo>
                    <a:pt x="578140" y="838595"/>
                  </a:lnTo>
                  <a:lnTo>
                    <a:pt x="573348" y="838993"/>
                  </a:lnTo>
                  <a:lnTo>
                    <a:pt x="568555" y="839390"/>
                  </a:lnTo>
                  <a:lnTo>
                    <a:pt x="563363" y="839788"/>
                  </a:lnTo>
                  <a:lnTo>
                    <a:pt x="558571" y="839390"/>
                  </a:lnTo>
                  <a:lnTo>
                    <a:pt x="553778" y="838993"/>
                  </a:lnTo>
                  <a:lnTo>
                    <a:pt x="548986" y="838595"/>
                  </a:lnTo>
                  <a:lnTo>
                    <a:pt x="544593" y="837800"/>
                  </a:lnTo>
                  <a:lnTo>
                    <a:pt x="535407" y="835017"/>
                  </a:lnTo>
                  <a:lnTo>
                    <a:pt x="526621" y="831438"/>
                  </a:lnTo>
                  <a:lnTo>
                    <a:pt x="518234" y="826667"/>
                  </a:lnTo>
                  <a:lnTo>
                    <a:pt x="510646" y="821498"/>
                  </a:lnTo>
                  <a:lnTo>
                    <a:pt x="503058" y="815533"/>
                  </a:lnTo>
                  <a:lnTo>
                    <a:pt x="496269" y="808774"/>
                  </a:lnTo>
                  <a:lnTo>
                    <a:pt x="492126" y="803549"/>
                  </a:lnTo>
                  <a:lnTo>
                    <a:pt x="492126" y="1749822"/>
                  </a:lnTo>
                  <a:lnTo>
                    <a:pt x="491728" y="1754982"/>
                  </a:lnTo>
                  <a:lnTo>
                    <a:pt x="491331" y="1760141"/>
                  </a:lnTo>
                  <a:lnTo>
                    <a:pt x="490138" y="1764904"/>
                  </a:lnTo>
                  <a:lnTo>
                    <a:pt x="488548" y="1769666"/>
                  </a:lnTo>
                  <a:lnTo>
                    <a:pt x="486957" y="1774825"/>
                  </a:lnTo>
                  <a:lnTo>
                    <a:pt x="484174" y="1778794"/>
                  </a:lnTo>
                  <a:lnTo>
                    <a:pt x="482186" y="1783160"/>
                  </a:lnTo>
                  <a:lnTo>
                    <a:pt x="479006" y="1786732"/>
                  </a:lnTo>
                  <a:lnTo>
                    <a:pt x="475825" y="1789907"/>
                  </a:lnTo>
                  <a:lnTo>
                    <a:pt x="472246" y="1793082"/>
                  </a:lnTo>
                  <a:lnTo>
                    <a:pt x="468271" y="1795860"/>
                  </a:lnTo>
                  <a:lnTo>
                    <a:pt x="464295" y="1797844"/>
                  </a:lnTo>
                  <a:lnTo>
                    <a:pt x="460716" y="1799828"/>
                  </a:lnTo>
                  <a:lnTo>
                    <a:pt x="455945" y="1801019"/>
                  </a:lnTo>
                  <a:lnTo>
                    <a:pt x="451572" y="1801416"/>
                  </a:lnTo>
                  <a:lnTo>
                    <a:pt x="446801" y="1801813"/>
                  </a:lnTo>
                  <a:lnTo>
                    <a:pt x="316391" y="1801813"/>
                  </a:lnTo>
                  <a:lnTo>
                    <a:pt x="312017" y="1801416"/>
                  </a:lnTo>
                  <a:lnTo>
                    <a:pt x="307644" y="1801019"/>
                  </a:lnTo>
                  <a:lnTo>
                    <a:pt x="303270" y="1799828"/>
                  </a:lnTo>
                  <a:lnTo>
                    <a:pt x="298499" y="1797844"/>
                  </a:lnTo>
                  <a:lnTo>
                    <a:pt x="294921" y="1795860"/>
                  </a:lnTo>
                  <a:lnTo>
                    <a:pt x="291343" y="1793082"/>
                  </a:lnTo>
                  <a:lnTo>
                    <a:pt x="287764" y="1789907"/>
                  </a:lnTo>
                  <a:lnTo>
                    <a:pt x="284584" y="1786732"/>
                  </a:lnTo>
                  <a:lnTo>
                    <a:pt x="281403" y="1783160"/>
                  </a:lnTo>
                  <a:lnTo>
                    <a:pt x="279017" y="1778794"/>
                  </a:lnTo>
                  <a:lnTo>
                    <a:pt x="276632" y="1774825"/>
                  </a:lnTo>
                  <a:lnTo>
                    <a:pt x="275041" y="1769666"/>
                  </a:lnTo>
                  <a:lnTo>
                    <a:pt x="273053" y="1764904"/>
                  </a:lnTo>
                  <a:lnTo>
                    <a:pt x="272258" y="1760141"/>
                  </a:lnTo>
                  <a:lnTo>
                    <a:pt x="271463" y="1754982"/>
                  </a:lnTo>
                  <a:lnTo>
                    <a:pt x="271463" y="1749822"/>
                  </a:lnTo>
                  <a:lnTo>
                    <a:pt x="271463" y="803989"/>
                  </a:lnTo>
                  <a:lnTo>
                    <a:pt x="267660" y="808774"/>
                  </a:lnTo>
                  <a:lnTo>
                    <a:pt x="260857" y="815533"/>
                  </a:lnTo>
                  <a:lnTo>
                    <a:pt x="253253" y="821498"/>
                  </a:lnTo>
                  <a:lnTo>
                    <a:pt x="245249" y="826667"/>
                  </a:lnTo>
                  <a:lnTo>
                    <a:pt x="237645" y="831438"/>
                  </a:lnTo>
                  <a:lnTo>
                    <a:pt x="228440" y="835017"/>
                  </a:lnTo>
                  <a:lnTo>
                    <a:pt x="219235" y="837800"/>
                  </a:lnTo>
                  <a:lnTo>
                    <a:pt x="214433" y="838595"/>
                  </a:lnTo>
                  <a:lnTo>
                    <a:pt x="210030" y="838993"/>
                  </a:lnTo>
                  <a:lnTo>
                    <a:pt x="205228" y="839390"/>
                  </a:lnTo>
                  <a:lnTo>
                    <a:pt x="200425" y="839788"/>
                  </a:lnTo>
                  <a:lnTo>
                    <a:pt x="195222" y="839390"/>
                  </a:lnTo>
                  <a:lnTo>
                    <a:pt x="190420" y="838993"/>
                  </a:lnTo>
                  <a:lnTo>
                    <a:pt x="185617" y="838595"/>
                  </a:lnTo>
                  <a:lnTo>
                    <a:pt x="180815" y="837800"/>
                  </a:lnTo>
                  <a:lnTo>
                    <a:pt x="171610" y="835017"/>
                  </a:lnTo>
                  <a:lnTo>
                    <a:pt x="163206" y="831438"/>
                  </a:lnTo>
                  <a:lnTo>
                    <a:pt x="154801" y="826667"/>
                  </a:lnTo>
                  <a:lnTo>
                    <a:pt x="146797" y="821498"/>
                  </a:lnTo>
                  <a:lnTo>
                    <a:pt x="139193" y="815533"/>
                  </a:lnTo>
                  <a:lnTo>
                    <a:pt x="132389" y="808774"/>
                  </a:lnTo>
                  <a:lnTo>
                    <a:pt x="126386" y="801219"/>
                  </a:lnTo>
                  <a:lnTo>
                    <a:pt x="121184" y="792869"/>
                  </a:lnTo>
                  <a:lnTo>
                    <a:pt x="115981" y="784122"/>
                  </a:lnTo>
                  <a:lnTo>
                    <a:pt x="112379" y="774976"/>
                  </a:lnTo>
                  <a:lnTo>
                    <a:pt x="109177" y="765036"/>
                  </a:lnTo>
                  <a:lnTo>
                    <a:pt x="106376" y="754698"/>
                  </a:lnTo>
                  <a:lnTo>
                    <a:pt x="105175" y="743962"/>
                  </a:lnTo>
                  <a:lnTo>
                    <a:pt x="104775" y="733625"/>
                  </a:lnTo>
                  <a:lnTo>
                    <a:pt x="105175" y="722491"/>
                  </a:lnTo>
                  <a:lnTo>
                    <a:pt x="106376" y="712153"/>
                  </a:lnTo>
                  <a:lnTo>
                    <a:pt x="109177" y="701815"/>
                  </a:lnTo>
                  <a:lnTo>
                    <a:pt x="112379" y="692273"/>
                  </a:lnTo>
                  <a:lnTo>
                    <a:pt x="115981" y="682730"/>
                  </a:lnTo>
                  <a:lnTo>
                    <a:pt x="121184" y="673585"/>
                  </a:lnTo>
                  <a:lnTo>
                    <a:pt x="126386" y="666030"/>
                  </a:lnTo>
                  <a:lnTo>
                    <a:pt x="132389" y="658475"/>
                  </a:lnTo>
                  <a:lnTo>
                    <a:pt x="139193" y="651318"/>
                  </a:lnTo>
                  <a:lnTo>
                    <a:pt x="146797" y="645354"/>
                  </a:lnTo>
                  <a:lnTo>
                    <a:pt x="154801" y="639787"/>
                  </a:lnTo>
                  <a:lnTo>
                    <a:pt x="163206" y="635413"/>
                  </a:lnTo>
                  <a:lnTo>
                    <a:pt x="171610" y="631835"/>
                  </a:lnTo>
                  <a:lnTo>
                    <a:pt x="180815" y="629449"/>
                  </a:lnTo>
                  <a:lnTo>
                    <a:pt x="185617" y="627859"/>
                  </a:lnTo>
                  <a:lnTo>
                    <a:pt x="190420" y="627461"/>
                  </a:lnTo>
                  <a:lnTo>
                    <a:pt x="195222" y="627063"/>
                  </a:lnTo>
                  <a:lnTo>
                    <a:pt x="197222" y="627063"/>
                  </a:lnTo>
                  <a:lnTo>
                    <a:pt x="200394" y="627063"/>
                  </a:lnTo>
                  <a:lnTo>
                    <a:pt x="200425" y="627063"/>
                  </a:lnTo>
                  <a:lnTo>
                    <a:pt x="205228" y="627063"/>
                  </a:lnTo>
                  <a:lnTo>
                    <a:pt x="558570" y="627063"/>
                  </a:lnTo>
                  <a:lnTo>
                    <a:pt x="558571" y="627063"/>
                  </a:lnTo>
                  <a:close/>
                  <a:moveTo>
                    <a:pt x="922944" y="627063"/>
                  </a:moveTo>
                  <a:lnTo>
                    <a:pt x="927696" y="627063"/>
                  </a:lnTo>
                  <a:lnTo>
                    <a:pt x="932449" y="627063"/>
                  </a:lnTo>
                  <a:lnTo>
                    <a:pt x="932450" y="627063"/>
                  </a:lnTo>
                  <a:lnTo>
                    <a:pt x="1286688" y="627063"/>
                  </a:lnTo>
                  <a:lnTo>
                    <a:pt x="1286689" y="627063"/>
                  </a:lnTo>
                  <a:lnTo>
                    <a:pt x="1291432" y="627063"/>
                  </a:lnTo>
                  <a:lnTo>
                    <a:pt x="1296174" y="627063"/>
                  </a:lnTo>
                  <a:lnTo>
                    <a:pt x="1300917" y="627461"/>
                  </a:lnTo>
                  <a:lnTo>
                    <a:pt x="1306054" y="627858"/>
                  </a:lnTo>
                  <a:lnTo>
                    <a:pt x="1310402" y="629449"/>
                  </a:lnTo>
                  <a:lnTo>
                    <a:pt x="1319492" y="631835"/>
                  </a:lnTo>
                  <a:lnTo>
                    <a:pt x="1328187" y="635413"/>
                  </a:lnTo>
                  <a:lnTo>
                    <a:pt x="1336486" y="639787"/>
                  </a:lnTo>
                  <a:lnTo>
                    <a:pt x="1343995" y="645353"/>
                  </a:lnTo>
                  <a:lnTo>
                    <a:pt x="1351504" y="651318"/>
                  </a:lnTo>
                  <a:lnTo>
                    <a:pt x="1357828" y="658475"/>
                  </a:lnTo>
                  <a:lnTo>
                    <a:pt x="1364151" y="666030"/>
                  </a:lnTo>
                  <a:lnTo>
                    <a:pt x="1369684" y="673584"/>
                  </a:lnTo>
                  <a:lnTo>
                    <a:pt x="1374427" y="682729"/>
                  </a:lnTo>
                  <a:lnTo>
                    <a:pt x="1378379" y="692272"/>
                  </a:lnTo>
                  <a:lnTo>
                    <a:pt x="1381541" y="701815"/>
                  </a:lnTo>
                  <a:lnTo>
                    <a:pt x="1383912" y="712153"/>
                  </a:lnTo>
                  <a:lnTo>
                    <a:pt x="1385493" y="722491"/>
                  </a:lnTo>
                  <a:lnTo>
                    <a:pt x="1385888" y="733624"/>
                  </a:lnTo>
                  <a:lnTo>
                    <a:pt x="1385493" y="743962"/>
                  </a:lnTo>
                  <a:lnTo>
                    <a:pt x="1383912" y="754698"/>
                  </a:lnTo>
                  <a:lnTo>
                    <a:pt x="1381541" y="765036"/>
                  </a:lnTo>
                  <a:lnTo>
                    <a:pt x="1378379" y="774976"/>
                  </a:lnTo>
                  <a:lnTo>
                    <a:pt x="1374427" y="784122"/>
                  </a:lnTo>
                  <a:lnTo>
                    <a:pt x="1369684" y="792869"/>
                  </a:lnTo>
                  <a:lnTo>
                    <a:pt x="1364151" y="801219"/>
                  </a:lnTo>
                  <a:lnTo>
                    <a:pt x="1357828" y="808774"/>
                  </a:lnTo>
                  <a:lnTo>
                    <a:pt x="1351504" y="815533"/>
                  </a:lnTo>
                  <a:lnTo>
                    <a:pt x="1343995" y="821498"/>
                  </a:lnTo>
                  <a:lnTo>
                    <a:pt x="1336486" y="826667"/>
                  </a:lnTo>
                  <a:lnTo>
                    <a:pt x="1328187" y="831438"/>
                  </a:lnTo>
                  <a:lnTo>
                    <a:pt x="1319492" y="835017"/>
                  </a:lnTo>
                  <a:lnTo>
                    <a:pt x="1310402" y="837800"/>
                  </a:lnTo>
                  <a:lnTo>
                    <a:pt x="1306054" y="838595"/>
                  </a:lnTo>
                  <a:lnTo>
                    <a:pt x="1300917" y="838993"/>
                  </a:lnTo>
                  <a:lnTo>
                    <a:pt x="1296174" y="839390"/>
                  </a:lnTo>
                  <a:lnTo>
                    <a:pt x="1291432" y="839788"/>
                  </a:lnTo>
                  <a:lnTo>
                    <a:pt x="1286689" y="839390"/>
                  </a:lnTo>
                  <a:lnTo>
                    <a:pt x="1281946" y="838993"/>
                  </a:lnTo>
                  <a:lnTo>
                    <a:pt x="1277204" y="838595"/>
                  </a:lnTo>
                  <a:lnTo>
                    <a:pt x="1272066" y="837800"/>
                  </a:lnTo>
                  <a:lnTo>
                    <a:pt x="1263371" y="835017"/>
                  </a:lnTo>
                  <a:lnTo>
                    <a:pt x="1254676" y="831438"/>
                  </a:lnTo>
                  <a:lnTo>
                    <a:pt x="1246377" y="826667"/>
                  </a:lnTo>
                  <a:lnTo>
                    <a:pt x="1238473" y="821498"/>
                  </a:lnTo>
                  <a:lnTo>
                    <a:pt x="1231754" y="815533"/>
                  </a:lnTo>
                  <a:lnTo>
                    <a:pt x="1224640" y="808774"/>
                  </a:lnTo>
                  <a:lnTo>
                    <a:pt x="1219201" y="802275"/>
                  </a:lnTo>
                  <a:lnTo>
                    <a:pt x="1219201" y="1749822"/>
                  </a:lnTo>
                  <a:lnTo>
                    <a:pt x="1218804" y="1754982"/>
                  </a:lnTo>
                  <a:lnTo>
                    <a:pt x="1218407" y="1760141"/>
                  </a:lnTo>
                  <a:lnTo>
                    <a:pt x="1216820" y="1764904"/>
                  </a:lnTo>
                  <a:lnTo>
                    <a:pt x="1215629" y="1769666"/>
                  </a:lnTo>
                  <a:lnTo>
                    <a:pt x="1213248" y="1774825"/>
                  </a:lnTo>
                  <a:lnTo>
                    <a:pt x="1211263" y="1778794"/>
                  </a:lnTo>
                  <a:lnTo>
                    <a:pt x="1208485" y="1783160"/>
                  </a:lnTo>
                  <a:lnTo>
                    <a:pt x="1206104" y="1786732"/>
                  </a:lnTo>
                  <a:lnTo>
                    <a:pt x="1202532" y="1789907"/>
                  </a:lnTo>
                  <a:lnTo>
                    <a:pt x="1198960" y="1793082"/>
                  </a:lnTo>
                  <a:lnTo>
                    <a:pt x="1195388" y="1795860"/>
                  </a:lnTo>
                  <a:lnTo>
                    <a:pt x="1191420" y="1797844"/>
                  </a:lnTo>
                  <a:lnTo>
                    <a:pt x="1187451" y="1799828"/>
                  </a:lnTo>
                  <a:lnTo>
                    <a:pt x="1183085" y="1801019"/>
                  </a:lnTo>
                  <a:lnTo>
                    <a:pt x="1178720" y="1801416"/>
                  </a:lnTo>
                  <a:lnTo>
                    <a:pt x="1173957" y="1801813"/>
                  </a:lnTo>
                  <a:lnTo>
                    <a:pt x="1043385" y="1801813"/>
                  </a:lnTo>
                  <a:lnTo>
                    <a:pt x="1038622" y="1801416"/>
                  </a:lnTo>
                  <a:lnTo>
                    <a:pt x="1034257" y="1801019"/>
                  </a:lnTo>
                  <a:lnTo>
                    <a:pt x="1030288" y="1799828"/>
                  </a:lnTo>
                  <a:lnTo>
                    <a:pt x="1025922" y="1797844"/>
                  </a:lnTo>
                  <a:lnTo>
                    <a:pt x="1021954" y="1795860"/>
                  </a:lnTo>
                  <a:lnTo>
                    <a:pt x="1018382" y="1793082"/>
                  </a:lnTo>
                  <a:lnTo>
                    <a:pt x="1015207" y="1789907"/>
                  </a:lnTo>
                  <a:lnTo>
                    <a:pt x="1012032" y="1786732"/>
                  </a:lnTo>
                  <a:lnTo>
                    <a:pt x="1008857" y="1783160"/>
                  </a:lnTo>
                  <a:lnTo>
                    <a:pt x="1006079" y="1778794"/>
                  </a:lnTo>
                  <a:lnTo>
                    <a:pt x="1004094" y="1774825"/>
                  </a:lnTo>
                  <a:lnTo>
                    <a:pt x="1002110" y="1769666"/>
                  </a:lnTo>
                  <a:lnTo>
                    <a:pt x="1000522" y="1764904"/>
                  </a:lnTo>
                  <a:lnTo>
                    <a:pt x="999729" y="1760141"/>
                  </a:lnTo>
                  <a:lnTo>
                    <a:pt x="998935" y="1754982"/>
                  </a:lnTo>
                  <a:lnTo>
                    <a:pt x="998538" y="1749822"/>
                  </a:lnTo>
                  <a:lnTo>
                    <a:pt x="998538" y="804112"/>
                  </a:lnTo>
                  <a:lnTo>
                    <a:pt x="994628" y="808774"/>
                  </a:lnTo>
                  <a:lnTo>
                    <a:pt x="987895" y="815533"/>
                  </a:lnTo>
                  <a:lnTo>
                    <a:pt x="980766" y="821498"/>
                  </a:lnTo>
                  <a:lnTo>
                    <a:pt x="972846" y="826667"/>
                  </a:lnTo>
                  <a:lnTo>
                    <a:pt x="964529" y="831438"/>
                  </a:lnTo>
                  <a:lnTo>
                    <a:pt x="955816" y="835017"/>
                  </a:lnTo>
                  <a:lnTo>
                    <a:pt x="947103" y="837800"/>
                  </a:lnTo>
                  <a:lnTo>
                    <a:pt x="942350" y="838595"/>
                  </a:lnTo>
                  <a:lnTo>
                    <a:pt x="937598" y="838993"/>
                  </a:lnTo>
                  <a:lnTo>
                    <a:pt x="932449" y="839390"/>
                  </a:lnTo>
                  <a:lnTo>
                    <a:pt x="927696" y="839788"/>
                  </a:lnTo>
                  <a:lnTo>
                    <a:pt x="922944" y="839390"/>
                  </a:lnTo>
                  <a:lnTo>
                    <a:pt x="918191" y="838993"/>
                  </a:lnTo>
                  <a:lnTo>
                    <a:pt x="913439" y="838595"/>
                  </a:lnTo>
                  <a:lnTo>
                    <a:pt x="909082" y="837800"/>
                  </a:lnTo>
                  <a:lnTo>
                    <a:pt x="899577" y="835017"/>
                  </a:lnTo>
                  <a:lnTo>
                    <a:pt x="890864" y="831438"/>
                  </a:lnTo>
                  <a:lnTo>
                    <a:pt x="882547" y="826667"/>
                  </a:lnTo>
                  <a:lnTo>
                    <a:pt x="875419" y="821498"/>
                  </a:lnTo>
                  <a:lnTo>
                    <a:pt x="867894" y="815533"/>
                  </a:lnTo>
                  <a:lnTo>
                    <a:pt x="861161" y="808774"/>
                  </a:lnTo>
                  <a:lnTo>
                    <a:pt x="855220" y="801219"/>
                  </a:lnTo>
                  <a:lnTo>
                    <a:pt x="849280" y="792869"/>
                  </a:lnTo>
                  <a:lnTo>
                    <a:pt x="844923" y="784122"/>
                  </a:lnTo>
                  <a:lnTo>
                    <a:pt x="840567" y="774976"/>
                  </a:lnTo>
                  <a:lnTo>
                    <a:pt x="837398" y="765036"/>
                  </a:lnTo>
                  <a:lnTo>
                    <a:pt x="835418" y="754698"/>
                  </a:lnTo>
                  <a:lnTo>
                    <a:pt x="834230" y="743962"/>
                  </a:lnTo>
                  <a:lnTo>
                    <a:pt x="833438" y="733625"/>
                  </a:lnTo>
                  <a:lnTo>
                    <a:pt x="834230" y="722491"/>
                  </a:lnTo>
                  <a:lnTo>
                    <a:pt x="835418" y="712153"/>
                  </a:lnTo>
                  <a:lnTo>
                    <a:pt x="837398" y="701815"/>
                  </a:lnTo>
                  <a:lnTo>
                    <a:pt x="840567" y="692272"/>
                  </a:lnTo>
                  <a:lnTo>
                    <a:pt x="844923" y="682729"/>
                  </a:lnTo>
                  <a:lnTo>
                    <a:pt x="849280" y="673584"/>
                  </a:lnTo>
                  <a:lnTo>
                    <a:pt x="855220" y="666030"/>
                  </a:lnTo>
                  <a:lnTo>
                    <a:pt x="861161" y="658475"/>
                  </a:lnTo>
                  <a:lnTo>
                    <a:pt x="867894" y="651318"/>
                  </a:lnTo>
                  <a:lnTo>
                    <a:pt x="875419" y="645354"/>
                  </a:lnTo>
                  <a:lnTo>
                    <a:pt x="882547" y="639787"/>
                  </a:lnTo>
                  <a:lnTo>
                    <a:pt x="890864" y="635413"/>
                  </a:lnTo>
                  <a:lnTo>
                    <a:pt x="899577" y="631835"/>
                  </a:lnTo>
                  <a:lnTo>
                    <a:pt x="909082" y="629449"/>
                  </a:lnTo>
                  <a:lnTo>
                    <a:pt x="913439" y="627858"/>
                  </a:lnTo>
                  <a:lnTo>
                    <a:pt x="918191" y="627461"/>
                  </a:lnTo>
                  <a:lnTo>
                    <a:pt x="922944" y="627063"/>
                  </a:lnTo>
                  <a:close/>
                  <a:moveTo>
                    <a:pt x="1650227" y="627063"/>
                  </a:moveTo>
                  <a:lnTo>
                    <a:pt x="1654970" y="627063"/>
                  </a:lnTo>
                  <a:lnTo>
                    <a:pt x="1659712" y="627063"/>
                  </a:lnTo>
                  <a:lnTo>
                    <a:pt x="1659713" y="627063"/>
                  </a:lnTo>
                  <a:lnTo>
                    <a:pt x="2013555" y="627063"/>
                  </a:lnTo>
                  <a:lnTo>
                    <a:pt x="2013556" y="627063"/>
                  </a:lnTo>
                  <a:lnTo>
                    <a:pt x="2018705" y="627063"/>
                  </a:lnTo>
                  <a:lnTo>
                    <a:pt x="2023457" y="627063"/>
                  </a:lnTo>
                  <a:lnTo>
                    <a:pt x="2028210" y="627461"/>
                  </a:lnTo>
                  <a:lnTo>
                    <a:pt x="2032566" y="627858"/>
                  </a:lnTo>
                  <a:lnTo>
                    <a:pt x="2037319" y="629449"/>
                  </a:lnTo>
                  <a:lnTo>
                    <a:pt x="2046824" y="631834"/>
                  </a:lnTo>
                  <a:lnTo>
                    <a:pt x="2055141" y="635413"/>
                  </a:lnTo>
                  <a:lnTo>
                    <a:pt x="2063458" y="639787"/>
                  </a:lnTo>
                  <a:lnTo>
                    <a:pt x="2071378" y="645353"/>
                  </a:lnTo>
                  <a:lnTo>
                    <a:pt x="2078507" y="651318"/>
                  </a:lnTo>
                  <a:lnTo>
                    <a:pt x="2085240" y="658475"/>
                  </a:lnTo>
                  <a:lnTo>
                    <a:pt x="2091181" y="666029"/>
                  </a:lnTo>
                  <a:lnTo>
                    <a:pt x="2096725" y="673584"/>
                  </a:lnTo>
                  <a:lnTo>
                    <a:pt x="2101478" y="682729"/>
                  </a:lnTo>
                  <a:lnTo>
                    <a:pt x="2105438" y="692272"/>
                  </a:lnTo>
                  <a:lnTo>
                    <a:pt x="2109003" y="701815"/>
                  </a:lnTo>
                  <a:lnTo>
                    <a:pt x="2110983" y="712153"/>
                  </a:lnTo>
                  <a:lnTo>
                    <a:pt x="2112567" y="722491"/>
                  </a:lnTo>
                  <a:lnTo>
                    <a:pt x="2112963" y="733624"/>
                  </a:lnTo>
                  <a:lnTo>
                    <a:pt x="2112567" y="743962"/>
                  </a:lnTo>
                  <a:lnTo>
                    <a:pt x="2110983" y="754698"/>
                  </a:lnTo>
                  <a:lnTo>
                    <a:pt x="2109003" y="765036"/>
                  </a:lnTo>
                  <a:lnTo>
                    <a:pt x="2105438" y="774976"/>
                  </a:lnTo>
                  <a:lnTo>
                    <a:pt x="2101478" y="784122"/>
                  </a:lnTo>
                  <a:lnTo>
                    <a:pt x="2096725" y="792869"/>
                  </a:lnTo>
                  <a:lnTo>
                    <a:pt x="2091181" y="801219"/>
                  </a:lnTo>
                  <a:lnTo>
                    <a:pt x="2085240" y="808774"/>
                  </a:lnTo>
                  <a:lnTo>
                    <a:pt x="2078507" y="815533"/>
                  </a:lnTo>
                  <a:lnTo>
                    <a:pt x="2071378" y="821498"/>
                  </a:lnTo>
                  <a:lnTo>
                    <a:pt x="2063458" y="826667"/>
                  </a:lnTo>
                  <a:lnTo>
                    <a:pt x="2055141" y="831438"/>
                  </a:lnTo>
                  <a:lnTo>
                    <a:pt x="2046824" y="835017"/>
                  </a:lnTo>
                  <a:lnTo>
                    <a:pt x="2037319" y="837800"/>
                  </a:lnTo>
                  <a:lnTo>
                    <a:pt x="2032566" y="838595"/>
                  </a:lnTo>
                  <a:lnTo>
                    <a:pt x="2028210" y="838993"/>
                  </a:lnTo>
                  <a:lnTo>
                    <a:pt x="2023457" y="839390"/>
                  </a:lnTo>
                  <a:lnTo>
                    <a:pt x="2018705" y="839788"/>
                  </a:lnTo>
                  <a:lnTo>
                    <a:pt x="2013556" y="839390"/>
                  </a:lnTo>
                  <a:lnTo>
                    <a:pt x="2008407" y="838993"/>
                  </a:lnTo>
                  <a:lnTo>
                    <a:pt x="2004051" y="838595"/>
                  </a:lnTo>
                  <a:lnTo>
                    <a:pt x="1999298" y="837800"/>
                  </a:lnTo>
                  <a:lnTo>
                    <a:pt x="1990189" y="835017"/>
                  </a:lnTo>
                  <a:lnTo>
                    <a:pt x="1981872" y="831438"/>
                  </a:lnTo>
                  <a:lnTo>
                    <a:pt x="1973556" y="826667"/>
                  </a:lnTo>
                  <a:lnTo>
                    <a:pt x="1965635" y="821498"/>
                  </a:lnTo>
                  <a:lnTo>
                    <a:pt x="1958110" y="815533"/>
                  </a:lnTo>
                  <a:lnTo>
                    <a:pt x="1951773" y="808774"/>
                  </a:lnTo>
                  <a:lnTo>
                    <a:pt x="1946276" y="802221"/>
                  </a:lnTo>
                  <a:lnTo>
                    <a:pt x="1946276" y="1749822"/>
                  </a:lnTo>
                  <a:lnTo>
                    <a:pt x="1946276" y="1754982"/>
                  </a:lnTo>
                  <a:lnTo>
                    <a:pt x="1945481" y="1760141"/>
                  </a:lnTo>
                  <a:lnTo>
                    <a:pt x="1944686" y="1764904"/>
                  </a:lnTo>
                  <a:lnTo>
                    <a:pt x="1943095" y="1769666"/>
                  </a:lnTo>
                  <a:lnTo>
                    <a:pt x="1941107" y="1774825"/>
                  </a:lnTo>
                  <a:lnTo>
                    <a:pt x="1939119" y="1778794"/>
                  </a:lnTo>
                  <a:lnTo>
                    <a:pt x="1936336" y="1783160"/>
                  </a:lnTo>
                  <a:lnTo>
                    <a:pt x="1933156" y="1786732"/>
                  </a:lnTo>
                  <a:lnTo>
                    <a:pt x="1930372" y="1789907"/>
                  </a:lnTo>
                  <a:lnTo>
                    <a:pt x="1926794" y="1793082"/>
                  </a:lnTo>
                  <a:lnTo>
                    <a:pt x="1923216" y="1795860"/>
                  </a:lnTo>
                  <a:lnTo>
                    <a:pt x="1919240" y="1797844"/>
                  </a:lnTo>
                  <a:lnTo>
                    <a:pt x="1914866" y="1799828"/>
                  </a:lnTo>
                  <a:lnTo>
                    <a:pt x="1910493" y="1801019"/>
                  </a:lnTo>
                  <a:lnTo>
                    <a:pt x="1906119" y="1801416"/>
                  </a:lnTo>
                  <a:lnTo>
                    <a:pt x="1901746" y="1801813"/>
                  </a:lnTo>
                  <a:lnTo>
                    <a:pt x="1770541" y="1801813"/>
                  </a:lnTo>
                  <a:lnTo>
                    <a:pt x="1766167" y="1801416"/>
                  </a:lnTo>
                  <a:lnTo>
                    <a:pt x="1761794" y="1801019"/>
                  </a:lnTo>
                  <a:lnTo>
                    <a:pt x="1757420" y="1799828"/>
                  </a:lnTo>
                  <a:lnTo>
                    <a:pt x="1753444" y="1797844"/>
                  </a:lnTo>
                  <a:lnTo>
                    <a:pt x="1749468" y="1795860"/>
                  </a:lnTo>
                  <a:lnTo>
                    <a:pt x="1745493" y="1793082"/>
                  </a:lnTo>
                  <a:lnTo>
                    <a:pt x="1741914" y="1789907"/>
                  </a:lnTo>
                  <a:lnTo>
                    <a:pt x="1738734" y="1786732"/>
                  </a:lnTo>
                  <a:lnTo>
                    <a:pt x="1735950" y="1783160"/>
                  </a:lnTo>
                  <a:lnTo>
                    <a:pt x="1733565" y="1778794"/>
                  </a:lnTo>
                  <a:lnTo>
                    <a:pt x="1731179" y="1774825"/>
                  </a:lnTo>
                  <a:lnTo>
                    <a:pt x="1729191" y="1769666"/>
                  </a:lnTo>
                  <a:lnTo>
                    <a:pt x="1727999" y="1764904"/>
                  </a:lnTo>
                  <a:lnTo>
                    <a:pt x="1726408" y="1760141"/>
                  </a:lnTo>
                  <a:lnTo>
                    <a:pt x="1726011" y="1754982"/>
                  </a:lnTo>
                  <a:lnTo>
                    <a:pt x="1725613" y="1749822"/>
                  </a:lnTo>
                  <a:lnTo>
                    <a:pt x="1725613" y="803700"/>
                  </a:lnTo>
                  <a:lnTo>
                    <a:pt x="1721366" y="808774"/>
                  </a:lnTo>
                  <a:lnTo>
                    <a:pt x="1714647" y="815533"/>
                  </a:lnTo>
                  <a:lnTo>
                    <a:pt x="1707928" y="821498"/>
                  </a:lnTo>
                  <a:lnTo>
                    <a:pt x="1700024" y="826667"/>
                  </a:lnTo>
                  <a:lnTo>
                    <a:pt x="1691725" y="831438"/>
                  </a:lnTo>
                  <a:lnTo>
                    <a:pt x="1683030" y="835017"/>
                  </a:lnTo>
                  <a:lnTo>
                    <a:pt x="1673940" y="837800"/>
                  </a:lnTo>
                  <a:lnTo>
                    <a:pt x="1669197" y="838595"/>
                  </a:lnTo>
                  <a:lnTo>
                    <a:pt x="1664455" y="838993"/>
                  </a:lnTo>
                  <a:lnTo>
                    <a:pt x="1659712" y="839390"/>
                  </a:lnTo>
                  <a:lnTo>
                    <a:pt x="1654970" y="839788"/>
                  </a:lnTo>
                  <a:lnTo>
                    <a:pt x="1650227" y="839390"/>
                  </a:lnTo>
                  <a:lnTo>
                    <a:pt x="1645484" y="838993"/>
                  </a:lnTo>
                  <a:lnTo>
                    <a:pt x="1640347" y="838595"/>
                  </a:lnTo>
                  <a:lnTo>
                    <a:pt x="1635604" y="837800"/>
                  </a:lnTo>
                  <a:lnTo>
                    <a:pt x="1626909" y="835017"/>
                  </a:lnTo>
                  <a:lnTo>
                    <a:pt x="1618214" y="831438"/>
                  </a:lnTo>
                  <a:lnTo>
                    <a:pt x="1609915" y="826667"/>
                  </a:lnTo>
                  <a:lnTo>
                    <a:pt x="1602011" y="821498"/>
                  </a:lnTo>
                  <a:lnTo>
                    <a:pt x="1594897" y="815533"/>
                  </a:lnTo>
                  <a:lnTo>
                    <a:pt x="1588178" y="808774"/>
                  </a:lnTo>
                  <a:lnTo>
                    <a:pt x="1581855" y="801219"/>
                  </a:lnTo>
                  <a:lnTo>
                    <a:pt x="1576717" y="792869"/>
                  </a:lnTo>
                  <a:lnTo>
                    <a:pt x="1571974" y="784122"/>
                  </a:lnTo>
                  <a:lnTo>
                    <a:pt x="1568022" y="774976"/>
                  </a:lnTo>
                  <a:lnTo>
                    <a:pt x="1564860" y="765036"/>
                  </a:lnTo>
                  <a:lnTo>
                    <a:pt x="1562094" y="754698"/>
                  </a:lnTo>
                  <a:lnTo>
                    <a:pt x="1560908" y="743962"/>
                  </a:lnTo>
                  <a:lnTo>
                    <a:pt x="1560513" y="733624"/>
                  </a:lnTo>
                  <a:lnTo>
                    <a:pt x="1560908" y="722491"/>
                  </a:lnTo>
                  <a:lnTo>
                    <a:pt x="1562094" y="712153"/>
                  </a:lnTo>
                  <a:lnTo>
                    <a:pt x="1564860" y="701815"/>
                  </a:lnTo>
                  <a:lnTo>
                    <a:pt x="1568022" y="692272"/>
                  </a:lnTo>
                  <a:lnTo>
                    <a:pt x="1571974" y="682729"/>
                  </a:lnTo>
                  <a:lnTo>
                    <a:pt x="1576717" y="673584"/>
                  </a:lnTo>
                  <a:lnTo>
                    <a:pt x="1581855" y="666029"/>
                  </a:lnTo>
                  <a:lnTo>
                    <a:pt x="1588178" y="658475"/>
                  </a:lnTo>
                  <a:lnTo>
                    <a:pt x="1594897" y="651318"/>
                  </a:lnTo>
                  <a:lnTo>
                    <a:pt x="1602011" y="645353"/>
                  </a:lnTo>
                  <a:lnTo>
                    <a:pt x="1609915" y="639787"/>
                  </a:lnTo>
                  <a:lnTo>
                    <a:pt x="1618214" y="635413"/>
                  </a:lnTo>
                  <a:lnTo>
                    <a:pt x="1626909" y="631834"/>
                  </a:lnTo>
                  <a:lnTo>
                    <a:pt x="1635604" y="629449"/>
                  </a:lnTo>
                  <a:lnTo>
                    <a:pt x="1640347" y="627858"/>
                  </a:lnTo>
                  <a:lnTo>
                    <a:pt x="1645484" y="627461"/>
                  </a:lnTo>
                  <a:lnTo>
                    <a:pt x="1650227" y="627063"/>
                  </a:lnTo>
                  <a:close/>
                  <a:moveTo>
                    <a:pt x="1109068" y="0"/>
                  </a:moveTo>
                  <a:lnTo>
                    <a:pt x="1663204" y="293093"/>
                  </a:lnTo>
                  <a:lnTo>
                    <a:pt x="2217738" y="585788"/>
                  </a:lnTo>
                  <a:lnTo>
                    <a:pt x="1109068" y="585788"/>
                  </a:lnTo>
                  <a:lnTo>
                    <a:pt x="0" y="585788"/>
                  </a:lnTo>
                  <a:lnTo>
                    <a:pt x="554534" y="293093"/>
                  </a:lnTo>
                  <a:lnTo>
                    <a:pt x="110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482411" y="2883509"/>
            <a:ext cx="2257666" cy="1581189"/>
            <a:chOff x="498658" y="3970152"/>
            <a:chExt cx="2257568" cy="1580335"/>
          </a:xfrm>
        </p:grpSpPr>
        <p:sp>
          <p:nvSpPr>
            <p:cNvPr id="31" name="圆角矩形 57"/>
            <p:cNvSpPr/>
            <p:nvPr/>
          </p:nvSpPr>
          <p:spPr>
            <a:xfrm rot="18900000">
              <a:off x="498658" y="4436314"/>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841564" y="3970152"/>
              <a:ext cx="625187" cy="625187"/>
              <a:chOff x="798773" y="5020276"/>
              <a:chExt cx="625187" cy="625187"/>
            </a:xfrm>
          </p:grpSpPr>
          <p:sp>
            <p:nvSpPr>
              <p:cNvPr id="35" name="椭圆 34"/>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rot="18900000">
                <a:off x="893530" y="5087273"/>
                <a:ext cx="492423"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房</a:t>
                </a:r>
              </a:p>
            </p:txBody>
          </p:sp>
        </p:grpSp>
        <p:sp>
          <p:nvSpPr>
            <p:cNvPr id="33" name="矩形 32"/>
            <p:cNvSpPr/>
            <p:nvPr/>
          </p:nvSpPr>
          <p:spPr>
            <a:xfrm rot="18900000">
              <a:off x="1474594" y="4695318"/>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KSO_Shape"/>
            <p:cNvSpPr/>
            <p:nvPr/>
          </p:nvSpPr>
          <p:spPr bwMode="auto">
            <a:xfrm>
              <a:off x="900862" y="5247065"/>
              <a:ext cx="373190" cy="303422"/>
            </a:xfrm>
            <a:custGeom>
              <a:avLst/>
              <a:gdLst>
                <a:gd name="T0" fmla="*/ 651924 w 6442393"/>
                <a:gd name="T1" fmla="*/ 577512 h 5234968"/>
                <a:gd name="T2" fmla="*/ 900199 w 6442393"/>
                <a:gd name="T3" fmla="*/ 1116181 h 5234968"/>
                <a:gd name="T4" fmla="*/ 1148473 w 6442393"/>
                <a:gd name="T5" fmla="*/ 577512 h 5234968"/>
                <a:gd name="T6" fmla="*/ 900199 w 6442393"/>
                <a:gd name="T7" fmla="*/ 618930 h 5234968"/>
                <a:gd name="T8" fmla="*/ 1518895 w 6442393"/>
                <a:gd name="T9" fmla="*/ 516204 h 5234968"/>
                <a:gd name="T10" fmla="*/ 1270621 w 6442393"/>
                <a:gd name="T11" fmla="*/ 556920 h 5234968"/>
                <a:gd name="T12" fmla="*/ 1021879 w 6442393"/>
                <a:gd name="T13" fmla="*/ 1095823 h 5234968"/>
                <a:gd name="T14" fmla="*/ 281502 w 6442393"/>
                <a:gd name="T15" fmla="*/ 516204 h 5234968"/>
                <a:gd name="T16" fmla="*/ 778519 w 6442393"/>
                <a:gd name="T17" fmla="*/ 1095823 h 5234968"/>
                <a:gd name="T18" fmla="*/ 529776 w 6442393"/>
                <a:gd name="T19" fmla="*/ 556920 h 5234968"/>
                <a:gd name="T20" fmla="*/ 900199 w 6442393"/>
                <a:gd name="T21" fmla="*/ 253422 h 5234968"/>
                <a:gd name="T22" fmla="*/ 748098 w 6442393"/>
                <a:gd name="T23" fmla="*/ 481338 h 5234968"/>
                <a:gd name="T24" fmla="*/ 900199 w 6442393"/>
                <a:gd name="T25" fmla="*/ 506142 h 5234968"/>
                <a:gd name="T26" fmla="*/ 1052299 w 6442393"/>
                <a:gd name="T27" fmla="*/ 481338 h 5234968"/>
                <a:gd name="T28" fmla="*/ 1382473 w 6442393"/>
                <a:gd name="T29" fmla="*/ 209196 h 5234968"/>
                <a:gd name="T30" fmla="*/ 1237777 w 6442393"/>
                <a:gd name="T31" fmla="*/ 449966 h 5234968"/>
                <a:gd name="T32" fmla="*/ 1236274 w 6442393"/>
                <a:gd name="T33" fmla="*/ 450216 h 5234968"/>
                <a:gd name="T34" fmla="*/ 1236102 w 6442393"/>
                <a:gd name="T35" fmla="*/ 450216 h 5234968"/>
                <a:gd name="T36" fmla="*/ 1236105 w 6442393"/>
                <a:gd name="T37" fmla="*/ 450245 h 5234968"/>
                <a:gd name="T38" fmla="*/ 1236274 w 6442393"/>
                <a:gd name="T39" fmla="*/ 450216 h 5234968"/>
                <a:gd name="T40" fmla="*/ 1237627 w 6442393"/>
                <a:gd name="T41" fmla="*/ 450216 h 5234968"/>
                <a:gd name="T42" fmla="*/ 1237777 w 6442393"/>
                <a:gd name="T43" fmla="*/ 449966 h 5234968"/>
                <a:gd name="T44" fmla="*/ 1535509 w 6442393"/>
                <a:gd name="T45" fmla="*/ 400374 h 5234968"/>
                <a:gd name="T46" fmla="*/ 418158 w 6442393"/>
                <a:gd name="T47" fmla="*/ 209196 h 5234968"/>
                <a:gd name="T48" fmla="*/ 264888 w 6442393"/>
                <a:gd name="T49" fmla="*/ 400374 h 5234968"/>
                <a:gd name="T50" fmla="*/ 562361 w 6442393"/>
                <a:gd name="T51" fmla="*/ 449923 h 5234968"/>
                <a:gd name="T52" fmla="*/ 562536 w 6442393"/>
                <a:gd name="T53" fmla="*/ 450216 h 5234968"/>
                <a:gd name="T54" fmla="*/ 563962 w 6442393"/>
                <a:gd name="T55" fmla="*/ 450216 h 5234968"/>
                <a:gd name="T56" fmla="*/ 563956 w 6442393"/>
                <a:gd name="T57" fmla="*/ 450189 h 5234968"/>
                <a:gd name="T58" fmla="*/ 562361 w 6442393"/>
                <a:gd name="T59" fmla="*/ 449923 h 5234968"/>
                <a:gd name="T60" fmla="*/ 956592 w 6442393"/>
                <a:gd name="T61" fmla="*/ 168714 h 5234968"/>
                <a:gd name="T62" fmla="*/ 1134199 w 6442393"/>
                <a:gd name="T63" fmla="*/ 435240 h 5234968"/>
                <a:gd name="T64" fmla="*/ 1294021 w 6442393"/>
                <a:gd name="T65" fmla="*/ 168714 h 5234968"/>
                <a:gd name="T66" fmla="*/ 506610 w 6442393"/>
                <a:gd name="T67" fmla="*/ 168714 h 5234968"/>
                <a:gd name="T68" fmla="*/ 666432 w 6442393"/>
                <a:gd name="T69" fmla="*/ 435240 h 5234968"/>
                <a:gd name="T70" fmla="*/ 843805 w 6442393"/>
                <a:gd name="T71" fmla="*/ 168714 h 5234968"/>
                <a:gd name="T72" fmla="*/ 337428 w 6442393"/>
                <a:gd name="T73" fmla="*/ 0 h 5234968"/>
                <a:gd name="T74" fmla="*/ 1463203 w 6442393"/>
                <a:gd name="T75" fmla="*/ 0 h 5234968"/>
                <a:gd name="T76" fmla="*/ 1800397 w 6442393"/>
                <a:gd name="T77" fmla="*/ 450216 h 5234968"/>
                <a:gd name="T78" fmla="*/ 900199 w 6442393"/>
                <a:gd name="T79" fmla="*/ 1462969 h 5234968"/>
                <a:gd name="T80" fmla="*/ 0 w 6442393"/>
                <a:gd name="T81" fmla="*/ 450216 h 52349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42393" h="5234968">
                  <a:moveTo>
                    <a:pt x="2332793" y="2066523"/>
                  </a:moveTo>
                  <a:lnTo>
                    <a:pt x="3221197" y="3994050"/>
                  </a:lnTo>
                  <a:lnTo>
                    <a:pt x="4109600" y="2066523"/>
                  </a:lnTo>
                  <a:lnTo>
                    <a:pt x="3221197" y="2214730"/>
                  </a:lnTo>
                  <a:lnTo>
                    <a:pt x="2332793" y="2066523"/>
                  </a:lnTo>
                  <a:close/>
                  <a:moveTo>
                    <a:pt x="5435089" y="1847143"/>
                  </a:moveTo>
                  <a:lnTo>
                    <a:pt x="4546685" y="1992838"/>
                  </a:lnTo>
                  <a:lnTo>
                    <a:pt x="3656607" y="3921202"/>
                  </a:lnTo>
                  <a:lnTo>
                    <a:pt x="5435089" y="1847143"/>
                  </a:lnTo>
                  <a:close/>
                  <a:moveTo>
                    <a:pt x="1007304" y="1847143"/>
                  </a:moveTo>
                  <a:lnTo>
                    <a:pt x="2785787" y="3921202"/>
                  </a:lnTo>
                  <a:lnTo>
                    <a:pt x="1895708" y="1992838"/>
                  </a:lnTo>
                  <a:lnTo>
                    <a:pt x="1007304" y="1847143"/>
                  </a:lnTo>
                  <a:close/>
                  <a:moveTo>
                    <a:pt x="3221197" y="906825"/>
                  </a:moveTo>
                  <a:lnTo>
                    <a:pt x="2676934" y="1722382"/>
                  </a:lnTo>
                  <a:lnTo>
                    <a:pt x="3221197" y="1811138"/>
                  </a:lnTo>
                  <a:lnTo>
                    <a:pt x="3765459" y="1722382"/>
                  </a:lnTo>
                  <a:lnTo>
                    <a:pt x="3221197" y="906825"/>
                  </a:lnTo>
                  <a:close/>
                  <a:moveTo>
                    <a:pt x="4946927" y="748570"/>
                  </a:moveTo>
                  <a:lnTo>
                    <a:pt x="4429161" y="1610121"/>
                  </a:lnTo>
                  <a:lnTo>
                    <a:pt x="4423781" y="1611017"/>
                  </a:lnTo>
                  <a:lnTo>
                    <a:pt x="4423167" y="1611017"/>
                  </a:lnTo>
                  <a:lnTo>
                    <a:pt x="4423178" y="1611118"/>
                  </a:lnTo>
                  <a:lnTo>
                    <a:pt x="4423781" y="1611017"/>
                  </a:lnTo>
                  <a:lnTo>
                    <a:pt x="4428622" y="1611017"/>
                  </a:lnTo>
                  <a:lnTo>
                    <a:pt x="4429161" y="1610121"/>
                  </a:lnTo>
                  <a:lnTo>
                    <a:pt x="5494539" y="1432667"/>
                  </a:lnTo>
                  <a:lnTo>
                    <a:pt x="4946927" y="748570"/>
                  </a:lnTo>
                  <a:close/>
                  <a:moveTo>
                    <a:pt x="1496303" y="748570"/>
                  </a:moveTo>
                  <a:lnTo>
                    <a:pt x="947854" y="1432667"/>
                  </a:lnTo>
                  <a:lnTo>
                    <a:pt x="2012305" y="1609967"/>
                  </a:lnTo>
                  <a:lnTo>
                    <a:pt x="2012934" y="1611017"/>
                  </a:lnTo>
                  <a:lnTo>
                    <a:pt x="2018036" y="1611017"/>
                  </a:lnTo>
                  <a:lnTo>
                    <a:pt x="2018015" y="1610918"/>
                  </a:lnTo>
                  <a:lnTo>
                    <a:pt x="2012305" y="1609967"/>
                  </a:lnTo>
                  <a:lnTo>
                    <a:pt x="1496303" y="748570"/>
                  </a:lnTo>
                  <a:close/>
                  <a:moveTo>
                    <a:pt x="3422992" y="603713"/>
                  </a:moveTo>
                  <a:lnTo>
                    <a:pt x="4058524" y="1557428"/>
                  </a:lnTo>
                  <a:lnTo>
                    <a:pt x="4630418" y="603713"/>
                  </a:lnTo>
                  <a:lnTo>
                    <a:pt x="3422992" y="603713"/>
                  </a:lnTo>
                  <a:close/>
                  <a:moveTo>
                    <a:pt x="1812813" y="603713"/>
                  </a:moveTo>
                  <a:lnTo>
                    <a:pt x="2384707" y="1557428"/>
                  </a:lnTo>
                  <a:lnTo>
                    <a:pt x="3019401" y="603713"/>
                  </a:lnTo>
                  <a:lnTo>
                    <a:pt x="1812813" y="603713"/>
                  </a:lnTo>
                  <a:close/>
                  <a:moveTo>
                    <a:pt x="1207426" y="0"/>
                  </a:moveTo>
                  <a:lnTo>
                    <a:pt x="5235805" y="0"/>
                  </a:lnTo>
                  <a:lnTo>
                    <a:pt x="6442393" y="1611017"/>
                  </a:lnTo>
                  <a:lnTo>
                    <a:pt x="3221197" y="5234968"/>
                  </a:lnTo>
                  <a:lnTo>
                    <a:pt x="0" y="1611017"/>
                  </a:lnTo>
                  <a:lnTo>
                    <a:pt x="1207426" y="0"/>
                  </a:ln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37" name="任意多边形 63"/>
          <p:cNvSpPr/>
          <p:nvPr/>
        </p:nvSpPr>
        <p:spPr>
          <a:xfrm rot="2250102">
            <a:off x="2601355" y="2909047"/>
            <a:ext cx="5898625" cy="1279634"/>
          </a:xfrm>
          <a:custGeom>
            <a:avLst/>
            <a:gdLst>
              <a:gd name="connsiteX0" fmla="*/ 0 w 5390588"/>
              <a:gd name="connsiteY0" fmla="*/ 203650 h 1278942"/>
              <a:gd name="connsiteX1" fmla="*/ 529391 w 5390588"/>
              <a:gd name="connsiteY1" fmla="*/ 203650 h 1278942"/>
              <a:gd name="connsiteX2" fmla="*/ 529391 w 5390588"/>
              <a:gd name="connsiteY2" fmla="*/ 206916 h 1278942"/>
              <a:gd name="connsiteX3" fmla="*/ 666642 w 5390588"/>
              <a:gd name="connsiteY3" fmla="*/ 207797 h 1278942"/>
              <a:gd name="connsiteX4" fmla="*/ 829333 w 5390588"/>
              <a:gd name="connsiteY4" fmla="*/ 372586 h 1278942"/>
              <a:gd name="connsiteX5" fmla="*/ 823477 w 5390588"/>
              <a:gd name="connsiteY5" fmla="*/ 529189 h 1278942"/>
              <a:gd name="connsiteX6" fmla="*/ 1039160 w 5390588"/>
              <a:gd name="connsiteY6" fmla="*/ 892787 h 1278942"/>
              <a:gd name="connsiteX7" fmla="*/ 1590345 w 5390588"/>
              <a:gd name="connsiteY7" fmla="*/ 935139 h 1278942"/>
              <a:gd name="connsiteX8" fmla="*/ 1874201 w 5390588"/>
              <a:gd name="connsiteY8" fmla="*/ 537589 h 1278942"/>
              <a:gd name="connsiteX9" fmla="*/ 1877625 w 5390588"/>
              <a:gd name="connsiteY9" fmla="*/ 489658 h 1278942"/>
              <a:gd name="connsiteX10" fmla="*/ 1876158 w 5390588"/>
              <a:gd name="connsiteY10" fmla="*/ 489476 h 1278942"/>
              <a:gd name="connsiteX11" fmla="*/ 1878497 w 5390588"/>
              <a:gd name="connsiteY11" fmla="*/ 477447 h 1278942"/>
              <a:gd name="connsiteX12" fmla="*/ 1879461 w 5390588"/>
              <a:gd name="connsiteY12" fmla="*/ 463957 h 1278942"/>
              <a:gd name="connsiteX13" fmla="*/ 1881121 w 5390588"/>
              <a:gd name="connsiteY13" fmla="*/ 463960 h 1278942"/>
              <a:gd name="connsiteX14" fmla="*/ 1890813 w 5390588"/>
              <a:gd name="connsiteY14" fmla="*/ 414129 h 1278942"/>
              <a:gd name="connsiteX15" fmla="*/ 2231559 w 5390588"/>
              <a:gd name="connsiteY15" fmla="*/ 36516 h 1278942"/>
              <a:gd name="connsiteX16" fmla="*/ 2798190 w 5390588"/>
              <a:gd name="connsiteY16" fmla="*/ 138559 h 1278942"/>
              <a:gd name="connsiteX17" fmla="*/ 2985795 w 5390588"/>
              <a:gd name="connsiteY17" fmla="*/ 611320 h 1278942"/>
              <a:gd name="connsiteX18" fmla="*/ 2973287 w 5390588"/>
              <a:gd name="connsiteY18" fmla="*/ 686789 h 1278942"/>
              <a:gd name="connsiteX19" fmla="*/ 2971841 w 5390588"/>
              <a:gd name="connsiteY19" fmla="*/ 743454 h 1278942"/>
              <a:gd name="connsiteX20" fmla="*/ 3206765 w 5390588"/>
              <a:gd name="connsiteY20" fmla="*/ 1161349 h 1278942"/>
              <a:gd name="connsiteX21" fmla="*/ 3748785 w 5390588"/>
              <a:gd name="connsiteY21" fmla="*/ 1189539 h 1278942"/>
              <a:gd name="connsiteX22" fmla="*/ 4025791 w 5390588"/>
              <a:gd name="connsiteY22" fmla="*/ 798268 h 1278942"/>
              <a:gd name="connsiteX23" fmla="*/ 4030339 w 5390588"/>
              <a:gd name="connsiteY23" fmla="*/ 740379 h 1278942"/>
              <a:gd name="connsiteX24" fmla="*/ 4025977 w 5390588"/>
              <a:gd name="connsiteY24" fmla="*/ 739554 h 1278942"/>
              <a:gd name="connsiteX25" fmla="*/ 4232166 w 5390588"/>
              <a:gd name="connsiteY25" fmla="*/ 402536 h 1278942"/>
              <a:gd name="connsiteX26" fmla="*/ 4609810 w 5390588"/>
              <a:gd name="connsiteY26" fmla="*/ 286427 h 1278942"/>
              <a:gd name="connsiteX27" fmla="*/ 5115824 w 5390588"/>
              <a:gd name="connsiteY27" fmla="*/ 707333 h 1278942"/>
              <a:gd name="connsiteX28" fmla="*/ 5131067 w 5390588"/>
              <a:gd name="connsiteY28" fmla="*/ 806333 h 1278942"/>
              <a:gd name="connsiteX29" fmla="*/ 5135113 w 5390588"/>
              <a:gd name="connsiteY29" fmla="*/ 806564 h 1278942"/>
              <a:gd name="connsiteX30" fmla="*/ 5126192 w 5390588"/>
              <a:gd name="connsiteY30" fmla="*/ 913040 h 1278942"/>
              <a:gd name="connsiteX31" fmla="*/ 5236410 w 5390588"/>
              <a:gd name="connsiteY31" fmla="*/ 1043417 h 1278942"/>
              <a:gd name="connsiteX32" fmla="*/ 5390588 w 5390588"/>
              <a:gd name="connsiteY32" fmla="*/ 1056335 h 1278942"/>
              <a:gd name="connsiteX33" fmla="*/ 5388416 w 5390588"/>
              <a:gd name="connsiteY33" fmla="*/ 1096439 h 1278942"/>
              <a:gd name="connsiteX34" fmla="*/ 5237261 w 5390588"/>
              <a:gd name="connsiteY34" fmla="*/ 1083708 h 1278942"/>
              <a:gd name="connsiteX35" fmla="*/ 5087837 w 5390588"/>
              <a:gd name="connsiteY35" fmla="*/ 906801 h 1278942"/>
              <a:gd name="connsiteX36" fmla="*/ 5096462 w 5390588"/>
              <a:gd name="connsiteY36" fmla="*/ 804356 h 1278942"/>
              <a:gd name="connsiteX37" fmla="*/ 5098635 w 5390588"/>
              <a:gd name="connsiteY37" fmla="*/ 804481 h 1278942"/>
              <a:gd name="connsiteX38" fmla="*/ 5084876 w 5390588"/>
              <a:gd name="connsiteY38" fmla="*/ 715118 h 1278942"/>
              <a:gd name="connsiteX39" fmla="*/ 4607786 w 5390588"/>
              <a:gd name="connsiteY39" fmla="*/ 318272 h 1278942"/>
              <a:gd name="connsiteX40" fmla="*/ 4084307 w 5390588"/>
              <a:gd name="connsiteY40" fmla="*/ 651549 h 1278942"/>
              <a:gd name="connsiteX41" fmla="*/ 4058397 w 5390588"/>
              <a:gd name="connsiteY41" fmla="*/ 741768 h 1278942"/>
              <a:gd name="connsiteX42" fmla="*/ 4053635 w 5390588"/>
              <a:gd name="connsiteY42" fmla="*/ 802385 h 1278942"/>
              <a:gd name="connsiteX43" fmla="*/ 3761921 w 5390588"/>
              <a:gd name="connsiteY43" fmla="*/ 1214432 h 1278942"/>
              <a:gd name="connsiteX44" fmla="*/ 3191121 w 5390588"/>
              <a:gd name="connsiteY44" fmla="*/ 1184745 h 1278942"/>
              <a:gd name="connsiteX45" fmla="*/ 2945665 w 5390588"/>
              <a:gd name="connsiteY45" fmla="*/ 668562 h 1278942"/>
              <a:gd name="connsiteX46" fmla="*/ 2947591 w 5390588"/>
              <a:gd name="connsiteY46" fmla="*/ 668744 h 1278942"/>
              <a:gd name="connsiteX47" fmla="*/ 2957555 w 5390588"/>
              <a:gd name="connsiteY47" fmla="*/ 608620 h 1278942"/>
              <a:gd name="connsiteX48" fmla="*/ 2779484 w 5390588"/>
              <a:gd name="connsiteY48" fmla="*/ 159884 h 1278942"/>
              <a:gd name="connsiteX49" fmla="*/ 2241650 w 5390588"/>
              <a:gd name="connsiteY49" fmla="*/ 63029 h 1278942"/>
              <a:gd name="connsiteX50" fmla="*/ 1918221 w 5390588"/>
              <a:gd name="connsiteY50" fmla="*/ 421451 h 1278942"/>
              <a:gd name="connsiteX51" fmla="*/ 1906250 w 5390588"/>
              <a:gd name="connsiteY51" fmla="*/ 482996 h 1278942"/>
              <a:gd name="connsiteX52" fmla="*/ 1902067 w 5390588"/>
              <a:gd name="connsiteY52" fmla="*/ 541550 h 1278942"/>
              <a:gd name="connsiteX53" fmla="*/ 1603140 w 5390588"/>
              <a:gd name="connsiteY53" fmla="*/ 960209 h 1278942"/>
              <a:gd name="connsiteX54" fmla="*/ 1022686 w 5390588"/>
              <a:gd name="connsiteY54" fmla="*/ 915607 h 1278942"/>
              <a:gd name="connsiteX55" fmla="*/ 795552 w 5390588"/>
              <a:gd name="connsiteY55" fmla="*/ 532703 h 1278942"/>
              <a:gd name="connsiteX56" fmla="*/ 792356 w 5390588"/>
              <a:gd name="connsiteY56" fmla="*/ 476139 h 1278942"/>
              <a:gd name="connsiteX57" fmla="*/ 789967 w 5390588"/>
              <a:gd name="connsiteY57" fmla="*/ 476188 h 1278942"/>
              <a:gd name="connsiteX58" fmla="*/ 790607 w 5390588"/>
              <a:gd name="connsiteY58" fmla="*/ 369340 h 1278942"/>
              <a:gd name="connsiteX59" fmla="*/ 670615 w 5390588"/>
              <a:gd name="connsiteY59" fmla="*/ 247901 h 1278942"/>
              <a:gd name="connsiteX60" fmla="*/ 529391 w 5390588"/>
              <a:gd name="connsiteY60" fmla="*/ 247056 h 1278942"/>
              <a:gd name="connsiteX61" fmla="*/ 529391 w 5390588"/>
              <a:gd name="connsiteY61" fmla="*/ 252293 h 1278942"/>
              <a:gd name="connsiteX62" fmla="*/ 0 w 5390588"/>
              <a:gd name="connsiteY62" fmla="*/ 252293 h 1278942"/>
              <a:gd name="connsiteX0-1" fmla="*/ 0 w 5390588"/>
              <a:gd name="connsiteY0-2" fmla="*/ 203650 h 1278942"/>
              <a:gd name="connsiteX1-3" fmla="*/ 529391 w 5390588"/>
              <a:gd name="connsiteY1-4" fmla="*/ 203650 h 1278942"/>
              <a:gd name="connsiteX2-5" fmla="*/ 529391 w 5390588"/>
              <a:gd name="connsiteY2-6" fmla="*/ 206916 h 1278942"/>
              <a:gd name="connsiteX3-7" fmla="*/ 666642 w 5390588"/>
              <a:gd name="connsiteY3-8" fmla="*/ 207797 h 1278942"/>
              <a:gd name="connsiteX4-9" fmla="*/ 829333 w 5390588"/>
              <a:gd name="connsiteY4-10" fmla="*/ 372586 h 1278942"/>
              <a:gd name="connsiteX5-11" fmla="*/ 823477 w 5390588"/>
              <a:gd name="connsiteY5-12" fmla="*/ 529189 h 1278942"/>
              <a:gd name="connsiteX6-13" fmla="*/ 1039160 w 5390588"/>
              <a:gd name="connsiteY6-14" fmla="*/ 892787 h 1278942"/>
              <a:gd name="connsiteX7-15" fmla="*/ 1590345 w 5390588"/>
              <a:gd name="connsiteY7-16" fmla="*/ 935139 h 1278942"/>
              <a:gd name="connsiteX8-17" fmla="*/ 1874201 w 5390588"/>
              <a:gd name="connsiteY8-18" fmla="*/ 537589 h 1278942"/>
              <a:gd name="connsiteX9-19" fmla="*/ 1877625 w 5390588"/>
              <a:gd name="connsiteY9-20" fmla="*/ 489658 h 1278942"/>
              <a:gd name="connsiteX10-21" fmla="*/ 1876158 w 5390588"/>
              <a:gd name="connsiteY10-22" fmla="*/ 489476 h 1278942"/>
              <a:gd name="connsiteX11-23" fmla="*/ 1878497 w 5390588"/>
              <a:gd name="connsiteY11-24" fmla="*/ 477447 h 1278942"/>
              <a:gd name="connsiteX12-25" fmla="*/ 1879461 w 5390588"/>
              <a:gd name="connsiteY12-26" fmla="*/ 463957 h 1278942"/>
              <a:gd name="connsiteX13-27" fmla="*/ 1881121 w 5390588"/>
              <a:gd name="connsiteY13-28" fmla="*/ 463960 h 1278942"/>
              <a:gd name="connsiteX14-29" fmla="*/ 1890813 w 5390588"/>
              <a:gd name="connsiteY14-30" fmla="*/ 414129 h 1278942"/>
              <a:gd name="connsiteX15-31" fmla="*/ 2231559 w 5390588"/>
              <a:gd name="connsiteY15-32" fmla="*/ 36516 h 1278942"/>
              <a:gd name="connsiteX16-33" fmla="*/ 2798190 w 5390588"/>
              <a:gd name="connsiteY16-34" fmla="*/ 138559 h 1278942"/>
              <a:gd name="connsiteX17-35" fmla="*/ 2985795 w 5390588"/>
              <a:gd name="connsiteY17-36" fmla="*/ 611320 h 1278942"/>
              <a:gd name="connsiteX18-37" fmla="*/ 2973287 w 5390588"/>
              <a:gd name="connsiteY18-38" fmla="*/ 686789 h 1278942"/>
              <a:gd name="connsiteX19-39" fmla="*/ 2971841 w 5390588"/>
              <a:gd name="connsiteY19-40" fmla="*/ 743454 h 1278942"/>
              <a:gd name="connsiteX20-41" fmla="*/ 3206765 w 5390588"/>
              <a:gd name="connsiteY20-42" fmla="*/ 1161349 h 1278942"/>
              <a:gd name="connsiteX21-43" fmla="*/ 3748785 w 5390588"/>
              <a:gd name="connsiteY21-44" fmla="*/ 1189539 h 1278942"/>
              <a:gd name="connsiteX22-45" fmla="*/ 4025791 w 5390588"/>
              <a:gd name="connsiteY22-46" fmla="*/ 798268 h 1278942"/>
              <a:gd name="connsiteX23-47" fmla="*/ 4030339 w 5390588"/>
              <a:gd name="connsiteY23-48" fmla="*/ 740379 h 1278942"/>
              <a:gd name="connsiteX24-49" fmla="*/ 4025977 w 5390588"/>
              <a:gd name="connsiteY24-50" fmla="*/ 739554 h 1278942"/>
              <a:gd name="connsiteX25-51" fmla="*/ 4232166 w 5390588"/>
              <a:gd name="connsiteY25-52" fmla="*/ 402536 h 1278942"/>
              <a:gd name="connsiteX26-53" fmla="*/ 4609810 w 5390588"/>
              <a:gd name="connsiteY26-54" fmla="*/ 286427 h 1278942"/>
              <a:gd name="connsiteX27-55" fmla="*/ 5115824 w 5390588"/>
              <a:gd name="connsiteY27-56" fmla="*/ 707333 h 1278942"/>
              <a:gd name="connsiteX28-57" fmla="*/ 5131067 w 5390588"/>
              <a:gd name="connsiteY28-58" fmla="*/ 806333 h 1278942"/>
              <a:gd name="connsiteX29-59" fmla="*/ 5135113 w 5390588"/>
              <a:gd name="connsiteY29-60" fmla="*/ 806564 h 1278942"/>
              <a:gd name="connsiteX30-61" fmla="*/ 5126192 w 5390588"/>
              <a:gd name="connsiteY30-62" fmla="*/ 913040 h 1278942"/>
              <a:gd name="connsiteX31-63" fmla="*/ 5236410 w 5390588"/>
              <a:gd name="connsiteY31-64" fmla="*/ 1043417 h 1278942"/>
              <a:gd name="connsiteX32-65" fmla="*/ 5390588 w 5390588"/>
              <a:gd name="connsiteY32-66" fmla="*/ 1056335 h 1278942"/>
              <a:gd name="connsiteX33-67" fmla="*/ 5388416 w 5390588"/>
              <a:gd name="connsiteY33-68" fmla="*/ 1096439 h 1278942"/>
              <a:gd name="connsiteX34-69" fmla="*/ 5237261 w 5390588"/>
              <a:gd name="connsiteY34-70" fmla="*/ 1083708 h 1278942"/>
              <a:gd name="connsiteX35-71" fmla="*/ 5087837 w 5390588"/>
              <a:gd name="connsiteY35-72" fmla="*/ 906801 h 1278942"/>
              <a:gd name="connsiteX36-73" fmla="*/ 5096462 w 5390588"/>
              <a:gd name="connsiteY36-74" fmla="*/ 804356 h 1278942"/>
              <a:gd name="connsiteX37-75" fmla="*/ 5098635 w 5390588"/>
              <a:gd name="connsiteY37-76" fmla="*/ 804481 h 1278942"/>
              <a:gd name="connsiteX38-77" fmla="*/ 5084876 w 5390588"/>
              <a:gd name="connsiteY38-78" fmla="*/ 715118 h 1278942"/>
              <a:gd name="connsiteX39-79" fmla="*/ 4607786 w 5390588"/>
              <a:gd name="connsiteY39-80" fmla="*/ 318272 h 1278942"/>
              <a:gd name="connsiteX40-81" fmla="*/ 4084307 w 5390588"/>
              <a:gd name="connsiteY40-82" fmla="*/ 651549 h 1278942"/>
              <a:gd name="connsiteX41-83" fmla="*/ 4058397 w 5390588"/>
              <a:gd name="connsiteY41-84" fmla="*/ 741768 h 1278942"/>
              <a:gd name="connsiteX42-85" fmla="*/ 4053635 w 5390588"/>
              <a:gd name="connsiteY42-86" fmla="*/ 802385 h 1278942"/>
              <a:gd name="connsiteX43-87" fmla="*/ 3761921 w 5390588"/>
              <a:gd name="connsiteY43-88" fmla="*/ 1214432 h 1278942"/>
              <a:gd name="connsiteX44-89" fmla="*/ 3191121 w 5390588"/>
              <a:gd name="connsiteY44-90" fmla="*/ 1184745 h 1278942"/>
              <a:gd name="connsiteX45-91" fmla="*/ 2945665 w 5390588"/>
              <a:gd name="connsiteY45-92" fmla="*/ 668562 h 1278942"/>
              <a:gd name="connsiteX46-93" fmla="*/ 2947591 w 5390588"/>
              <a:gd name="connsiteY46-94" fmla="*/ 668744 h 1278942"/>
              <a:gd name="connsiteX47-95" fmla="*/ 2957555 w 5390588"/>
              <a:gd name="connsiteY47-96" fmla="*/ 608620 h 1278942"/>
              <a:gd name="connsiteX48-97" fmla="*/ 2779484 w 5390588"/>
              <a:gd name="connsiteY48-98" fmla="*/ 159884 h 1278942"/>
              <a:gd name="connsiteX49-99" fmla="*/ 2241650 w 5390588"/>
              <a:gd name="connsiteY49-100" fmla="*/ 63029 h 1278942"/>
              <a:gd name="connsiteX50-101" fmla="*/ 1918221 w 5390588"/>
              <a:gd name="connsiteY50-102" fmla="*/ 421451 h 1278942"/>
              <a:gd name="connsiteX51-103" fmla="*/ 1906250 w 5390588"/>
              <a:gd name="connsiteY51-104" fmla="*/ 482996 h 1278942"/>
              <a:gd name="connsiteX52-105" fmla="*/ 1902067 w 5390588"/>
              <a:gd name="connsiteY52-106" fmla="*/ 541550 h 1278942"/>
              <a:gd name="connsiteX53-107" fmla="*/ 1603140 w 5390588"/>
              <a:gd name="connsiteY53-108" fmla="*/ 960209 h 1278942"/>
              <a:gd name="connsiteX54-109" fmla="*/ 1022686 w 5390588"/>
              <a:gd name="connsiteY54-110" fmla="*/ 915607 h 1278942"/>
              <a:gd name="connsiteX55-111" fmla="*/ 795552 w 5390588"/>
              <a:gd name="connsiteY55-112" fmla="*/ 532703 h 1278942"/>
              <a:gd name="connsiteX56-113" fmla="*/ 792356 w 5390588"/>
              <a:gd name="connsiteY56-114" fmla="*/ 476139 h 1278942"/>
              <a:gd name="connsiteX57-115" fmla="*/ 789967 w 5390588"/>
              <a:gd name="connsiteY57-116" fmla="*/ 476188 h 1278942"/>
              <a:gd name="connsiteX58-117" fmla="*/ 790607 w 5390588"/>
              <a:gd name="connsiteY58-118" fmla="*/ 369340 h 1278942"/>
              <a:gd name="connsiteX59-119" fmla="*/ 670615 w 5390588"/>
              <a:gd name="connsiteY59-120" fmla="*/ 247901 h 1278942"/>
              <a:gd name="connsiteX60-121" fmla="*/ 529391 w 5390588"/>
              <a:gd name="connsiteY60-122" fmla="*/ 247056 h 1278942"/>
              <a:gd name="connsiteX61-123" fmla="*/ 0 w 5390588"/>
              <a:gd name="connsiteY61-124" fmla="*/ 252293 h 1278942"/>
              <a:gd name="connsiteX62-125" fmla="*/ 0 w 5390588"/>
              <a:gd name="connsiteY62-126" fmla="*/ 203650 h 1278942"/>
              <a:gd name="connsiteX0-127" fmla="*/ 0 w 5390588"/>
              <a:gd name="connsiteY0-128" fmla="*/ 203650 h 1278942"/>
              <a:gd name="connsiteX1-129" fmla="*/ 529391 w 5390588"/>
              <a:gd name="connsiteY1-130" fmla="*/ 203650 h 1278942"/>
              <a:gd name="connsiteX2-131" fmla="*/ 529391 w 5390588"/>
              <a:gd name="connsiteY2-132" fmla="*/ 206916 h 1278942"/>
              <a:gd name="connsiteX3-133" fmla="*/ 666642 w 5390588"/>
              <a:gd name="connsiteY3-134" fmla="*/ 207797 h 1278942"/>
              <a:gd name="connsiteX4-135" fmla="*/ 829333 w 5390588"/>
              <a:gd name="connsiteY4-136" fmla="*/ 372586 h 1278942"/>
              <a:gd name="connsiteX5-137" fmla="*/ 823477 w 5390588"/>
              <a:gd name="connsiteY5-138" fmla="*/ 529189 h 1278942"/>
              <a:gd name="connsiteX6-139" fmla="*/ 1039160 w 5390588"/>
              <a:gd name="connsiteY6-140" fmla="*/ 892787 h 1278942"/>
              <a:gd name="connsiteX7-141" fmla="*/ 1590345 w 5390588"/>
              <a:gd name="connsiteY7-142" fmla="*/ 935139 h 1278942"/>
              <a:gd name="connsiteX8-143" fmla="*/ 1874201 w 5390588"/>
              <a:gd name="connsiteY8-144" fmla="*/ 537589 h 1278942"/>
              <a:gd name="connsiteX9-145" fmla="*/ 1877625 w 5390588"/>
              <a:gd name="connsiteY9-146" fmla="*/ 489658 h 1278942"/>
              <a:gd name="connsiteX10-147" fmla="*/ 1876158 w 5390588"/>
              <a:gd name="connsiteY10-148" fmla="*/ 489476 h 1278942"/>
              <a:gd name="connsiteX11-149" fmla="*/ 1878497 w 5390588"/>
              <a:gd name="connsiteY11-150" fmla="*/ 477447 h 1278942"/>
              <a:gd name="connsiteX12-151" fmla="*/ 1879461 w 5390588"/>
              <a:gd name="connsiteY12-152" fmla="*/ 463957 h 1278942"/>
              <a:gd name="connsiteX13-153" fmla="*/ 1881121 w 5390588"/>
              <a:gd name="connsiteY13-154" fmla="*/ 463960 h 1278942"/>
              <a:gd name="connsiteX14-155" fmla="*/ 1890813 w 5390588"/>
              <a:gd name="connsiteY14-156" fmla="*/ 414129 h 1278942"/>
              <a:gd name="connsiteX15-157" fmla="*/ 2231559 w 5390588"/>
              <a:gd name="connsiteY15-158" fmla="*/ 36516 h 1278942"/>
              <a:gd name="connsiteX16-159" fmla="*/ 2798190 w 5390588"/>
              <a:gd name="connsiteY16-160" fmla="*/ 138559 h 1278942"/>
              <a:gd name="connsiteX17-161" fmla="*/ 2985795 w 5390588"/>
              <a:gd name="connsiteY17-162" fmla="*/ 611320 h 1278942"/>
              <a:gd name="connsiteX18-163" fmla="*/ 2973287 w 5390588"/>
              <a:gd name="connsiteY18-164" fmla="*/ 686789 h 1278942"/>
              <a:gd name="connsiteX19-165" fmla="*/ 2971841 w 5390588"/>
              <a:gd name="connsiteY19-166" fmla="*/ 743454 h 1278942"/>
              <a:gd name="connsiteX20-167" fmla="*/ 3206765 w 5390588"/>
              <a:gd name="connsiteY20-168" fmla="*/ 1161349 h 1278942"/>
              <a:gd name="connsiteX21-169" fmla="*/ 3748785 w 5390588"/>
              <a:gd name="connsiteY21-170" fmla="*/ 1189539 h 1278942"/>
              <a:gd name="connsiteX22-171" fmla="*/ 4025791 w 5390588"/>
              <a:gd name="connsiteY22-172" fmla="*/ 798268 h 1278942"/>
              <a:gd name="connsiteX23-173" fmla="*/ 4030339 w 5390588"/>
              <a:gd name="connsiteY23-174" fmla="*/ 740379 h 1278942"/>
              <a:gd name="connsiteX24-175" fmla="*/ 4025977 w 5390588"/>
              <a:gd name="connsiteY24-176" fmla="*/ 739554 h 1278942"/>
              <a:gd name="connsiteX25-177" fmla="*/ 4232166 w 5390588"/>
              <a:gd name="connsiteY25-178" fmla="*/ 402536 h 1278942"/>
              <a:gd name="connsiteX26-179" fmla="*/ 4609810 w 5390588"/>
              <a:gd name="connsiteY26-180" fmla="*/ 286427 h 1278942"/>
              <a:gd name="connsiteX27-181" fmla="*/ 5115824 w 5390588"/>
              <a:gd name="connsiteY27-182" fmla="*/ 707333 h 1278942"/>
              <a:gd name="connsiteX28-183" fmla="*/ 5131067 w 5390588"/>
              <a:gd name="connsiteY28-184" fmla="*/ 806333 h 1278942"/>
              <a:gd name="connsiteX29-185" fmla="*/ 5135113 w 5390588"/>
              <a:gd name="connsiteY29-186" fmla="*/ 806564 h 1278942"/>
              <a:gd name="connsiteX30-187" fmla="*/ 5126192 w 5390588"/>
              <a:gd name="connsiteY30-188" fmla="*/ 913040 h 1278942"/>
              <a:gd name="connsiteX31-189" fmla="*/ 5236410 w 5390588"/>
              <a:gd name="connsiteY31-190" fmla="*/ 1043417 h 1278942"/>
              <a:gd name="connsiteX32-191" fmla="*/ 5390588 w 5390588"/>
              <a:gd name="connsiteY32-192" fmla="*/ 1056335 h 1278942"/>
              <a:gd name="connsiteX33-193" fmla="*/ 5388416 w 5390588"/>
              <a:gd name="connsiteY33-194" fmla="*/ 1096439 h 1278942"/>
              <a:gd name="connsiteX34-195" fmla="*/ 5237261 w 5390588"/>
              <a:gd name="connsiteY34-196" fmla="*/ 1083708 h 1278942"/>
              <a:gd name="connsiteX35-197" fmla="*/ 5087837 w 5390588"/>
              <a:gd name="connsiteY35-198" fmla="*/ 906801 h 1278942"/>
              <a:gd name="connsiteX36-199" fmla="*/ 5096462 w 5390588"/>
              <a:gd name="connsiteY36-200" fmla="*/ 804356 h 1278942"/>
              <a:gd name="connsiteX37-201" fmla="*/ 5098635 w 5390588"/>
              <a:gd name="connsiteY37-202" fmla="*/ 804481 h 1278942"/>
              <a:gd name="connsiteX38-203" fmla="*/ 5084876 w 5390588"/>
              <a:gd name="connsiteY38-204" fmla="*/ 715118 h 1278942"/>
              <a:gd name="connsiteX39-205" fmla="*/ 4607786 w 5390588"/>
              <a:gd name="connsiteY39-206" fmla="*/ 318272 h 1278942"/>
              <a:gd name="connsiteX40-207" fmla="*/ 4084307 w 5390588"/>
              <a:gd name="connsiteY40-208" fmla="*/ 651549 h 1278942"/>
              <a:gd name="connsiteX41-209" fmla="*/ 4058397 w 5390588"/>
              <a:gd name="connsiteY41-210" fmla="*/ 741768 h 1278942"/>
              <a:gd name="connsiteX42-211" fmla="*/ 4053635 w 5390588"/>
              <a:gd name="connsiteY42-212" fmla="*/ 802385 h 1278942"/>
              <a:gd name="connsiteX43-213" fmla="*/ 3761921 w 5390588"/>
              <a:gd name="connsiteY43-214" fmla="*/ 1214432 h 1278942"/>
              <a:gd name="connsiteX44-215" fmla="*/ 3191121 w 5390588"/>
              <a:gd name="connsiteY44-216" fmla="*/ 1184745 h 1278942"/>
              <a:gd name="connsiteX45-217" fmla="*/ 2945665 w 5390588"/>
              <a:gd name="connsiteY45-218" fmla="*/ 668562 h 1278942"/>
              <a:gd name="connsiteX46-219" fmla="*/ 2947591 w 5390588"/>
              <a:gd name="connsiteY46-220" fmla="*/ 668744 h 1278942"/>
              <a:gd name="connsiteX47-221" fmla="*/ 2957555 w 5390588"/>
              <a:gd name="connsiteY47-222" fmla="*/ 608620 h 1278942"/>
              <a:gd name="connsiteX48-223" fmla="*/ 2779484 w 5390588"/>
              <a:gd name="connsiteY48-224" fmla="*/ 159884 h 1278942"/>
              <a:gd name="connsiteX49-225" fmla="*/ 2241650 w 5390588"/>
              <a:gd name="connsiteY49-226" fmla="*/ 63029 h 1278942"/>
              <a:gd name="connsiteX50-227" fmla="*/ 1918221 w 5390588"/>
              <a:gd name="connsiteY50-228" fmla="*/ 421451 h 1278942"/>
              <a:gd name="connsiteX51-229" fmla="*/ 1906250 w 5390588"/>
              <a:gd name="connsiteY51-230" fmla="*/ 482996 h 1278942"/>
              <a:gd name="connsiteX52-231" fmla="*/ 1902067 w 5390588"/>
              <a:gd name="connsiteY52-232" fmla="*/ 541550 h 1278942"/>
              <a:gd name="connsiteX53-233" fmla="*/ 1603140 w 5390588"/>
              <a:gd name="connsiteY53-234" fmla="*/ 960209 h 1278942"/>
              <a:gd name="connsiteX54-235" fmla="*/ 1022686 w 5390588"/>
              <a:gd name="connsiteY54-236" fmla="*/ 915607 h 1278942"/>
              <a:gd name="connsiteX55-237" fmla="*/ 795552 w 5390588"/>
              <a:gd name="connsiteY55-238" fmla="*/ 532703 h 1278942"/>
              <a:gd name="connsiteX56-239" fmla="*/ 792356 w 5390588"/>
              <a:gd name="connsiteY56-240" fmla="*/ 476139 h 1278942"/>
              <a:gd name="connsiteX57-241" fmla="*/ 789967 w 5390588"/>
              <a:gd name="connsiteY57-242" fmla="*/ 476188 h 1278942"/>
              <a:gd name="connsiteX58-243" fmla="*/ 790607 w 5390588"/>
              <a:gd name="connsiteY58-244" fmla="*/ 369340 h 1278942"/>
              <a:gd name="connsiteX59-245" fmla="*/ 670615 w 5390588"/>
              <a:gd name="connsiteY59-246" fmla="*/ 247901 h 1278942"/>
              <a:gd name="connsiteX60-247" fmla="*/ 0 w 5390588"/>
              <a:gd name="connsiteY60-248" fmla="*/ 252293 h 1278942"/>
              <a:gd name="connsiteX61-249" fmla="*/ 0 w 5390588"/>
              <a:gd name="connsiteY61-250" fmla="*/ 203650 h 1278942"/>
              <a:gd name="connsiteX0-251" fmla="*/ 0 w 5390588"/>
              <a:gd name="connsiteY0-252" fmla="*/ 203650 h 1278942"/>
              <a:gd name="connsiteX1-253" fmla="*/ 529391 w 5390588"/>
              <a:gd name="connsiteY1-254" fmla="*/ 203650 h 1278942"/>
              <a:gd name="connsiteX2-255" fmla="*/ 666642 w 5390588"/>
              <a:gd name="connsiteY2-256" fmla="*/ 207797 h 1278942"/>
              <a:gd name="connsiteX3-257" fmla="*/ 829333 w 5390588"/>
              <a:gd name="connsiteY3-258" fmla="*/ 372586 h 1278942"/>
              <a:gd name="connsiteX4-259" fmla="*/ 823477 w 5390588"/>
              <a:gd name="connsiteY4-260" fmla="*/ 529189 h 1278942"/>
              <a:gd name="connsiteX5-261" fmla="*/ 1039160 w 5390588"/>
              <a:gd name="connsiteY5-262" fmla="*/ 892787 h 1278942"/>
              <a:gd name="connsiteX6-263" fmla="*/ 1590345 w 5390588"/>
              <a:gd name="connsiteY6-264" fmla="*/ 935139 h 1278942"/>
              <a:gd name="connsiteX7-265" fmla="*/ 1874201 w 5390588"/>
              <a:gd name="connsiteY7-266" fmla="*/ 537589 h 1278942"/>
              <a:gd name="connsiteX8-267" fmla="*/ 1877625 w 5390588"/>
              <a:gd name="connsiteY8-268" fmla="*/ 489658 h 1278942"/>
              <a:gd name="connsiteX9-269" fmla="*/ 1876158 w 5390588"/>
              <a:gd name="connsiteY9-270" fmla="*/ 489476 h 1278942"/>
              <a:gd name="connsiteX10-271" fmla="*/ 1878497 w 5390588"/>
              <a:gd name="connsiteY10-272" fmla="*/ 477447 h 1278942"/>
              <a:gd name="connsiteX11-273" fmla="*/ 1879461 w 5390588"/>
              <a:gd name="connsiteY11-274" fmla="*/ 463957 h 1278942"/>
              <a:gd name="connsiteX12-275" fmla="*/ 1881121 w 5390588"/>
              <a:gd name="connsiteY12-276" fmla="*/ 463960 h 1278942"/>
              <a:gd name="connsiteX13-277" fmla="*/ 1890813 w 5390588"/>
              <a:gd name="connsiteY13-278" fmla="*/ 414129 h 1278942"/>
              <a:gd name="connsiteX14-279" fmla="*/ 2231559 w 5390588"/>
              <a:gd name="connsiteY14-280" fmla="*/ 36516 h 1278942"/>
              <a:gd name="connsiteX15-281" fmla="*/ 2798190 w 5390588"/>
              <a:gd name="connsiteY15-282" fmla="*/ 138559 h 1278942"/>
              <a:gd name="connsiteX16-283" fmla="*/ 2985795 w 5390588"/>
              <a:gd name="connsiteY16-284" fmla="*/ 611320 h 1278942"/>
              <a:gd name="connsiteX17-285" fmla="*/ 2973287 w 5390588"/>
              <a:gd name="connsiteY17-286" fmla="*/ 686789 h 1278942"/>
              <a:gd name="connsiteX18-287" fmla="*/ 2971841 w 5390588"/>
              <a:gd name="connsiteY18-288" fmla="*/ 743454 h 1278942"/>
              <a:gd name="connsiteX19-289" fmla="*/ 3206765 w 5390588"/>
              <a:gd name="connsiteY19-290" fmla="*/ 1161349 h 1278942"/>
              <a:gd name="connsiteX20-291" fmla="*/ 3748785 w 5390588"/>
              <a:gd name="connsiteY20-292" fmla="*/ 1189539 h 1278942"/>
              <a:gd name="connsiteX21-293" fmla="*/ 4025791 w 5390588"/>
              <a:gd name="connsiteY21-294" fmla="*/ 798268 h 1278942"/>
              <a:gd name="connsiteX22-295" fmla="*/ 4030339 w 5390588"/>
              <a:gd name="connsiteY22-296" fmla="*/ 740379 h 1278942"/>
              <a:gd name="connsiteX23-297" fmla="*/ 4025977 w 5390588"/>
              <a:gd name="connsiteY23-298" fmla="*/ 739554 h 1278942"/>
              <a:gd name="connsiteX24-299" fmla="*/ 4232166 w 5390588"/>
              <a:gd name="connsiteY24-300" fmla="*/ 402536 h 1278942"/>
              <a:gd name="connsiteX25-301" fmla="*/ 4609810 w 5390588"/>
              <a:gd name="connsiteY25-302" fmla="*/ 286427 h 1278942"/>
              <a:gd name="connsiteX26-303" fmla="*/ 5115824 w 5390588"/>
              <a:gd name="connsiteY26-304" fmla="*/ 707333 h 1278942"/>
              <a:gd name="connsiteX27-305" fmla="*/ 5131067 w 5390588"/>
              <a:gd name="connsiteY27-306" fmla="*/ 806333 h 1278942"/>
              <a:gd name="connsiteX28-307" fmla="*/ 5135113 w 5390588"/>
              <a:gd name="connsiteY28-308" fmla="*/ 806564 h 1278942"/>
              <a:gd name="connsiteX29-309" fmla="*/ 5126192 w 5390588"/>
              <a:gd name="connsiteY29-310" fmla="*/ 913040 h 1278942"/>
              <a:gd name="connsiteX30-311" fmla="*/ 5236410 w 5390588"/>
              <a:gd name="connsiteY30-312" fmla="*/ 1043417 h 1278942"/>
              <a:gd name="connsiteX31-313" fmla="*/ 5390588 w 5390588"/>
              <a:gd name="connsiteY31-314" fmla="*/ 1056335 h 1278942"/>
              <a:gd name="connsiteX32-315" fmla="*/ 5388416 w 5390588"/>
              <a:gd name="connsiteY32-316" fmla="*/ 1096439 h 1278942"/>
              <a:gd name="connsiteX33-317" fmla="*/ 5237261 w 5390588"/>
              <a:gd name="connsiteY33-318" fmla="*/ 1083708 h 1278942"/>
              <a:gd name="connsiteX34-319" fmla="*/ 5087837 w 5390588"/>
              <a:gd name="connsiteY34-320" fmla="*/ 906801 h 1278942"/>
              <a:gd name="connsiteX35-321" fmla="*/ 5096462 w 5390588"/>
              <a:gd name="connsiteY35-322" fmla="*/ 804356 h 1278942"/>
              <a:gd name="connsiteX36-323" fmla="*/ 5098635 w 5390588"/>
              <a:gd name="connsiteY36-324" fmla="*/ 804481 h 1278942"/>
              <a:gd name="connsiteX37-325" fmla="*/ 5084876 w 5390588"/>
              <a:gd name="connsiteY37-326" fmla="*/ 715118 h 1278942"/>
              <a:gd name="connsiteX38-327" fmla="*/ 4607786 w 5390588"/>
              <a:gd name="connsiteY38-328" fmla="*/ 318272 h 1278942"/>
              <a:gd name="connsiteX39-329" fmla="*/ 4084307 w 5390588"/>
              <a:gd name="connsiteY39-330" fmla="*/ 651549 h 1278942"/>
              <a:gd name="connsiteX40-331" fmla="*/ 4058397 w 5390588"/>
              <a:gd name="connsiteY40-332" fmla="*/ 741768 h 1278942"/>
              <a:gd name="connsiteX41-333" fmla="*/ 4053635 w 5390588"/>
              <a:gd name="connsiteY41-334" fmla="*/ 802385 h 1278942"/>
              <a:gd name="connsiteX42-335" fmla="*/ 3761921 w 5390588"/>
              <a:gd name="connsiteY42-336" fmla="*/ 1214432 h 1278942"/>
              <a:gd name="connsiteX43-337" fmla="*/ 3191121 w 5390588"/>
              <a:gd name="connsiteY43-338" fmla="*/ 1184745 h 1278942"/>
              <a:gd name="connsiteX44-339" fmla="*/ 2945665 w 5390588"/>
              <a:gd name="connsiteY44-340" fmla="*/ 668562 h 1278942"/>
              <a:gd name="connsiteX45-341" fmla="*/ 2947591 w 5390588"/>
              <a:gd name="connsiteY45-342" fmla="*/ 668744 h 1278942"/>
              <a:gd name="connsiteX46-343" fmla="*/ 2957555 w 5390588"/>
              <a:gd name="connsiteY46-344" fmla="*/ 608620 h 1278942"/>
              <a:gd name="connsiteX47-345" fmla="*/ 2779484 w 5390588"/>
              <a:gd name="connsiteY47-346" fmla="*/ 159884 h 1278942"/>
              <a:gd name="connsiteX48-347" fmla="*/ 2241650 w 5390588"/>
              <a:gd name="connsiteY48-348" fmla="*/ 63029 h 1278942"/>
              <a:gd name="connsiteX49-349" fmla="*/ 1918221 w 5390588"/>
              <a:gd name="connsiteY49-350" fmla="*/ 421451 h 1278942"/>
              <a:gd name="connsiteX50-351" fmla="*/ 1906250 w 5390588"/>
              <a:gd name="connsiteY50-352" fmla="*/ 482996 h 1278942"/>
              <a:gd name="connsiteX51-353" fmla="*/ 1902067 w 5390588"/>
              <a:gd name="connsiteY51-354" fmla="*/ 541550 h 1278942"/>
              <a:gd name="connsiteX52-355" fmla="*/ 1603140 w 5390588"/>
              <a:gd name="connsiteY52-356" fmla="*/ 960209 h 1278942"/>
              <a:gd name="connsiteX53-357" fmla="*/ 1022686 w 5390588"/>
              <a:gd name="connsiteY53-358" fmla="*/ 915607 h 1278942"/>
              <a:gd name="connsiteX54-359" fmla="*/ 795552 w 5390588"/>
              <a:gd name="connsiteY54-360" fmla="*/ 532703 h 1278942"/>
              <a:gd name="connsiteX55-361" fmla="*/ 792356 w 5390588"/>
              <a:gd name="connsiteY55-362" fmla="*/ 476139 h 1278942"/>
              <a:gd name="connsiteX56-363" fmla="*/ 789967 w 5390588"/>
              <a:gd name="connsiteY56-364" fmla="*/ 476188 h 1278942"/>
              <a:gd name="connsiteX57-365" fmla="*/ 790607 w 5390588"/>
              <a:gd name="connsiteY57-366" fmla="*/ 369340 h 1278942"/>
              <a:gd name="connsiteX58-367" fmla="*/ 670615 w 5390588"/>
              <a:gd name="connsiteY58-368" fmla="*/ 247901 h 1278942"/>
              <a:gd name="connsiteX59-369" fmla="*/ 0 w 5390588"/>
              <a:gd name="connsiteY59-370" fmla="*/ 252293 h 1278942"/>
              <a:gd name="connsiteX60-371" fmla="*/ 0 w 5390588"/>
              <a:gd name="connsiteY60-372" fmla="*/ 203650 h 1278942"/>
              <a:gd name="connsiteX0-373" fmla="*/ 0 w 5390588"/>
              <a:gd name="connsiteY0-374" fmla="*/ 203650 h 1278942"/>
              <a:gd name="connsiteX1-375" fmla="*/ 666642 w 5390588"/>
              <a:gd name="connsiteY1-376" fmla="*/ 207797 h 1278942"/>
              <a:gd name="connsiteX2-377" fmla="*/ 829333 w 5390588"/>
              <a:gd name="connsiteY2-378" fmla="*/ 372586 h 1278942"/>
              <a:gd name="connsiteX3-379" fmla="*/ 823477 w 5390588"/>
              <a:gd name="connsiteY3-380" fmla="*/ 529189 h 1278942"/>
              <a:gd name="connsiteX4-381" fmla="*/ 1039160 w 5390588"/>
              <a:gd name="connsiteY4-382" fmla="*/ 892787 h 1278942"/>
              <a:gd name="connsiteX5-383" fmla="*/ 1590345 w 5390588"/>
              <a:gd name="connsiteY5-384" fmla="*/ 935139 h 1278942"/>
              <a:gd name="connsiteX6-385" fmla="*/ 1874201 w 5390588"/>
              <a:gd name="connsiteY6-386" fmla="*/ 537589 h 1278942"/>
              <a:gd name="connsiteX7-387" fmla="*/ 1877625 w 5390588"/>
              <a:gd name="connsiteY7-388" fmla="*/ 489658 h 1278942"/>
              <a:gd name="connsiteX8-389" fmla="*/ 1876158 w 5390588"/>
              <a:gd name="connsiteY8-390" fmla="*/ 489476 h 1278942"/>
              <a:gd name="connsiteX9-391" fmla="*/ 1878497 w 5390588"/>
              <a:gd name="connsiteY9-392" fmla="*/ 477447 h 1278942"/>
              <a:gd name="connsiteX10-393" fmla="*/ 1879461 w 5390588"/>
              <a:gd name="connsiteY10-394" fmla="*/ 463957 h 1278942"/>
              <a:gd name="connsiteX11-395" fmla="*/ 1881121 w 5390588"/>
              <a:gd name="connsiteY11-396" fmla="*/ 463960 h 1278942"/>
              <a:gd name="connsiteX12-397" fmla="*/ 1890813 w 5390588"/>
              <a:gd name="connsiteY12-398" fmla="*/ 414129 h 1278942"/>
              <a:gd name="connsiteX13-399" fmla="*/ 2231559 w 5390588"/>
              <a:gd name="connsiteY13-400" fmla="*/ 36516 h 1278942"/>
              <a:gd name="connsiteX14-401" fmla="*/ 2798190 w 5390588"/>
              <a:gd name="connsiteY14-402" fmla="*/ 138559 h 1278942"/>
              <a:gd name="connsiteX15-403" fmla="*/ 2985795 w 5390588"/>
              <a:gd name="connsiteY15-404" fmla="*/ 611320 h 1278942"/>
              <a:gd name="connsiteX16-405" fmla="*/ 2973287 w 5390588"/>
              <a:gd name="connsiteY16-406" fmla="*/ 686789 h 1278942"/>
              <a:gd name="connsiteX17-407" fmla="*/ 2971841 w 5390588"/>
              <a:gd name="connsiteY17-408" fmla="*/ 743454 h 1278942"/>
              <a:gd name="connsiteX18-409" fmla="*/ 3206765 w 5390588"/>
              <a:gd name="connsiteY18-410" fmla="*/ 1161349 h 1278942"/>
              <a:gd name="connsiteX19-411" fmla="*/ 3748785 w 5390588"/>
              <a:gd name="connsiteY19-412" fmla="*/ 1189539 h 1278942"/>
              <a:gd name="connsiteX20-413" fmla="*/ 4025791 w 5390588"/>
              <a:gd name="connsiteY20-414" fmla="*/ 798268 h 1278942"/>
              <a:gd name="connsiteX21-415" fmla="*/ 4030339 w 5390588"/>
              <a:gd name="connsiteY21-416" fmla="*/ 740379 h 1278942"/>
              <a:gd name="connsiteX22-417" fmla="*/ 4025977 w 5390588"/>
              <a:gd name="connsiteY22-418" fmla="*/ 739554 h 1278942"/>
              <a:gd name="connsiteX23-419" fmla="*/ 4232166 w 5390588"/>
              <a:gd name="connsiteY23-420" fmla="*/ 402536 h 1278942"/>
              <a:gd name="connsiteX24-421" fmla="*/ 4609810 w 5390588"/>
              <a:gd name="connsiteY24-422" fmla="*/ 286427 h 1278942"/>
              <a:gd name="connsiteX25-423" fmla="*/ 5115824 w 5390588"/>
              <a:gd name="connsiteY25-424" fmla="*/ 707333 h 1278942"/>
              <a:gd name="connsiteX26-425" fmla="*/ 5131067 w 5390588"/>
              <a:gd name="connsiteY26-426" fmla="*/ 806333 h 1278942"/>
              <a:gd name="connsiteX27-427" fmla="*/ 5135113 w 5390588"/>
              <a:gd name="connsiteY27-428" fmla="*/ 806564 h 1278942"/>
              <a:gd name="connsiteX28-429" fmla="*/ 5126192 w 5390588"/>
              <a:gd name="connsiteY28-430" fmla="*/ 913040 h 1278942"/>
              <a:gd name="connsiteX29-431" fmla="*/ 5236410 w 5390588"/>
              <a:gd name="connsiteY29-432" fmla="*/ 1043417 h 1278942"/>
              <a:gd name="connsiteX30-433" fmla="*/ 5390588 w 5390588"/>
              <a:gd name="connsiteY30-434" fmla="*/ 1056335 h 1278942"/>
              <a:gd name="connsiteX31-435" fmla="*/ 5388416 w 5390588"/>
              <a:gd name="connsiteY31-436" fmla="*/ 1096439 h 1278942"/>
              <a:gd name="connsiteX32-437" fmla="*/ 5237261 w 5390588"/>
              <a:gd name="connsiteY32-438" fmla="*/ 1083708 h 1278942"/>
              <a:gd name="connsiteX33-439" fmla="*/ 5087837 w 5390588"/>
              <a:gd name="connsiteY33-440" fmla="*/ 906801 h 1278942"/>
              <a:gd name="connsiteX34-441" fmla="*/ 5096462 w 5390588"/>
              <a:gd name="connsiteY34-442" fmla="*/ 804356 h 1278942"/>
              <a:gd name="connsiteX35-443" fmla="*/ 5098635 w 5390588"/>
              <a:gd name="connsiteY35-444" fmla="*/ 804481 h 1278942"/>
              <a:gd name="connsiteX36-445" fmla="*/ 5084876 w 5390588"/>
              <a:gd name="connsiteY36-446" fmla="*/ 715118 h 1278942"/>
              <a:gd name="connsiteX37-447" fmla="*/ 4607786 w 5390588"/>
              <a:gd name="connsiteY37-448" fmla="*/ 318272 h 1278942"/>
              <a:gd name="connsiteX38-449" fmla="*/ 4084307 w 5390588"/>
              <a:gd name="connsiteY38-450" fmla="*/ 651549 h 1278942"/>
              <a:gd name="connsiteX39-451" fmla="*/ 4058397 w 5390588"/>
              <a:gd name="connsiteY39-452" fmla="*/ 741768 h 1278942"/>
              <a:gd name="connsiteX40-453" fmla="*/ 4053635 w 5390588"/>
              <a:gd name="connsiteY40-454" fmla="*/ 802385 h 1278942"/>
              <a:gd name="connsiteX41-455" fmla="*/ 3761921 w 5390588"/>
              <a:gd name="connsiteY41-456" fmla="*/ 1214432 h 1278942"/>
              <a:gd name="connsiteX42-457" fmla="*/ 3191121 w 5390588"/>
              <a:gd name="connsiteY42-458" fmla="*/ 1184745 h 1278942"/>
              <a:gd name="connsiteX43-459" fmla="*/ 2945665 w 5390588"/>
              <a:gd name="connsiteY43-460" fmla="*/ 668562 h 1278942"/>
              <a:gd name="connsiteX44-461" fmla="*/ 2947591 w 5390588"/>
              <a:gd name="connsiteY44-462" fmla="*/ 668744 h 1278942"/>
              <a:gd name="connsiteX45-463" fmla="*/ 2957555 w 5390588"/>
              <a:gd name="connsiteY45-464" fmla="*/ 608620 h 1278942"/>
              <a:gd name="connsiteX46-465" fmla="*/ 2779484 w 5390588"/>
              <a:gd name="connsiteY46-466" fmla="*/ 159884 h 1278942"/>
              <a:gd name="connsiteX47-467" fmla="*/ 2241650 w 5390588"/>
              <a:gd name="connsiteY47-468" fmla="*/ 63029 h 1278942"/>
              <a:gd name="connsiteX48-469" fmla="*/ 1918221 w 5390588"/>
              <a:gd name="connsiteY48-470" fmla="*/ 421451 h 1278942"/>
              <a:gd name="connsiteX49-471" fmla="*/ 1906250 w 5390588"/>
              <a:gd name="connsiteY49-472" fmla="*/ 482996 h 1278942"/>
              <a:gd name="connsiteX50-473" fmla="*/ 1902067 w 5390588"/>
              <a:gd name="connsiteY50-474" fmla="*/ 541550 h 1278942"/>
              <a:gd name="connsiteX51-475" fmla="*/ 1603140 w 5390588"/>
              <a:gd name="connsiteY51-476" fmla="*/ 960209 h 1278942"/>
              <a:gd name="connsiteX52-477" fmla="*/ 1022686 w 5390588"/>
              <a:gd name="connsiteY52-478" fmla="*/ 915607 h 1278942"/>
              <a:gd name="connsiteX53-479" fmla="*/ 795552 w 5390588"/>
              <a:gd name="connsiteY53-480" fmla="*/ 532703 h 1278942"/>
              <a:gd name="connsiteX54-481" fmla="*/ 792356 w 5390588"/>
              <a:gd name="connsiteY54-482" fmla="*/ 476139 h 1278942"/>
              <a:gd name="connsiteX55-483" fmla="*/ 789967 w 5390588"/>
              <a:gd name="connsiteY55-484" fmla="*/ 476188 h 1278942"/>
              <a:gd name="connsiteX56-485" fmla="*/ 790607 w 5390588"/>
              <a:gd name="connsiteY56-486" fmla="*/ 369340 h 1278942"/>
              <a:gd name="connsiteX57-487" fmla="*/ 670615 w 5390588"/>
              <a:gd name="connsiteY57-488" fmla="*/ 247901 h 1278942"/>
              <a:gd name="connsiteX58-489" fmla="*/ 0 w 5390588"/>
              <a:gd name="connsiteY58-490" fmla="*/ 252293 h 1278942"/>
              <a:gd name="connsiteX59-491" fmla="*/ 0 w 5390588"/>
              <a:gd name="connsiteY59-492" fmla="*/ 203650 h 1278942"/>
              <a:gd name="connsiteX0-493" fmla="*/ 0 w 5898369"/>
              <a:gd name="connsiteY0-494" fmla="*/ 203650 h 1278942"/>
              <a:gd name="connsiteX1-495" fmla="*/ 666642 w 5898369"/>
              <a:gd name="connsiteY1-496" fmla="*/ 207797 h 1278942"/>
              <a:gd name="connsiteX2-497" fmla="*/ 829333 w 5898369"/>
              <a:gd name="connsiteY2-498" fmla="*/ 372586 h 1278942"/>
              <a:gd name="connsiteX3-499" fmla="*/ 823477 w 5898369"/>
              <a:gd name="connsiteY3-500" fmla="*/ 529189 h 1278942"/>
              <a:gd name="connsiteX4-501" fmla="*/ 1039160 w 5898369"/>
              <a:gd name="connsiteY4-502" fmla="*/ 892787 h 1278942"/>
              <a:gd name="connsiteX5-503" fmla="*/ 1590345 w 5898369"/>
              <a:gd name="connsiteY5-504" fmla="*/ 935139 h 1278942"/>
              <a:gd name="connsiteX6-505" fmla="*/ 1874201 w 5898369"/>
              <a:gd name="connsiteY6-506" fmla="*/ 537589 h 1278942"/>
              <a:gd name="connsiteX7-507" fmla="*/ 1877625 w 5898369"/>
              <a:gd name="connsiteY7-508" fmla="*/ 489658 h 1278942"/>
              <a:gd name="connsiteX8-509" fmla="*/ 1876158 w 5898369"/>
              <a:gd name="connsiteY8-510" fmla="*/ 489476 h 1278942"/>
              <a:gd name="connsiteX9-511" fmla="*/ 1878497 w 5898369"/>
              <a:gd name="connsiteY9-512" fmla="*/ 477447 h 1278942"/>
              <a:gd name="connsiteX10-513" fmla="*/ 1879461 w 5898369"/>
              <a:gd name="connsiteY10-514" fmla="*/ 463957 h 1278942"/>
              <a:gd name="connsiteX11-515" fmla="*/ 1881121 w 5898369"/>
              <a:gd name="connsiteY11-516" fmla="*/ 463960 h 1278942"/>
              <a:gd name="connsiteX12-517" fmla="*/ 1890813 w 5898369"/>
              <a:gd name="connsiteY12-518" fmla="*/ 414129 h 1278942"/>
              <a:gd name="connsiteX13-519" fmla="*/ 2231559 w 5898369"/>
              <a:gd name="connsiteY13-520" fmla="*/ 36516 h 1278942"/>
              <a:gd name="connsiteX14-521" fmla="*/ 2798190 w 5898369"/>
              <a:gd name="connsiteY14-522" fmla="*/ 138559 h 1278942"/>
              <a:gd name="connsiteX15-523" fmla="*/ 2985795 w 5898369"/>
              <a:gd name="connsiteY15-524" fmla="*/ 611320 h 1278942"/>
              <a:gd name="connsiteX16-525" fmla="*/ 2973287 w 5898369"/>
              <a:gd name="connsiteY16-526" fmla="*/ 686789 h 1278942"/>
              <a:gd name="connsiteX17-527" fmla="*/ 2971841 w 5898369"/>
              <a:gd name="connsiteY17-528" fmla="*/ 743454 h 1278942"/>
              <a:gd name="connsiteX18-529" fmla="*/ 3206765 w 5898369"/>
              <a:gd name="connsiteY18-530" fmla="*/ 1161349 h 1278942"/>
              <a:gd name="connsiteX19-531" fmla="*/ 3748785 w 5898369"/>
              <a:gd name="connsiteY19-532" fmla="*/ 1189539 h 1278942"/>
              <a:gd name="connsiteX20-533" fmla="*/ 4025791 w 5898369"/>
              <a:gd name="connsiteY20-534" fmla="*/ 798268 h 1278942"/>
              <a:gd name="connsiteX21-535" fmla="*/ 4030339 w 5898369"/>
              <a:gd name="connsiteY21-536" fmla="*/ 740379 h 1278942"/>
              <a:gd name="connsiteX22-537" fmla="*/ 4025977 w 5898369"/>
              <a:gd name="connsiteY22-538" fmla="*/ 739554 h 1278942"/>
              <a:gd name="connsiteX23-539" fmla="*/ 4232166 w 5898369"/>
              <a:gd name="connsiteY23-540" fmla="*/ 402536 h 1278942"/>
              <a:gd name="connsiteX24-541" fmla="*/ 4609810 w 5898369"/>
              <a:gd name="connsiteY24-542" fmla="*/ 286427 h 1278942"/>
              <a:gd name="connsiteX25-543" fmla="*/ 5115824 w 5898369"/>
              <a:gd name="connsiteY25-544" fmla="*/ 707333 h 1278942"/>
              <a:gd name="connsiteX26-545" fmla="*/ 5131067 w 5898369"/>
              <a:gd name="connsiteY26-546" fmla="*/ 806333 h 1278942"/>
              <a:gd name="connsiteX27-547" fmla="*/ 5135113 w 5898369"/>
              <a:gd name="connsiteY27-548" fmla="*/ 806564 h 1278942"/>
              <a:gd name="connsiteX28-549" fmla="*/ 5126192 w 5898369"/>
              <a:gd name="connsiteY28-550" fmla="*/ 913040 h 1278942"/>
              <a:gd name="connsiteX29-551" fmla="*/ 5236410 w 5898369"/>
              <a:gd name="connsiteY29-552" fmla="*/ 1043417 h 1278942"/>
              <a:gd name="connsiteX30-553" fmla="*/ 5898369 w 5898369"/>
              <a:gd name="connsiteY30-554" fmla="*/ 1079693 h 1278942"/>
              <a:gd name="connsiteX31-555" fmla="*/ 5388416 w 5898369"/>
              <a:gd name="connsiteY31-556" fmla="*/ 1096439 h 1278942"/>
              <a:gd name="connsiteX32-557" fmla="*/ 5237261 w 5898369"/>
              <a:gd name="connsiteY32-558" fmla="*/ 1083708 h 1278942"/>
              <a:gd name="connsiteX33-559" fmla="*/ 5087837 w 5898369"/>
              <a:gd name="connsiteY33-560" fmla="*/ 906801 h 1278942"/>
              <a:gd name="connsiteX34-561" fmla="*/ 5096462 w 5898369"/>
              <a:gd name="connsiteY34-562" fmla="*/ 804356 h 1278942"/>
              <a:gd name="connsiteX35-563" fmla="*/ 5098635 w 5898369"/>
              <a:gd name="connsiteY35-564" fmla="*/ 804481 h 1278942"/>
              <a:gd name="connsiteX36-565" fmla="*/ 5084876 w 5898369"/>
              <a:gd name="connsiteY36-566" fmla="*/ 715118 h 1278942"/>
              <a:gd name="connsiteX37-567" fmla="*/ 4607786 w 5898369"/>
              <a:gd name="connsiteY37-568" fmla="*/ 318272 h 1278942"/>
              <a:gd name="connsiteX38-569" fmla="*/ 4084307 w 5898369"/>
              <a:gd name="connsiteY38-570" fmla="*/ 651549 h 1278942"/>
              <a:gd name="connsiteX39-571" fmla="*/ 4058397 w 5898369"/>
              <a:gd name="connsiteY39-572" fmla="*/ 741768 h 1278942"/>
              <a:gd name="connsiteX40-573" fmla="*/ 4053635 w 5898369"/>
              <a:gd name="connsiteY40-574" fmla="*/ 802385 h 1278942"/>
              <a:gd name="connsiteX41-575" fmla="*/ 3761921 w 5898369"/>
              <a:gd name="connsiteY41-576" fmla="*/ 1214432 h 1278942"/>
              <a:gd name="connsiteX42-577" fmla="*/ 3191121 w 5898369"/>
              <a:gd name="connsiteY42-578" fmla="*/ 1184745 h 1278942"/>
              <a:gd name="connsiteX43-579" fmla="*/ 2945665 w 5898369"/>
              <a:gd name="connsiteY43-580" fmla="*/ 668562 h 1278942"/>
              <a:gd name="connsiteX44-581" fmla="*/ 2947591 w 5898369"/>
              <a:gd name="connsiteY44-582" fmla="*/ 668744 h 1278942"/>
              <a:gd name="connsiteX45-583" fmla="*/ 2957555 w 5898369"/>
              <a:gd name="connsiteY45-584" fmla="*/ 608620 h 1278942"/>
              <a:gd name="connsiteX46-585" fmla="*/ 2779484 w 5898369"/>
              <a:gd name="connsiteY46-586" fmla="*/ 159884 h 1278942"/>
              <a:gd name="connsiteX47-587" fmla="*/ 2241650 w 5898369"/>
              <a:gd name="connsiteY47-588" fmla="*/ 63029 h 1278942"/>
              <a:gd name="connsiteX48-589" fmla="*/ 1918221 w 5898369"/>
              <a:gd name="connsiteY48-590" fmla="*/ 421451 h 1278942"/>
              <a:gd name="connsiteX49-591" fmla="*/ 1906250 w 5898369"/>
              <a:gd name="connsiteY49-592" fmla="*/ 482996 h 1278942"/>
              <a:gd name="connsiteX50-593" fmla="*/ 1902067 w 5898369"/>
              <a:gd name="connsiteY50-594" fmla="*/ 541550 h 1278942"/>
              <a:gd name="connsiteX51-595" fmla="*/ 1603140 w 5898369"/>
              <a:gd name="connsiteY51-596" fmla="*/ 960209 h 1278942"/>
              <a:gd name="connsiteX52-597" fmla="*/ 1022686 w 5898369"/>
              <a:gd name="connsiteY52-598" fmla="*/ 915607 h 1278942"/>
              <a:gd name="connsiteX53-599" fmla="*/ 795552 w 5898369"/>
              <a:gd name="connsiteY53-600" fmla="*/ 532703 h 1278942"/>
              <a:gd name="connsiteX54-601" fmla="*/ 792356 w 5898369"/>
              <a:gd name="connsiteY54-602" fmla="*/ 476139 h 1278942"/>
              <a:gd name="connsiteX55-603" fmla="*/ 789967 w 5898369"/>
              <a:gd name="connsiteY55-604" fmla="*/ 476188 h 1278942"/>
              <a:gd name="connsiteX56-605" fmla="*/ 790607 w 5898369"/>
              <a:gd name="connsiteY56-606" fmla="*/ 369340 h 1278942"/>
              <a:gd name="connsiteX57-607" fmla="*/ 670615 w 5898369"/>
              <a:gd name="connsiteY57-608" fmla="*/ 247901 h 1278942"/>
              <a:gd name="connsiteX58-609" fmla="*/ 0 w 5898369"/>
              <a:gd name="connsiteY58-610" fmla="*/ 252293 h 1278942"/>
              <a:gd name="connsiteX59-611" fmla="*/ 0 w 5898369"/>
              <a:gd name="connsiteY59-612" fmla="*/ 203650 h 1278942"/>
              <a:gd name="connsiteX0-613" fmla="*/ 0 w 5898369"/>
              <a:gd name="connsiteY0-614" fmla="*/ 203650 h 1278942"/>
              <a:gd name="connsiteX1-615" fmla="*/ 666642 w 5898369"/>
              <a:gd name="connsiteY1-616" fmla="*/ 207797 h 1278942"/>
              <a:gd name="connsiteX2-617" fmla="*/ 829333 w 5898369"/>
              <a:gd name="connsiteY2-618" fmla="*/ 372586 h 1278942"/>
              <a:gd name="connsiteX3-619" fmla="*/ 823477 w 5898369"/>
              <a:gd name="connsiteY3-620" fmla="*/ 529189 h 1278942"/>
              <a:gd name="connsiteX4-621" fmla="*/ 1039160 w 5898369"/>
              <a:gd name="connsiteY4-622" fmla="*/ 892787 h 1278942"/>
              <a:gd name="connsiteX5-623" fmla="*/ 1590345 w 5898369"/>
              <a:gd name="connsiteY5-624" fmla="*/ 935139 h 1278942"/>
              <a:gd name="connsiteX6-625" fmla="*/ 1874201 w 5898369"/>
              <a:gd name="connsiteY6-626" fmla="*/ 537589 h 1278942"/>
              <a:gd name="connsiteX7-627" fmla="*/ 1877625 w 5898369"/>
              <a:gd name="connsiteY7-628" fmla="*/ 489658 h 1278942"/>
              <a:gd name="connsiteX8-629" fmla="*/ 1876158 w 5898369"/>
              <a:gd name="connsiteY8-630" fmla="*/ 489476 h 1278942"/>
              <a:gd name="connsiteX9-631" fmla="*/ 1878497 w 5898369"/>
              <a:gd name="connsiteY9-632" fmla="*/ 477447 h 1278942"/>
              <a:gd name="connsiteX10-633" fmla="*/ 1879461 w 5898369"/>
              <a:gd name="connsiteY10-634" fmla="*/ 463957 h 1278942"/>
              <a:gd name="connsiteX11-635" fmla="*/ 1881121 w 5898369"/>
              <a:gd name="connsiteY11-636" fmla="*/ 463960 h 1278942"/>
              <a:gd name="connsiteX12-637" fmla="*/ 1890813 w 5898369"/>
              <a:gd name="connsiteY12-638" fmla="*/ 414129 h 1278942"/>
              <a:gd name="connsiteX13-639" fmla="*/ 2231559 w 5898369"/>
              <a:gd name="connsiteY13-640" fmla="*/ 36516 h 1278942"/>
              <a:gd name="connsiteX14-641" fmla="*/ 2798190 w 5898369"/>
              <a:gd name="connsiteY14-642" fmla="*/ 138559 h 1278942"/>
              <a:gd name="connsiteX15-643" fmla="*/ 2985795 w 5898369"/>
              <a:gd name="connsiteY15-644" fmla="*/ 611320 h 1278942"/>
              <a:gd name="connsiteX16-645" fmla="*/ 2973287 w 5898369"/>
              <a:gd name="connsiteY16-646" fmla="*/ 686789 h 1278942"/>
              <a:gd name="connsiteX17-647" fmla="*/ 2971841 w 5898369"/>
              <a:gd name="connsiteY17-648" fmla="*/ 743454 h 1278942"/>
              <a:gd name="connsiteX18-649" fmla="*/ 3206765 w 5898369"/>
              <a:gd name="connsiteY18-650" fmla="*/ 1161349 h 1278942"/>
              <a:gd name="connsiteX19-651" fmla="*/ 3748785 w 5898369"/>
              <a:gd name="connsiteY19-652" fmla="*/ 1189539 h 1278942"/>
              <a:gd name="connsiteX20-653" fmla="*/ 4025791 w 5898369"/>
              <a:gd name="connsiteY20-654" fmla="*/ 798268 h 1278942"/>
              <a:gd name="connsiteX21-655" fmla="*/ 4030339 w 5898369"/>
              <a:gd name="connsiteY21-656" fmla="*/ 740379 h 1278942"/>
              <a:gd name="connsiteX22-657" fmla="*/ 4025977 w 5898369"/>
              <a:gd name="connsiteY22-658" fmla="*/ 739554 h 1278942"/>
              <a:gd name="connsiteX23-659" fmla="*/ 4232166 w 5898369"/>
              <a:gd name="connsiteY23-660" fmla="*/ 402536 h 1278942"/>
              <a:gd name="connsiteX24-661" fmla="*/ 4609810 w 5898369"/>
              <a:gd name="connsiteY24-662" fmla="*/ 286427 h 1278942"/>
              <a:gd name="connsiteX25-663" fmla="*/ 5115824 w 5898369"/>
              <a:gd name="connsiteY25-664" fmla="*/ 707333 h 1278942"/>
              <a:gd name="connsiteX26-665" fmla="*/ 5131067 w 5898369"/>
              <a:gd name="connsiteY26-666" fmla="*/ 806333 h 1278942"/>
              <a:gd name="connsiteX27-667" fmla="*/ 5135113 w 5898369"/>
              <a:gd name="connsiteY27-668" fmla="*/ 806564 h 1278942"/>
              <a:gd name="connsiteX28-669" fmla="*/ 5126192 w 5898369"/>
              <a:gd name="connsiteY28-670" fmla="*/ 913040 h 1278942"/>
              <a:gd name="connsiteX29-671" fmla="*/ 5236410 w 5898369"/>
              <a:gd name="connsiteY29-672" fmla="*/ 1043417 h 1278942"/>
              <a:gd name="connsiteX30-673" fmla="*/ 5898369 w 5898369"/>
              <a:gd name="connsiteY30-674" fmla="*/ 1079693 h 1278942"/>
              <a:gd name="connsiteX31-675" fmla="*/ 5891039 w 5898369"/>
              <a:gd name="connsiteY31-676" fmla="*/ 1109947 h 1278942"/>
              <a:gd name="connsiteX32-677" fmla="*/ 5237261 w 5898369"/>
              <a:gd name="connsiteY32-678" fmla="*/ 1083708 h 1278942"/>
              <a:gd name="connsiteX33-679" fmla="*/ 5087837 w 5898369"/>
              <a:gd name="connsiteY33-680" fmla="*/ 906801 h 1278942"/>
              <a:gd name="connsiteX34-681" fmla="*/ 5096462 w 5898369"/>
              <a:gd name="connsiteY34-682" fmla="*/ 804356 h 1278942"/>
              <a:gd name="connsiteX35-683" fmla="*/ 5098635 w 5898369"/>
              <a:gd name="connsiteY35-684" fmla="*/ 804481 h 1278942"/>
              <a:gd name="connsiteX36-685" fmla="*/ 5084876 w 5898369"/>
              <a:gd name="connsiteY36-686" fmla="*/ 715118 h 1278942"/>
              <a:gd name="connsiteX37-687" fmla="*/ 4607786 w 5898369"/>
              <a:gd name="connsiteY37-688" fmla="*/ 318272 h 1278942"/>
              <a:gd name="connsiteX38-689" fmla="*/ 4084307 w 5898369"/>
              <a:gd name="connsiteY38-690" fmla="*/ 651549 h 1278942"/>
              <a:gd name="connsiteX39-691" fmla="*/ 4058397 w 5898369"/>
              <a:gd name="connsiteY39-692" fmla="*/ 741768 h 1278942"/>
              <a:gd name="connsiteX40-693" fmla="*/ 4053635 w 5898369"/>
              <a:gd name="connsiteY40-694" fmla="*/ 802385 h 1278942"/>
              <a:gd name="connsiteX41-695" fmla="*/ 3761921 w 5898369"/>
              <a:gd name="connsiteY41-696" fmla="*/ 1214432 h 1278942"/>
              <a:gd name="connsiteX42-697" fmla="*/ 3191121 w 5898369"/>
              <a:gd name="connsiteY42-698" fmla="*/ 1184745 h 1278942"/>
              <a:gd name="connsiteX43-699" fmla="*/ 2945665 w 5898369"/>
              <a:gd name="connsiteY43-700" fmla="*/ 668562 h 1278942"/>
              <a:gd name="connsiteX44-701" fmla="*/ 2947591 w 5898369"/>
              <a:gd name="connsiteY44-702" fmla="*/ 668744 h 1278942"/>
              <a:gd name="connsiteX45-703" fmla="*/ 2957555 w 5898369"/>
              <a:gd name="connsiteY45-704" fmla="*/ 608620 h 1278942"/>
              <a:gd name="connsiteX46-705" fmla="*/ 2779484 w 5898369"/>
              <a:gd name="connsiteY46-706" fmla="*/ 159884 h 1278942"/>
              <a:gd name="connsiteX47-707" fmla="*/ 2241650 w 5898369"/>
              <a:gd name="connsiteY47-708" fmla="*/ 63029 h 1278942"/>
              <a:gd name="connsiteX48-709" fmla="*/ 1918221 w 5898369"/>
              <a:gd name="connsiteY48-710" fmla="*/ 421451 h 1278942"/>
              <a:gd name="connsiteX49-711" fmla="*/ 1906250 w 5898369"/>
              <a:gd name="connsiteY49-712" fmla="*/ 482996 h 1278942"/>
              <a:gd name="connsiteX50-713" fmla="*/ 1902067 w 5898369"/>
              <a:gd name="connsiteY50-714" fmla="*/ 541550 h 1278942"/>
              <a:gd name="connsiteX51-715" fmla="*/ 1603140 w 5898369"/>
              <a:gd name="connsiteY51-716" fmla="*/ 960209 h 1278942"/>
              <a:gd name="connsiteX52-717" fmla="*/ 1022686 w 5898369"/>
              <a:gd name="connsiteY52-718" fmla="*/ 915607 h 1278942"/>
              <a:gd name="connsiteX53-719" fmla="*/ 795552 w 5898369"/>
              <a:gd name="connsiteY53-720" fmla="*/ 532703 h 1278942"/>
              <a:gd name="connsiteX54-721" fmla="*/ 792356 w 5898369"/>
              <a:gd name="connsiteY54-722" fmla="*/ 476139 h 1278942"/>
              <a:gd name="connsiteX55-723" fmla="*/ 789967 w 5898369"/>
              <a:gd name="connsiteY55-724" fmla="*/ 476188 h 1278942"/>
              <a:gd name="connsiteX56-725" fmla="*/ 790607 w 5898369"/>
              <a:gd name="connsiteY56-726" fmla="*/ 369340 h 1278942"/>
              <a:gd name="connsiteX57-727" fmla="*/ 670615 w 5898369"/>
              <a:gd name="connsiteY57-728" fmla="*/ 247901 h 1278942"/>
              <a:gd name="connsiteX58-729" fmla="*/ 0 w 5898369"/>
              <a:gd name="connsiteY58-730" fmla="*/ 252293 h 1278942"/>
              <a:gd name="connsiteX59-731" fmla="*/ 0 w 5898369"/>
              <a:gd name="connsiteY59-732" fmla="*/ 203650 h 12789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Lst>
            <a:rect l="l" t="t" r="r" b="b"/>
            <a:pathLst>
              <a:path w="5898369" h="1278942">
                <a:moveTo>
                  <a:pt x="0" y="203650"/>
                </a:moveTo>
                <a:lnTo>
                  <a:pt x="666642" y="207797"/>
                </a:lnTo>
                <a:cubicBezTo>
                  <a:pt x="757073" y="208376"/>
                  <a:pt x="829912" y="282156"/>
                  <a:pt x="829333" y="372586"/>
                </a:cubicBezTo>
                <a:lnTo>
                  <a:pt x="823477" y="529189"/>
                </a:lnTo>
                <a:cubicBezTo>
                  <a:pt x="841578" y="672941"/>
                  <a:pt x="918231" y="805492"/>
                  <a:pt x="1039160" y="892787"/>
                </a:cubicBezTo>
                <a:cubicBezTo>
                  <a:pt x="1200398" y="1009179"/>
                  <a:pt x="1413218" y="1025532"/>
                  <a:pt x="1590345" y="935139"/>
                </a:cubicBezTo>
                <a:cubicBezTo>
                  <a:pt x="1745332" y="856044"/>
                  <a:pt x="1850173" y="706867"/>
                  <a:pt x="1874201" y="537589"/>
                </a:cubicBezTo>
                <a:lnTo>
                  <a:pt x="1877625" y="489658"/>
                </a:lnTo>
                <a:lnTo>
                  <a:pt x="1876158" y="489476"/>
                </a:lnTo>
                <a:lnTo>
                  <a:pt x="1878497" y="477447"/>
                </a:lnTo>
                <a:cubicBezTo>
                  <a:pt x="1878818" y="472950"/>
                  <a:pt x="1879140" y="468454"/>
                  <a:pt x="1879461" y="463957"/>
                </a:cubicBezTo>
                <a:lnTo>
                  <a:pt x="1881121" y="463960"/>
                </a:lnTo>
                <a:lnTo>
                  <a:pt x="1890813" y="414129"/>
                </a:lnTo>
                <a:cubicBezTo>
                  <a:pt x="1936682" y="242333"/>
                  <a:pt x="2062509" y="100856"/>
                  <a:pt x="2231559" y="36516"/>
                </a:cubicBezTo>
                <a:cubicBezTo>
                  <a:pt x="2424760" y="-37015"/>
                  <a:pt x="2642778" y="2247"/>
                  <a:pt x="2798190" y="138559"/>
                </a:cubicBezTo>
                <a:cubicBezTo>
                  <a:pt x="2934174" y="257831"/>
                  <a:pt x="3002741" y="434314"/>
                  <a:pt x="2985795" y="611320"/>
                </a:cubicBezTo>
                <a:lnTo>
                  <a:pt x="2973287" y="686789"/>
                </a:lnTo>
                <a:lnTo>
                  <a:pt x="2971841" y="743454"/>
                </a:lnTo>
                <a:cubicBezTo>
                  <a:pt x="2978991" y="910773"/>
                  <a:pt x="3065197" y="1066676"/>
                  <a:pt x="3206765" y="1161349"/>
                </a:cubicBezTo>
                <a:cubicBezTo>
                  <a:pt x="3368559" y="1269550"/>
                  <a:pt x="3576639" y="1280372"/>
                  <a:pt x="3748785" y="1189539"/>
                </a:cubicBezTo>
                <a:cubicBezTo>
                  <a:pt x="3899411" y="1110062"/>
                  <a:pt x="4001322" y="963942"/>
                  <a:pt x="4025791" y="798268"/>
                </a:cubicBezTo>
                <a:lnTo>
                  <a:pt x="4030339" y="740379"/>
                </a:lnTo>
                <a:lnTo>
                  <a:pt x="4025977" y="739554"/>
                </a:lnTo>
                <a:cubicBezTo>
                  <a:pt x="4052200" y="601208"/>
                  <a:pt x="4127895" y="483462"/>
                  <a:pt x="4232166" y="402536"/>
                </a:cubicBezTo>
                <a:cubicBezTo>
                  <a:pt x="4336437" y="321608"/>
                  <a:pt x="4469284" y="277499"/>
                  <a:pt x="4609810" y="286427"/>
                </a:cubicBezTo>
                <a:cubicBezTo>
                  <a:pt x="4855728" y="302052"/>
                  <a:pt x="5057764" y="475820"/>
                  <a:pt x="5115824" y="707333"/>
                </a:cubicBezTo>
                <a:lnTo>
                  <a:pt x="5131067" y="806333"/>
                </a:lnTo>
                <a:lnTo>
                  <a:pt x="5135113" y="806564"/>
                </a:lnTo>
                <a:lnTo>
                  <a:pt x="5126192" y="913040"/>
                </a:lnTo>
                <a:cubicBezTo>
                  <a:pt x="5120625" y="979477"/>
                  <a:pt x="5169972" y="1037850"/>
                  <a:pt x="5236410" y="1043417"/>
                </a:cubicBezTo>
                <a:lnTo>
                  <a:pt x="5898369" y="1079693"/>
                </a:lnTo>
                <a:lnTo>
                  <a:pt x="5891039" y="1109947"/>
                </a:lnTo>
                <a:lnTo>
                  <a:pt x="5237261" y="1083708"/>
                </a:lnTo>
                <a:cubicBezTo>
                  <a:pt x="5147147" y="1076120"/>
                  <a:pt x="5080247" y="996917"/>
                  <a:pt x="5087837" y="906801"/>
                </a:cubicBezTo>
                <a:lnTo>
                  <a:pt x="5096462" y="804356"/>
                </a:lnTo>
                <a:lnTo>
                  <a:pt x="5098635" y="804481"/>
                </a:lnTo>
                <a:lnTo>
                  <a:pt x="5084876" y="715118"/>
                </a:lnTo>
                <a:cubicBezTo>
                  <a:pt x="5030135" y="496837"/>
                  <a:pt x="4839647" y="333001"/>
                  <a:pt x="4607786" y="318272"/>
                </a:cubicBezTo>
                <a:cubicBezTo>
                  <a:pt x="4375925" y="303539"/>
                  <a:pt x="4166234" y="441950"/>
                  <a:pt x="4084307" y="651549"/>
                </a:cubicBezTo>
                <a:lnTo>
                  <a:pt x="4058397" y="741768"/>
                </a:lnTo>
                <a:lnTo>
                  <a:pt x="4053635" y="802385"/>
                </a:lnTo>
                <a:cubicBezTo>
                  <a:pt x="4027867" y="976856"/>
                  <a:pt x="3920545" y="1130733"/>
                  <a:pt x="3761921" y="1214432"/>
                </a:cubicBezTo>
                <a:cubicBezTo>
                  <a:pt x="3580635" y="1310086"/>
                  <a:pt x="3361506" y="1298691"/>
                  <a:pt x="3191121" y="1184745"/>
                </a:cubicBezTo>
                <a:cubicBezTo>
                  <a:pt x="3020736" y="1070801"/>
                  <a:pt x="2926505" y="872639"/>
                  <a:pt x="2945665" y="668562"/>
                </a:cubicBezTo>
                <a:lnTo>
                  <a:pt x="2947591" y="668744"/>
                </a:lnTo>
                <a:lnTo>
                  <a:pt x="2957555" y="608620"/>
                </a:lnTo>
                <a:cubicBezTo>
                  <a:pt x="2973639" y="440610"/>
                  <a:pt x="2908558" y="273096"/>
                  <a:pt x="2779484" y="159884"/>
                </a:cubicBezTo>
                <a:cubicBezTo>
                  <a:pt x="2631971" y="30501"/>
                  <a:pt x="2425032" y="-6765"/>
                  <a:pt x="2241650" y="63029"/>
                </a:cubicBezTo>
                <a:cubicBezTo>
                  <a:pt x="2081191" y="124098"/>
                  <a:pt x="1961759" y="258385"/>
                  <a:pt x="1918221" y="421451"/>
                </a:cubicBezTo>
                <a:lnTo>
                  <a:pt x="1906250" y="482996"/>
                </a:lnTo>
                <a:lnTo>
                  <a:pt x="1902067" y="541550"/>
                </a:lnTo>
                <a:cubicBezTo>
                  <a:pt x="1876764" y="719818"/>
                  <a:pt x="1766355" y="876915"/>
                  <a:pt x="1603140" y="960209"/>
                </a:cubicBezTo>
                <a:cubicBezTo>
                  <a:pt x="1416607" y="1055401"/>
                  <a:pt x="1192485" y="1038180"/>
                  <a:pt x="1022686" y="915607"/>
                </a:cubicBezTo>
                <a:cubicBezTo>
                  <a:pt x="895336" y="823677"/>
                  <a:pt x="814613" y="684087"/>
                  <a:pt x="795552" y="532703"/>
                </a:cubicBezTo>
                <a:lnTo>
                  <a:pt x="792356" y="476139"/>
                </a:lnTo>
                <a:lnTo>
                  <a:pt x="789967" y="476188"/>
                </a:lnTo>
                <a:cubicBezTo>
                  <a:pt x="790180" y="440572"/>
                  <a:pt x="790394" y="404956"/>
                  <a:pt x="790607" y="369340"/>
                </a:cubicBezTo>
                <a:cubicBezTo>
                  <a:pt x="791008" y="302671"/>
                  <a:pt x="737284" y="248300"/>
                  <a:pt x="670615" y="247901"/>
                </a:cubicBezTo>
                <a:lnTo>
                  <a:pt x="0" y="252293"/>
                </a:lnTo>
                <a:lnTo>
                  <a:pt x="0" y="203650"/>
                </a:lnTo>
                <a:close/>
              </a:path>
            </a:pathLst>
          </a:custGeom>
          <a:solidFill>
            <a:schemeClr val="bg1">
              <a:lumMod val="65000"/>
            </a:schemeClr>
          </a:solidFill>
          <a:ln w="25400" cap="flat" cmpd="sng" algn="ctr">
            <a:solidFill>
              <a:schemeClr val="bg1"/>
            </a:solidFill>
            <a:prstDash val="solid"/>
          </a:ln>
          <a:effectLst/>
        </p:spPr>
        <p:txBody>
          <a:bodyPr wrap="square" lIns="91450" tIns="45726" rIns="91450" bIns="45726" anchor="ctr">
            <a:noAutofit/>
          </a:bodyPr>
          <a:lstStyle/>
          <a:p>
            <a:pPr algn="ctr"/>
            <a:endParaRPr lang="zh-CN" altLang="en-US" sz="1300" kern="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380475" y="2628890"/>
            <a:ext cx="2257666" cy="1607986"/>
            <a:chOff x="5796187" y="2936124"/>
            <a:chExt cx="2257568" cy="1607117"/>
          </a:xfrm>
        </p:grpSpPr>
        <p:sp>
          <p:nvSpPr>
            <p:cNvPr id="41" name="圆角矩形 67"/>
            <p:cNvSpPr/>
            <p:nvPr/>
          </p:nvSpPr>
          <p:spPr>
            <a:xfrm rot="18900000">
              <a:off x="5796187" y="3334092"/>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椭圆 41"/>
            <p:cNvSpPr/>
            <p:nvPr/>
          </p:nvSpPr>
          <p:spPr>
            <a:xfrm flipH="1">
              <a:off x="6096302" y="3918054"/>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rot="18900000">
              <a:off x="6183781" y="3982919"/>
              <a:ext cx="492422"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贷</a:t>
              </a:r>
            </a:p>
          </p:txBody>
        </p:sp>
        <p:sp>
          <p:nvSpPr>
            <p:cNvPr id="44" name="矩形 43"/>
            <p:cNvSpPr/>
            <p:nvPr/>
          </p:nvSpPr>
          <p:spPr>
            <a:xfrm rot="18900000">
              <a:off x="6874446" y="3516175"/>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KSO_Shape"/>
            <p:cNvSpPr/>
            <p:nvPr/>
          </p:nvSpPr>
          <p:spPr bwMode="auto">
            <a:xfrm>
              <a:off x="7348819" y="2936124"/>
              <a:ext cx="298250" cy="378330"/>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5099558" y="4386104"/>
            <a:ext cx="2257666" cy="1546285"/>
            <a:chOff x="5515282" y="4692388"/>
            <a:chExt cx="2257568" cy="1545450"/>
          </a:xfrm>
        </p:grpSpPr>
        <p:sp>
          <p:nvSpPr>
            <p:cNvPr id="47" name="圆角矩形 73"/>
            <p:cNvSpPr/>
            <p:nvPr/>
          </p:nvSpPr>
          <p:spPr>
            <a:xfrm rot="18900000">
              <a:off x="5515282" y="5158550"/>
              <a:ext cx="2257568" cy="746074"/>
            </a:xfrm>
            <a:prstGeom prst="roundRect">
              <a:avLst>
                <a:gd name="adj" fmla="val 50000"/>
              </a:avLst>
            </a:prstGeom>
            <a:solidFill>
              <a:srgbClr val="3C78D0"/>
            </a:solidFill>
            <a:ln>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858188" y="4692388"/>
              <a:ext cx="625187" cy="625187"/>
              <a:chOff x="798773" y="5020276"/>
              <a:chExt cx="625187" cy="625187"/>
            </a:xfrm>
          </p:grpSpPr>
          <p:sp>
            <p:nvSpPr>
              <p:cNvPr id="51" name="椭圆 50"/>
              <p:cNvSpPr/>
              <p:nvPr/>
            </p:nvSpPr>
            <p:spPr>
              <a:xfrm flipH="1">
                <a:off x="798773" y="5020276"/>
                <a:ext cx="625187" cy="62518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2" name="矩形 51"/>
              <p:cNvSpPr/>
              <p:nvPr/>
            </p:nvSpPr>
            <p:spPr>
              <a:xfrm rot="18900000">
                <a:off x="865153" y="5102162"/>
                <a:ext cx="492422" cy="46141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r>
                  <a:rPr lang="zh-CN" altLang="en-US" sz="2400" b="1" kern="0" dirty="0">
                    <a:solidFill>
                      <a:srgbClr val="3C78D0"/>
                    </a:solidFill>
                    <a:latin typeface="微软雅黑" panose="020B0503020204020204" pitchFamily="34" charset="-122"/>
                    <a:ea typeface="微软雅黑" panose="020B0503020204020204" pitchFamily="34" charset="-122"/>
                    <a:cs typeface="Arial" panose="020B0604020202020204" pitchFamily="34" charset="0"/>
                  </a:rPr>
                  <a:t>款</a:t>
                </a:r>
              </a:p>
            </p:txBody>
          </p:sp>
        </p:grpSp>
        <p:sp>
          <p:nvSpPr>
            <p:cNvPr id="49" name="矩形 48"/>
            <p:cNvSpPr/>
            <p:nvPr/>
          </p:nvSpPr>
          <p:spPr>
            <a:xfrm rot="18900000">
              <a:off x="6514399" y="5433955"/>
              <a:ext cx="184722" cy="33837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400">
                <a:defRPr/>
              </a:pPr>
              <a:endParaRPr lang="zh-CN" altLang="en-US" sz="1600" b="1"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KSO_Shape"/>
            <p:cNvSpPr/>
            <p:nvPr/>
          </p:nvSpPr>
          <p:spPr bwMode="auto">
            <a:xfrm>
              <a:off x="5913305" y="5835542"/>
              <a:ext cx="405678" cy="402296"/>
            </a:xfrm>
            <a:custGeom>
              <a:avLst/>
              <a:gdLst>
                <a:gd name="T0" fmla="*/ 435344 w 2268537"/>
                <a:gd name="T1" fmla="*/ 1538932 h 2247901"/>
                <a:gd name="T2" fmla="*/ 495462 w 2268537"/>
                <a:gd name="T3" fmla="*/ 1635063 h 2247901"/>
                <a:gd name="T4" fmla="*/ 599590 w 2268537"/>
                <a:gd name="T5" fmla="*/ 1589945 h 2247901"/>
                <a:gd name="T6" fmla="*/ 569645 w 2268537"/>
                <a:gd name="T7" fmla="*/ 1480210 h 2247901"/>
                <a:gd name="T8" fmla="*/ 1569477 w 2268537"/>
                <a:gd name="T9" fmla="*/ 1473664 h 2247901"/>
                <a:gd name="T10" fmla="*/ 1631626 w 2268537"/>
                <a:gd name="T11" fmla="*/ 1599219 h 2247901"/>
                <a:gd name="T12" fmla="*/ 1169820 w 2268537"/>
                <a:gd name="T13" fmla="*/ 1679820 h 2247901"/>
                <a:gd name="T14" fmla="*/ 2218183 w 2268537"/>
                <a:gd name="T15" fmla="*/ 1620107 h 2247901"/>
                <a:gd name="T16" fmla="*/ 2265361 w 2268537"/>
                <a:gd name="T17" fmla="*/ 1739305 h 2247901"/>
                <a:gd name="T18" fmla="*/ 1398682 w 2268537"/>
                <a:gd name="T19" fmla="*/ 2039003 h 2247901"/>
                <a:gd name="T20" fmla="*/ 0 w 2268537"/>
                <a:gd name="T21" fmla="*/ 1401763 h 2247901"/>
                <a:gd name="T22" fmla="*/ 1802845 w 2268537"/>
                <a:gd name="T23" fmla="*/ 1254543 h 2247901"/>
                <a:gd name="T24" fmla="*/ 1896694 w 2268537"/>
                <a:gd name="T25" fmla="*/ 1346722 h 2247901"/>
                <a:gd name="T26" fmla="*/ 1801262 w 2268537"/>
                <a:gd name="T27" fmla="*/ 1343544 h 2247901"/>
                <a:gd name="T28" fmla="*/ 1952551 w 2268537"/>
                <a:gd name="T29" fmla="*/ 1373286 h 2247901"/>
                <a:gd name="T30" fmla="*/ 1959109 w 2268537"/>
                <a:gd name="T31" fmla="*/ 1284967 h 2247901"/>
                <a:gd name="T32" fmla="*/ 1883577 w 2268537"/>
                <a:gd name="T33" fmla="*/ 1210951 h 2247901"/>
                <a:gd name="T34" fmla="*/ 1924735 w 2268537"/>
                <a:gd name="T35" fmla="*/ 1183705 h 2247901"/>
                <a:gd name="T36" fmla="*/ 2066527 w 2268537"/>
                <a:gd name="T37" fmla="*/ 1199371 h 2247901"/>
                <a:gd name="T38" fmla="*/ 1998232 w 2268537"/>
                <a:gd name="T39" fmla="*/ 1451844 h 2247901"/>
                <a:gd name="T40" fmla="*/ 1739299 w 2268537"/>
                <a:gd name="T41" fmla="*/ 1420285 h 2247901"/>
                <a:gd name="T42" fmla="*/ 1733193 w 2268537"/>
                <a:gd name="T43" fmla="*/ 1158731 h 2247901"/>
                <a:gd name="T44" fmla="*/ 1233862 w 2268537"/>
                <a:gd name="T45" fmla="*/ 780369 h 2247901"/>
                <a:gd name="T46" fmla="*/ 1208472 w 2268537"/>
                <a:gd name="T47" fmla="*/ 887639 h 2247901"/>
                <a:gd name="T48" fmla="*/ 1337010 w 2268537"/>
                <a:gd name="T49" fmla="*/ 1007835 h 2247901"/>
                <a:gd name="T50" fmla="*/ 1297791 w 2268537"/>
                <a:gd name="T51" fmla="*/ 959984 h 2247901"/>
                <a:gd name="T52" fmla="*/ 1297791 w 2268537"/>
                <a:gd name="T53" fmla="*/ 1067934 h 2247901"/>
                <a:gd name="T54" fmla="*/ 1447865 w 2268537"/>
                <a:gd name="T55" fmla="*/ 1005568 h 2247901"/>
                <a:gd name="T56" fmla="*/ 1326808 w 2268537"/>
                <a:gd name="T57" fmla="*/ 866548 h 2247901"/>
                <a:gd name="T58" fmla="*/ 1320234 w 2268537"/>
                <a:gd name="T59" fmla="*/ 810532 h 2247901"/>
                <a:gd name="T60" fmla="*/ 1427235 w 2268537"/>
                <a:gd name="T61" fmla="*/ 798966 h 2247901"/>
                <a:gd name="T62" fmla="*/ 1388017 w 2268537"/>
                <a:gd name="T63" fmla="*/ 636134 h 2247901"/>
                <a:gd name="T64" fmla="*/ 1555092 w 2268537"/>
                <a:gd name="T65" fmla="*/ 745444 h 2247901"/>
                <a:gd name="T66" fmla="*/ 1611993 w 2268537"/>
                <a:gd name="T67" fmla="*/ 941614 h 2247901"/>
                <a:gd name="T68" fmla="*/ 1527662 w 2268537"/>
                <a:gd name="T69" fmla="*/ 1124630 h 2247901"/>
                <a:gd name="T70" fmla="*/ 1344717 w 2268537"/>
                <a:gd name="T71" fmla="*/ 1208994 h 2247901"/>
                <a:gd name="T72" fmla="*/ 1148398 w 2268537"/>
                <a:gd name="T73" fmla="*/ 1151844 h 2247901"/>
                <a:gd name="T74" fmla="*/ 1039356 w 2268537"/>
                <a:gd name="T75" fmla="*/ 984930 h 2247901"/>
                <a:gd name="T76" fmla="*/ 1067013 w 2268537"/>
                <a:gd name="T77" fmla="*/ 780823 h 2247901"/>
                <a:gd name="T78" fmla="*/ 1215727 w 2268537"/>
                <a:gd name="T79" fmla="*/ 648834 h 2247901"/>
                <a:gd name="T80" fmla="*/ 1814840 w 2268537"/>
                <a:gd name="T81" fmla="*/ 491075 h 2247901"/>
                <a:gd name="T82" fmla="*/ 1888564 w 2268537"/>
                <a:gd name="T83" fmla="*/ 577139 h 2247901"/>
                <a:gd name="T84" fmla="*/ 1872408 w 2268537"/>
                <a:gd name="T85" fmla="*/ 577818 h 2247901"/>
                <a:gd name="T86" fmla="*/ 1907905 w 2268537"/>
                <a:gd name="T87" fmla="*/ 640554 h 2247901"/>
                <a:gd name="T88" fmla="*/ 1942719 w 2268537"/>
                <a:gd name="T89" fmla="*/ 548375 h 2247901"/>
                <a:gd name="T90" fmla="*/ 1892432 w 2268537"/>
                <a:gd name="T91" fmla="*/ 493113 h 2247901"/>
                <a:gd name="T92" fmla="*/ 1895390 w 2268537"/>
                <a:gd name="T93" fmla="*/ 384401 h 2247901"/>
                <a:gd name="T94" fmla="*/ 2056717 w 2268537"/>
                <a:gd name="T95" fmla="*/ 536598 h 2247901"/>
                <a:gd name="T96" fmla="*/ 1929294 w 2268537"/>
                <a:gd name="T97" fmla="*/ 718464 h 2247901"/>
                <a:gd name="T98" fmla="*/ 1729512 w 2268537"/>
                <a:gd name="T99" fmla="*/ 619944 h 2247901"/>
                <a:gd name="T100" fmla="*/ 1798230 w 2268537"/>
                <a:gd name="T101" fmla="*/ 408635 h 2247901"/>
                <a:gd name="T102" fmla="*/ 1438439 w 2268537"/>
                <a:gd name="T103" fmla="*/ 111042 h 2247901"/>
                <a:gd name="T104" fmla="*/ 1512769 w 2268537"/>
                <a:gd name="T105" fmla="*/ 199876 h 2247901"/>
                <a:gd name="T106" fmla="*/ 1448183 w 2268537"/>
                <a:gd name="T107" fmla="*/ 210980 h 2247901"/>
                <a:gd name="T108" fmla="*/ 1572596 w 2268537"/>
                <a:gd name="T109" fmla="*/ 192171 h 2247901"/>
                <a:gd name="T110" fmla="*/ 1493506 w 2268537"/>
                <a:gd name="T111" fmla="*/ 107869 h 2247901"/>
                <a:gd name="T112" fmla="*/ 1558092 w 2268537"/>
                <a:gd name="T113" fmla="*/ 86114 h 2247901"/>
                <a:gd name="T114" fmla="*/ 1618146 w 2268537"/>
                <a:gd name="T115" fmla="*/ 49629 h 2247901"/>
                <a:gd name="T116" fmla="*/ 1622905 w 2268537"/>
                <a:gd name="T117" fmla="*/ 248145 h 2247901"/>
                <a:gd name="T118" fmla="*/ 1427334 w 2268537"/>
                <a:gd name="T119" fmla="*/ 281231 h 2247901"/>
                <a:gd name="T120" fmla="*/ 1366148 w 2268537"/>
                <a:gd name="T121" fmla="*/ 92686 h 2247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8537" h="2247901">
                  <a:moveTo>
                    <a:pt x="516787" y="1465473"/>
                  </a:moveTo>
                  <a:lnTo>
                    <a:pt x="512476" y="1465700"/>
                  </a:lnTo>
                  <a:lnTo>
                    <a:pt x="507939" y="1466607"/>
                  </a:lnTo>
                  <a:lnTo>
                    <a:pt x="503629" y="1467060"/>
                  </a:lnTo>
                  <a:lnTo>
                    <a:pt x="499545" y="1468194"/>
                  </a:lnTo>
                  <a:lnTo>
                    <a:pt x="495462" y="1469327"/>
                  </a:lnTo>
                  <a:lnTo>
                    <a:pt x="491151" y="1470688"/>
                  </a:lnTo>
                  <a:lnTo>
                    <a:pt x="487295" y="1472275"/>
                  </a:lnTo>
                  <a:lnTo>
                    <a:pt x="483438" y="1474089"/>
                  </a:lnTo>
                  <a:lnTo>
                    <a:pt x="479582" y="1475902"/>
                  </a:lnTo>
                  <a:lnTo>
                    <a:pt x="475952" y="1477943"/>
                  </a:lnTo>
                  <a:lnTo>
                    <a:pt x="472776" y="1480210"/>
                  </a:lnTo>
                  <a:lnTo>
                    <a:pt x="469146" y="1482704"/>
                  </a:lnTo>
                  <a:lnTo>
                    <a:pt x="465970" y="1485425"/>
                  </a:lnTo>
                  <a:lnTo>
                    <a:pt x="462794" y="1487919"/>
                  </a:lnTo>
                  <a:lnTo>
                    <a:pt x="459845" y="1490866"/>
                  </a:lnTo>
                  <a:lnTo>
                    <a:pt x="456896" y="1493814"/>
                  </a:lnTo>
                  <a:lnTo>
                    <a:pt x="454173" y="1496988"/>
                  </a:lnTo>
                  <a:lnTo>
                    <a:pt x="451451" y="1500389"/>
                  </a:lnTo>
                  <a:lnTo>
                    <a:pt x="449182" y="1503563"/>
                  </a:lnTo>
                  <a:lnTo>
                    <a:pt x="446914" y="1507190"/>
                  </a:lnTo>
                  <a:lnTo>
                    <a:pt x="444872" y="1510818"/>
                  </a:lnTo>
                  <a:lnTo>
                    <a:pt x="442830" y="1514446"/>
                  </a:lnTo>
                  <a:lnTo>
                    <a:pt x="441242" y="1518300"/>
                  </a:lnTo>
                  <a:lnTo>
                    <a:pt x="439654" y="1522381"/>
                  </a:lnTo>
                  <a:lnTo>
                    <a:pt x="438066" y="1526462"/>
                  </a:lnTo>
                  <a:lnTo>
                    <a:pt x="437159" y="1530543"/>
                  </a:lnTo>
                  <a:lnTo>
                    <a:pt x="436025" y="1534851"/>
                  </a:lnTo>
                  <a:lnTo>
                    <a:pt x="435344" y="1538932"/>
                  </a:lnTo>
                  <a:lnTo>
                    <a:pt x="434663" y="1543466"/>
                  </a:lnTo>
                  <a:lnTo>
                    <a:pt x="434437" y="1547774"/>
                  </a:lnTo>
                  <a:lnTo>
                    <a:pt x="434210" y="1552309"/>
                  </a:lnTo>
                  <a:lnTo>
                    <a:pt x="434437" y="1556843"/>
                  </a:lnTo>
                  <a:lnTo>
                    <a:pt x="434663" y="1561151"/>
                  </a:lnTo>
                  <a:lnTo>
                    <a:pt x="435344" y="1565459"/>
                  </a:lnTo>
                  <a:lnTo>
                    <a:pt x="436025" y="1569767"/>
                  </a:lnTo>
                  <a:lnTo>
                    <a:pt x="437159" y="1574074"/>
                  </a:lnTo>
                  <a:lnTo>
                    <a:pt x="438066" y="1578155"/>
                  </a:lnTo>
                  <a:lnTo>
                    <a:pt x="439654" y="1582010"/>
                  </a:lnTo>
                  <a:lnTo>
                    <a:pt x="441242" y="1586091"/>
                  </a:lnTo>
                  <a:lnTo>
                    <a:pt x="442830" y="1589945"/>
                  </a:lnTo>
                  <a:lnTo>
                    <a:pt x="444872" y="1593573"/>
                  </a:lnTo>
                  <a:lnTo>
                    <a:pt x="446914" y="1597200"/>
                  </a:lnTo>
                  <a:lnTo>
                    <a:pt x="449182" y="1600828"/>
                  </a:lnTo>
                  <a:lnTo>
                    <a:pt x="451451" y="1604229"/>
                  </a:lnTo>
                  <a:lnTo>
                    <a:pt x="454173" y="1607630"/>
                  </a:lnTo>
                  <a:lnTo>
                    <a:pt x="456896" y="1610577"/>
                  </a:lnTo>
                  <a:lnTo>
                    <a:pt x="459845" y="1613751"/>
                  </a:lnTo>
                  <a:lnTo>
                    <a:pt x="462794" y="1616472"/>
                  </a:lnTo>
                  <a:lnTo>
                    <a:pt x="465970" y="1619193"/>
                  </a:lnTo>
                  <a:lnTo>
                    <a:pt x="469146" y="1621687"/>
                  </a:lnTo>
                  <a:lnTo>
                    <a:pt x="472776" y="1624407"/>
                  </a:lnTo>
                  <a:lnTo>
                    <a:pt x="475952" y="1626675"/>
                  </a:lnTo>
                  <a:lnTo>
                    <a:pt x="479582" y="1628715"/>
                  </a:lnTo>
                  <a:lnTo>
                    <a:pt x="483438" y="1630529"/>
                  </a:lnTo>
                  <a:lnTo>
                    <a:pt x="487295" y="1632343"/>
                  </a:lnTo>
                  <a:lnTo>
                    <a:pt x="491151" y="1633930"/>
                  </a:lnTo>
                  <a:lnTo>
                    <a:pt x="495462" y="1635063"/>
                  </a:lnTo>
                  <a:lnTo>
                    <a:pt x="499545" y="1636424"/>
                  </a:lnTo>
                  <a:lnTo>
                    <a:pt x="503629" y="1637557"/>
                  </a:lnTo>
                  <a:lnTo>
                    <a:pt x="507939" y="1638011"/>
                  </a:lnTo>
                  <a:lnTo>
                    <a:pt x="512476" y="1638691"/>
                  </a:lnTo>
                  <a:lnTo>
                    <a:pt x="516787" y="1638918"/>
                  </a:lnTo>
                  <a:lnTo>
                    <a:pt x="521097" y="1638918"/>
                  </a:lnTo>
                  <a:lnTo>
                    <a:pt x="525634" y="1638918"/>
                  </a:lnTo>
                  <a:lnTo>
                    <a:pt x="529944" y="1638691"/>
                  </a:lnTo>
                  <a:lnTo>
                    <a:pt x="534255" y="1638011"/>
                  </a:lnTo>
                  <a:lnTo>
                    <a:pt x="538792" y="1637557"/>
                  </a:lnTo>
                  <a:lnTo>
                    <a:pt x="542875" y="1636424"/>
                  </a:lnTo>
                  <a:lnTo>
                    <a:pt x="546959" y="1635063"/>
                  </a:lnTo>
                  <a:lnTo>
                    <a:pt x="551042" y="1633930"/>
                  </a:lnTo>
                  <a:lnTo>
                    <a:pt x="554899" y="1632343"/>
                  </a:lnTo>
                  <a:lnTo>
                    <a:pt x="558756" y="1630529"/>
                  </a:lnTo>
                  <a:lnTo>
                    <a:pt x="562839" y="1628715"/>
                  </a:lnTo>
                  <a:lnTo>
                    <a:pt x="566242" y="1626675"/>
                  </a:lnTo>
                  <a:lnTo>
                    <a:pt x="569645" y="1624407"/>
                  </a:lnTo>
                  <a:lnTo>
                    <a:pt x="573275" y="1621687"/>
                  </a:lnTo>
                  <a:lnTo>
                    <a:pt x="576451" y="1619193"/>
                  </a:lnTo>
                  <a:lnTo>
                    <a:pt x="579854" y="1616472"/>
                  </a:lnTo>
                  <a:lnTo>
                    <a:pt x="582576" y="1613751"/>
                  </a:lnTo>
                  <a:lnTo>
                    <a:pt x="585525" y="1610577"/>
                  </a:lnTo>
                  <a:lnTo>
                    <a:pt x="588247" y="1607630"/>
                  </a:lnTo>
                  <a:lnTo>
                    <a:pt x="590743" y="1604229"/>
                  </a:lnTo>
                  <a:lnTo>
                    <a:pt x="593238" y="1600828"/>
                  </a:lnTo>
                  <a:lnTo>
                    <a:pt x="595507" y="1597200"/>
                  </a:lnTo>
                  <a:lnTo>
                    <a:pt x="597549" y="1593573"/>
                  </a:lnTo>
                  <a:lnTo>
                    <a:pt x="599590" y="1589945"/>
                  </a:lnTo>
                  <a:lnTo>
                    <a:pt x="601178" y="1586091"/>
                  </a:lnTo>
                  <a:lnTo>
                    <a:pt x="602766" y="1582010"/>
                  </a:lnTo>
                  <a:lnTo>
                    <a:pt x="604354" y="1578155"/>
                  </a:lnTo>
                  <a:lnTo>
                    <a:pt x="605262" y="1574074"/>
                  </a:lnTo>
                  <a:lnTo>
                    <a:pt x="606396" y="1569767"/>
                  </a:lnTo>
                  <a:lnTo>
                    <a:pt x="607077" y="1565459"/>
                  </a:lnTo>
                  <a:lnTo>
                    <a:pt x="607531" y="1561151"/>
                  </a:lnTo>
                  <a:lnTo>
                    <a:pt x="607984" y="1556843"/>
                  </a:lnTo>
                  <a:lnTo>
                    <a:pt x="608211" y="1552309"/>
                  </a:lnTo>
                  <a:lnTo>
                    <a:pt x="607984" y="1547774"/>
                  </a:lnTo>
                  <a:lnTo>
                    <a:pt x="607531" y="1543466"/>
                  </a:lnTo>
                  <a:lnTo>
                    <a:pt x="607077" y="1538932"/>
                  </a:lnTo>
                  <a:lnTo>
                    <a:pt x="606396" y="1534851"/>
                  </a:lnTo>
                  <a:lnTo>
                    <a:pt x="605262" y="1530543"/>
                  </a:lnTo>
                  <a:lnTo>
                    <a:pt x="604354" y="1526462"/>
                  </a:lnTo>
                  <a:lnTo>
                    <a:pt x="602766" y="1522381"/>
                  </a:lnTo>
                  <a:lnTo>
                    <a:pt x="601178" y="1518300"/>
                  </a:lnTo>
                  <a:lnTo>
                    <a:pt x="599590" y="1514446"/>
                  </a:lnTo>
                  <a:lnTo>
                    <a:pt x="597549" y="1510818"/>
                  </a:lnTo>
                  <a:lnTo>
                    <a:pt x="595507" y="1507190"/>
                  </a:lnTo>
                  <a:lnTo>
                    <a:pt x="593238" y="1503563"/>
                  </a:lnTo>
                  <a:lnTo>
                    <a:pt x="590743" y="1500389"/>
                  </a:lnTo>
                  <a:lnTo>
                    <a:pt x="588247" y="1496988"/>
                  </a:lnTo>
                  <a:lnTo>
                    <a:pt x="585525" y="1493814"/>
                  </a:lnTo>
                  <a:lnTo>
                    <a:pt x="582576" y="1490866"/>
                  </a:lnTo>
                  <a:lnTo>
                    <a:pt x="579854" y="1487919"/>
                  </a:lnTo>
                  <a:lnTo>
                    <a:pt x="576451" y="1485425"/>
                  </a:lnTo>
                  <a:lnTo>
                    <a:pt x="573275" y="1482704"/>
                  </a:lnTo>
                  <a:lnTo>
                    <a:pt x="569645" y="1480210"/>
                  </a:lnTo>
                  <a:lnTo>
                    <a:pt x="566242" y="1477943"/>
                  </a:lnTo>
                  <a:lnTo>
                    <a:pt x="562839" y="1475902"/>
                  </a:lnTo>
                  <a:lnTo>
                    <a:pt x="558756" y="1474089"/>
                  </a:lnTo>
                  <a:lnTo>
                    <a:pt x="554899" y="1472275"/>
                  </a:lnTo>
                  <a:lnTo>
                    <a:pt x="551042" y="1470688"/>
                  </a:lnTo>
                  <a:lnTo>
                    <a:pt x="546959" y="1469327"/>
                  </a:lnTo>
                  <a:lnTo>
                    <a:pt x="542875" y="1468194"/>
                  </a:lnTo>
                  <a:lnTo>
                    <a:pt x="538792" y="1467060"/>
                  </a:lnTo>
                  <a:lnTo>
                    <a:pt x="534255" y="1466607"/>
                  </a:lnTo>
                  <a:lnTo>
                    <a:pt x="529944" y="1465700"/>
                  </a:lnTo>
                  <a:lnTo>
                    <a:pt x="525634" y="1465473"/>
                  </a:lnTo>
                  <a:lnTo>
                    <a:pt x="521097" y="1465473"/>
                  </a:lnTo>
                  <a:lnTo>
                    <a:pt x="516787" y="1465473"/>
                  </a:lnTo>
                  <a:close/>
                  <a:moveTo>
                    <a:pt x="779462" y="1465263"/>
                  </a:moveTo>
                  <a:lnTo>
                    <a:pt x="795909" y="1465263"/>
                  </a:lnTo>
                  <a:lnTo>
                    <a:pt x="795118" y="1465354"/>
                  </a:lnTo>
                  <a:lnTo>
                    <a:pt x="796247" y="1465263"/>
                  </a:lnTo>
                  <a:lnTo>
                    <a:pt x="802144" y="1465263"/>
                  </a:lnTo>
                  <a:lnTo>
                    <a:pt x="997663" y="1465263"/>
                  </a:lnTo>
                  <a:lnTo>
                    <a:pt x="1331996" y="1465263"/>
                  </a:lnTo>
                  <a:lnTo>
                    <a:pt x="1527515" y="1465263"/>
                  </a:lnTo>
                  <a:lnTo>
                    <a:pt x="1532959" y="1465263"/>
                  </a:lnTo>
                  <a:lnTo>
                    <a:pt x="1538630" y="1465717"/>
                  </a:lnTo>
                  <a:lnTo>
                    <a:pt x="1543846" y="1466398"/>
                  </a:lnTo>
                  <a:lnTo>
                    <a:pt x="1549290" y="1467307"/>
                  </a:lnTo>
                  <a:lnTo>
                    <a:pt x="1554507" y="1468669"/>
                  </a:lnTo>
                  <a:lnTo>
                    <a:pt x="1559497" y="1470031"/>
                  </a:lnTo>
                  <a:lnTo>
                    <a:pt x="1564487" y="1471848"/>
                  </a:lnTo>
                  <a:lnTo>
                    <a:pt x="1569477" y="1473664"/>
                  </a:lnTo>
                  <a:lnTo>
                    <a:pt x="1574014" y="1475934"/>
                  </a:lnTo>
                  <a:lnTo>
                    <a:pt x="1578550" y="1478205"/>
                  </a:lnTo>
                  <a:lnTo>
                    <a:pt x="1583313" y="1480702"/>
                  </a:lnTo>
                  <a:lnTo>
                    <a:pt x="1587396" y="1483654"/>
                  </a:lnTo>
                  <a:lnTo>
                    <a:pt x="1591706" y="1486378"/>
                  </a:lnTo>
                  <a:lnTo>
                    <a:pt x="1595788" y="1489784"/>
                  </a:lnTo>
                  <a:lnTo>
                    <a:pt x="1599644" y="1493190"/>
                  </a:lnTo>
                  <a:lnTo>
                    <a:pt x="1603500" y="1496595"/>
                  </a:lnTo>
                  <a:lnTo>
                    <a:pt x="1607129" y="1500455"/>
                  </a:lnTo>
                  <a:lnTo>
                    <a:pt x="1610305" y="1504315"/>
                  </a:lnTo>
                  <a:lnTo>
                    <a:pt x="1613480" y="1508402"/>
                  </a:lnTo>
                  <a:lnTo>
                    <a:pt x="1616656" y="1512488"/>
                  </a:lnTo>
                  <a:lnTo>
                    <a:pt x="1619151" y="1517029"/>
                  </a:lnTo>
                  <a:lnTo>
                    <a:pt x="1621646" y="1521343"/>
                  </a:lnTo>
                  <a:lnTo>
                    <a:pt x="1624368" y="1525884"/>
                  </a:lnTo>
                  <a:lnTo>
                    <a:pt x="1626409" y="1530652"/>
                  </a:lnTo>
                  <a:lnTo>
                    <a:pt x="1628224" y="1535420"/>
                  </a:lnTo>
                  <a:lnTo>
                    <a:pt x="1630038" y="1540642"/>
                  </a:lnTo>
                  <a:lnTo>
                    <a:pt x="1631626" y="1545637"/>
                  </a:lnTo>
                  <a:lnTo>
                    <a:pt x="1632533" y="1550859"/>
                  </a:lnTo>
                  <a:lnTo>
                    <a:pt x="1633667" y="1556081"/>
                  </a:lnTo>
                  <a:lnTo>
                    <a:pt x="1634121" y="1561530"/>
                  </a:lnTo>
                  <a:lnTo>
                    <a:pt x="1634575" y="1566979"/>
                  </a:lnTo>
                  <a:lnTo>
                    <a:pt x="1634801" y="1572428"/>
                  </a:lnTo>
                  <a:lnTo>
                    <a:pt x="1634575" y="1578104"/>
                  </a:lnTo>
                  <a:lnTo>
                    <a:pt x="1634121" y="1583553"/>
                  </a:lnTo>
                  <a:lnTo>
                    <a:pt x="1633667" y="1588775"/>
                  </a:lnTo>
                  <a:lnTo>
                    <a:pt x="1632533" y="1594224"/>
                  </a:lnTo>
                  <a:lnTo>
                    <a:pt x="1631626" y="1599219"/>
                  </a:lnTo>
                  <a:lnTo>
                    <a:pt x="1630038" y="1604441"/>
                  </a:lnTo>
                  <a:lnTo>
                    <a:pt x="1628224" y="1609436"/>
                  </a:lnTo>
                  <a:lnTo>
                    <a:pt x="1626409" y="1614204"/>
                  </a:lnTo>
                  <a:lnTo>
                    <a:pt x="1624368" y="1618972"/>
                  </a:lnTo>
                  <a:lnTo>
                    <a:pt x="1621646" y="1623513"/>
                  </a:lnTo>
                  <a:lnTo>
                    <a:pt x="1619151" y="1628054"/>
                  </a:lnTo>
                  <a:lnTo>
                    <a:pt x="1616656" y="1632368"/>
                  </a:lnTo>
                  <a:lnTo>
                    <a:pt x="1613480" y="1636681"/>
                  </a:lnTo>
                  <a:lnTo>
                    <a:pt x="1610305" y="1640541"/>
                  </a:lnTo>
                  <a:lnTo>
                    <a:pt x="1607129" y="1644401"/>
                  </a:lnTo>
                  <a:lnTo>
                    <a:pt x="1603500" y="1648261"/>
                  </a:lnTo>
                  <a:lnTo>
                    <a:pt x="1599644" y="1651893"/>
                  </a:lnTo>
                  <a:lnTo>
                    <a:pt x="1595788" y="1655299"/>
                  </a:lnTo>
                  <a:lnTo>
                    <a:pt x="1591706" y="1658478"/>
                  </a:lnTo>
                  <a:lnTo>
                    <a:pt x="1587396" y="1661429"/>
                  </a:lnTo>
                  <a:lnTo>
                    <a:pt x="1583313" y="1664154"/>
                  </a:lnTo>
                  <a:lnTo>
                    <a:pt x="1578550" y="1666651"/>
                  </a:lnTo>
                  <a:lnTo>
                    <a:pt x="1574014" y="1669149"/>
                  </a:lnTo>
                  <a:lnTo>
                    <a:pt x="1569477" y="1671419"/>
                  </a:lnTo>
                  <a:lnTo>
                    <a:pt x="1564487" y="1673236"/>
                  </a:lnTo>
                  <a:lnTo>
                    <a:pt x="1559497" y="1674825"/>
                  </a:lnTo>
                  <a:lnTo>
                    <a:pt x="1554507" y="1676187"/>
                  </a:lnTo>
                  <a:lnTo>
                    <a:pt x="1549290" y="1677549"/>
                  </a:lnTo>
                  <a:lnTo>
                    <a:pt x="1543846" y="1678458"/>
                  </a:lnTo>
                  <a:lnTo>
                    <a:pt x="1538630" y="1679139"/>
                  </a:lnTo>
                  <a:lnTo>
                    <a:pt x="1532959" y="1679593"/>
                  </a:lnTo>
                  <a:lnTo>
                    <a:pt x="1527515" y="1679820"/>
                  </a:lnTo>
                  <a:lnTo>
                    <a:pt x="1331996" y="1679820"/>
                  </a:lnTo>
                  <a:lnTo>
                    <a:pt x="1169820" y="1679820"/>
                  </a:lnTo>
                  <a:lnTo>
                    <a:pt x="1169820" y="1730451"/>
                  </a:lnTo>
                  <a:lnTo>
                    <a:pt x="1527515" y="1730451"/>
                  </a:lnTo>
                  <a:lnTo>
                    <a:pt x="1537496" y="1730224"/>
                  </a:lnTo>
                  <a:lnTo>
                    <a:pt x="1547022" y="1729088"/>
                  </a:lnTo>
                  <a:lnTo>
                    <a:pt x="1556322" y="1727953"/>
                  </a:lnTo>
                  <a:lnTo>
                    <a:pt x="1565394" y="1725683"/>
                  </a:lnTo>
                  <a:lnTo>
                    <a:pt x="1574467" y="1723185"/>
                  </a:lnTo>
                  <a:lnTo>
                    <a:pt x="1583313" y="1720461"/>
                  </a:lnTo>
                  <a:lnTo>
                    <a:pt x="1591706" y="1716828"/>
                  </a:lnTo>
                  <a:lnTo>
                    <a:pt x="1600098" y="1712514"/>
                  </a:lnTo>
                  <a:lnTo>
                    <a:pt x="1608037" y="1708200"/>
                  </a:lnTo>
                  <a:lnTo>
                    <a:pt x="1615749" y="1703432"/>
                  </a:lnTo>
                  <a:lnTo>
                    <a:pt x="1623007" y="1697983"/>
                  </a:lnTo>
                  <a:lnTo>
                    <a:pt x="1630265" y="1692307"/>
                  </a:lnTo>
                  <a:lnTo>
                    <a:pt x="1637070" y="1685950"/>
                  </a:lnTo>
                  <a:lnTo>
                    <a:pt x="1643194" y="1679593"/>
                  </a:lnTo>
                  <a:lnTo>
                    <a:pt x="1649318" y="1672781"/>
                  </a:lnTo>
                  <a:lnTo>
                    <a:pt x="1654762" y="1665743"/>
                  </a:lnTo>
                  <a:lnTo>
                    <a:pt x="2174633" y="1612615"/>
                  </a:lnTo>
                  <a:lnTo>
                    <a:pt x="2179170" y="1612388"/>
                  </a:lnTo>
                  <a:lnTo>
                    <a:pt x="2183479" y="1612388"/>
                  </a:lnTo>
                  <a:lnTo>
                    <a:pt x="2188243" y="1612388"/>
                  </a:lnTo>
                  <a:lnTo>
                    <a:pt x="2192552" y="1613069"/>
                  </a:lnTo>
                  <a:lnTo>
                    <a:pt x="2197089" y="1613523"/>
                  </a:lnTo>
                  <a:lnTo>
                    <a:pt x="2201398" y="1614431"/>
                  </a:lnTo>
                  <a:lnTo>
                    <a:pt x="2205481" y="1615566"/>
                  </a:lnTo>
                  <a:lnTo>
                    <a:pt x="2209791" y="1616929"/>
                  </a:lnTo>
                  <a:lnTo>
                    <a:pt x="2214100" y="1618291"/>
                  </a:lnTo>
                  <a:lnTo>
                    <a:pt x="2218183" y="1620107"/>
                  </a:lnTo>
                  <a:lnTo>
                    <a:pt x="2222039" y="1622378"/>
                  </a:lnTo>
                  <a:lnTo>
                    <a:pt x="2225895" y="1624648"/>
                  </a:lnTo>
                  <a:lnTo>
                    <a:pt x="2229751" y="1626919"/>
                  </a:lnTo>
                  <a:lnTo>
                    <a:pt x="2233380" y="1629643"/>
                  </a:lnTo>
                  <a:lnTo>
                    <a:pt x="2237009" y="1632595"/>
                  </a:lnTo>
                  <a:lnTo>
                    <a:pt x="2240411" y="1635773"/>
                  </a:lnTo>
                  <a:lnTo>
                    <a:pt x="2243587" y="1638725"/>
                  </a:lnTo>
                  <a:lnTo>
                    <a:pt x="2246762" y="1642358"/>
                  </a:lnTo>
                  <a:lnTo>
                    <a:pt x="2249711" y="1645990"/>
                  </a:lnTo>
                  <a:lnTo>
                    <a:pt x="2252206" y="1649623"/>
                  </a:lnTo>
                  <a:lnTo>
                    <a:pt x="2254701" y="1653483"/>
                  </a:lnTo>
                  <a:lnTo>
                    <a:pt x="2257196" y="1657342"/>
                  </a:lnTo>
                  <a:lnTo>
                    <a:pt x="2259237" y="1661429"/>
                  </a:lnTo>
                  <a:lnTo>
                    <a:pt x="2261052" y="1665970"/>
                  </a:lnTo>
                  <a:lnTo>
                    <a:pt x="2262867" y="1670057"/>
                  </a:lnTo>
                  <a:lnTo>
                    <a:pt x="2264227" y="1674371"/>
                  </a:lnTo>
                  <a:lnTo>
                    <a:pt x="2265588" y="1679139"/>
                  </a:lnTo>
                  <a:lnTo>
                    <a:pt x="2266723" y="1683453"/>
                  </a:lnTo>
                  <a:lnTo>
                    <a:pt x="2267403" y="1687993"/>
                  </a:lnTo>
                  <a:lnTo>
                    <a:pt x="2267857" y="1692761"/>
                  </a:lnTo>
                  <a:lnTo>
                    <a:pt x="2268083" y="1697302"/>
                  </a:lnTo>
                  <a:lnTo>
                    <a:pt x="2268537" y="1702297"/>
                  </a:lnTo>
                  <a:lnTo>
                    <a:pt x="2268537" y="1712287"/>
                  </a:lnTo>
                  <a:lnTo>
                    <a:pt x="2268083" y="1717055"/>
                  </a:lnTo>
                  <a:lnTo>
                    <a:pt x="2267857" y="1721369"/>
                  </a:lnTo>
                  <a:lnTo>
                    <a:pt x="2267630" y="1726137"/>
                  </a:lnTo>
                  <a:lnTo>
                    <a:pt x="2266949" y="1730451"/>
                  </a:lnTo>
                  <a:lnTo>
                    <a:pt x="2266042" y="1734764"/>
                  </a:lnTo>
                  <a:lnTo>
                    <a:pt x="2265361" y="1739305"/>
                  </a:lnTo>
                  <a:lnTo>
                    <a:pt x="2264001" y="1743392"/>
                  </a:lnTo>
                  <a:lnTo>
                    <a:pt x="2262867" y="1747479"/>
                  </a:lnTo>
                  <a:lnTo>
                    <a:pt x="2261506" y="1751566"/>
                  </a:lnTo>
                  <a:lnTo>
                    <a:pt x="2259918" y="1755653"/>
                  </a:lnTo>
                  <a:lnTo>
                    <a:pt x="2258103" y="1759512"/>
                  </a:lnTo>
                  <a:lnTo>
                    <a:pt x="2256062" y="1763599"/>
                  </a:lnTo>
                  <a:lnTo>
                    <a:pt x="2254247" y="1767459"/>
                  </a:lnTo>
                  <a:lnTo>
                    <a:pt x="2251979" y="1770864"/>
                  </a:lnTo>
                  <a:lnTo>
                    <a:pt x="2249711" y="1774497"/>
                  </a:lnTo>
                  <a:lnTo>
                    <a:pt x="2247216" y="1778130"/>
                  </a:lnTo>
                  <a:lnTo>
                    <a:pt x="2244721" y="1781536"/>
                  </a:lnTo>
                  <a:lnTo>
                    <a:pt x="2241772" y="1784714"/>
                  </a:lnTo>
                  <a:lnTo>
                    <a:pt x="2239050" y="1788120"/>
                  </a:lnTo>
                  <a:lnTo>
                    <a:pt x="2236102" y="1791071"/>
                  </a:lnTo>
                  <a:lnTo>
                    <a:pt x="2233153" y="1794023"/>
                  </a:lnTo>
                  <a:lnTo>
                    <a:pt x="2229977" y="1796747"/>
                  </a:lnTo>
                  <a:lnTo>
                    <a:pt x="2226575" y="1799472"/>
                  </a:lnTo>
                  <a:lnTo>
                    <a:pt x="2223400" y="1801969"/>
                  </a:lnTo>
                  <a:lnTo>
                    <a:pt x="2219771" y="1804240"/>
                  </a:lnTo>
                  <a:lnTo>
                    <a:pt x="2216141" y="1806510"/>
                  </a:lnTo>
                  <a:lnTo>
                    <a:pt x="2212512" y="1808554"/>
                  </a:lnTo>
                  <a:lnTo>
                    <a:pt x="2208657" y="1810370"/>
                  </a:lnTo>
                  <a:lnTo>
                    <a:pt x="2204801" y="1812186"/>
                  </a:lnTo>
                  <a:lnTo>
                    <a:pt x="2200718" y="1813776"/>
                  </a:lnTo>
                  <a:lnTo>
                    <a:pt x="2196635" y="1815365"/>
                  </a:lnTo>
                  <a:lnTo>
                    <a:pt x="2192325" y="1816727"/>
                  </a:lnTo>
                  <a:lnTo>
                    <a:pt x="1439282" y="2028332"/>
                  </a:lnTo>
                  <a:lnTo>
                    <a:pt x="1418869" y="2033781"/>
                  </a:lnTo>
                  <a:lnTo>
                    <a:pt x="1398682" y="2039003"/>
                  </a:lnTo>
                  <a:lnTo>
                    <a:pt x="1378268" y="2043317"/>
                  </a:lnTo>
                  <a:lnTo>
                    <a:pt x="1357854" y="2047404"/>
                  </a:lnTo>
                  <a:lnTo>
                    <a:pt x="1337213" y="2051037"/>
                  </a:lnTo>
                  <a:lnTo>
                    <a:pt x="1316573" y="2054442"/>
                  </a:lnTo>
                  <a:lnTo>
                    <a:pt x="1295932" y="2056940"/>
                  </a:lnTo>
                  <a:lnTo>
                    <a:pt x="1275291" y="2059437"/>
                  </a:lnTo>
                  <a:lnTo>
                    <a:pt x="1254424" y="2061254"/>
                  </a:lnTo>
                  <a:lnTo>
                    <a:pt x="1233556" y="2062389"/>
                  </a:lnTo>
                  <a:lnTo>
                    <a:pt x="1212916" y="2063297"/>
                  </a:lnTo>
                  <a:lnTo>
                    <a:pt x="1192048" y="2063751"/>
                  </a:lnTo>
                  <a:lnTo>
                    <a:pt x="1171181" y="2063751"/>
                  </a:lnTo>
                  <a:lnTo>
                    <a:pt x="1150087" y="2063297"/>
                  </a:lnTo>
                  <a:lnTo>
                    <a:pt x="1129219" y="2062162"/>
                  </a:lnTo>
                  <a:lnTo>
                    <a:pt x="1108352" y="2060573"/>
                  </a:lnTo>
                  <a:lnTo>
                    <a:pt x="796701" y="2035598"/>
                  </a:lnTo>
                  <a:lnTo>
                    <a:pt x="792391" y="2035144"/>
                  </a:lnTo>
                  <a:lnTo>
                    <a:pt x="788081" y="2034463"/>
                  </a:lnTo>
                  <a:lnTo>
                    <a:pt x="783545" y="2033554"/>
                  </a:lnTo>
                  <a:lnTo>
                    <a:pt x="779462" y="2032419"/>
                  </a:lnTo>
                  <a:lnTo>
                    <a:pt x="779462" y="1468438"/>
                  </a:lnTo>
                  <a:lnTo>
                    <a:pt x="779462" y="1467534"/>
                  </a:lnTo>
                  <a:lnTo>
                    <a:pt x="779462" y="1465263"/>
                  </a:lnTo>
                  <a:close/>
                  <a:moveTo>
                    <a:pt x="0" y="1401763"/>
                  </a:moveTo>
                  <a:lnTo>
                    <a:pt x="695325" y="1401763"/>
                  </a:lnTo>
                  <a:lnTo>
                    <a:pt x="695325" y="1572487"/>
                  </a:lnTo>
                  <a:lnTo>
                    <a:pt x="695325" y="1927085"/>
                  </a:lnTo>
                  <a:lnTo>
                    <a:pt x="695325" y="2247901"/>
                  </a:lnTo>
                  <a:lnTo>
                    <a:pt x="0" y="2247901"/>
                  </a:lnTo>
                  <a:lnTo>
                    <a:pt x="0" y="1401763"/>
                  </a:lnTo>
                  <a:close/>
                  <a:moveTo>
                    <a:pt x="1870009" y="1163726"/>
                  </a:moveTo>
                  <a:lnTo>
                    <a:pt x="1870009" y="1180300"/>
                  </a:lnTo>
                  <a:lnTo>
                    <a:pt x="1861189" y="1180981"/>
                  </a:lnTo>
                  <a:lnTo>
                    <a:pt x="1853274" y="1182343"/>
                  </a:lnTo>
                  <a:lnTo>
                    <a:pt x="1845586" y="1183705"/>
                  </a:lnTo>
                  <a:lnTo>
                    <a:pt x="1838575" y="1185522"/>
                  </a:lnTo>
                  <a:lnTo>
                    <a:pt x="1832243" y="1188019"/>
                  </a:lnTo>
                  <a:lnTo>
                    <a:pt x="1826138" y="1190290"/>
                  </a:lnTo>
                  <a:lnTo>
                    <a:pt x="1820936" y="1193014"/>
                  </a:lnTo>
                  <a:lnTo>
                    <a:pt x="1816187" y="1196193"/>
                  </a:lnTo>
                  <a:lnTo>
                    <a:pt x="1811891" y="1199825"/>
                  </a:lnTo>
                  <a:lnTo>
                    <a:pt x="1810081" y="1201642"/>
                  </a:lnTo>
                  <a:lnTo>
                    <a:pt x="1808272" y="1203458"/>
                  </a:lnTo>
                  <a:lnTo>
                    <a:pt x="1806689" y="1205501"/>
                  </a:lnTo>
                  <a:lnTo>
                    <a:pt x="1805106" y="1207545"/>
                  </a:lnTo>
                  <a:lnTo>
                    <a:pt x="1803749" y="1209588"/>
                  </a:lnTo>
                  <a:lnTo>
                    <a:pt x="1802619" y="1211859"/>
                  </a:lnTo>
                  <a:lnTo>
                    <a:pt x="1801488" y="1214356"/>
                  </a:lnTo>
                  <a:lnTo>
                    <a:pt x="1800583" y="1216627"/>
                  </a:lnTo>
                  <a:lnTo>
                    <a:pt x="1799679" y="1219124"/>
                  </a:lnTo>
                  <a:lnTo>
                    <a:pt x="1799227" y="1221395"/>
                  </a:lnTo>
                  <a:lnTo>
                    <a:pt x="1798548" y="1226844"/>
                  </a:lnTo>
                  <a:lnTo>
                    <a:pt x="1798096" y="1232520"/>
                  </a:lnTo>
                  <a:lnTo>
                    <a:pt x="1798096" y="1236379"/>
                  </a:lnTo>
                  <a:lnTo>
                    <a:pt x="1798774" y="1240239"/>
                  </a:lnTo>
                  <a:lnTo>
                    <a:pt x="1799227" y="1243872"/>
                  </a:lnTo>
                  <a:lnTo>
                    <a:pt x="1800357" y="1247504"/>
                  </a:lnTo>
                  <a:lnTo>
                    <a:pt x="1801488" y="1251137"/>
                  </a:lnTo>
                  <a:lnTo>
                    <a:pt x="1802845" y="1254543"/>
                  </a:lnTo>
                  <a:lnTo>
                    <a:pt x="1804654" y="1257948"/>
                  </a:lnTo>
                  <a:lnTo>
                    <a:pt x="1806689" y="1261354"/>
                  </a:lnTo>
                  <a:lnTo>
                    <a:pt x="1808725" y="1264079"/>
                  </a:lnTo>
                  <a:lnTo>
                    <a:pt x="1810986" y="1267257"/>
                  </a:lnTo>
                  <a:lnTo>
                    <a:pt x="1813474" y="1269755"/>
                  </a:lnTo>
                  <a:lnTo>
                    <a:pt x="1815961" y="1272252"/>
                  </a:lnTo>
                  <a:lnTo>
                    <a:pt x="1818449" y="1274750"/>
                  </a:lnTo>
                  <a:lnTo>
                    <a:pt x="1821162" y="1277020"/>
                  </a:lnTo>
                  <a:lnTo>
                    <a:pt x="1823876" y="1278836"/>
                  </a:lnTo>
                  <a:lnTo>
                    <a:pt x="1826816" y="1280653"/>
                  </a:lnTo>
                  <a:lnTo>
                    <a:pt x="1834053" y="1284740"/>
                  </a:lnTo>
                  <a:lnTo>
                    <a:pt x="1843777" y="1289734"/>
                  </a:lnTo>
                  <a:lnTo>
                    <a:pt x="1855988" y="1295638"/>
                  </a:lnTo>
                  <a:lnTo>
                    <a:pt x="1870914" y="1302676"/>
                  </a:lnTo>
                  <a:lnTo>
                    <a:pt x="1875436" y="1304719"/>
                  </a:lnTo>
                  <a:lnTo>
                    <a:pt x="1879507" y="1306763"/>
                  </a:lnTo>
                  <a:lnTo>
                    <a:pt x="1883125" y="1309033"/>
                  </a:lnTo>
                  <a:lnTo>
                    <a:pt x="1886065" y="1311077"/>
                  </a:lnTo>
                  <a:lnTo>
                    <a:pt x="1889005" y="1312893"/>
                  </a:lnTo>
                  <a:lnTo>
                    <a:pt x="1891040" y="1314936"/>
                  </a:lnTo>
                  <a:lnTo>
                    <a:pt x="1892623" y="1316980"/>
                  </a:lnTo>
                  <a:lnTo>
                    <a:pt x="1893528" y="1318796"/>
                  </a:lnTo>
                  <a:lnTo>
                    <a:pt x="1894432" y="1320839"/>
                  </a:lnTo>
                  <a:lnTo>
                    <a:pt x="1895111" y="1323110"/>
                  </a:lnTo>
                  <a:lnTo>
                    <a:pt x="1895563" y="1325834"/>
                  </a:lnTo>
                  <a:lnTo>
                    <a:pt x="1896241" y="1328559"/>
                  </a:lnTo>
                  <a:lnTo>
                    <a:pt x="1896694" y="1335597"/>
                  </a:lnTo>
                  <a:lnTo>
                    <a:pt x="1896920" y="1343544"/>
                  </a:lnTo>
                  <a:lnTo>
                    <a:pt x="1896694" y="1346722"/>
                  </a:lnTo>
                  <a:lnTo>
                    <a:pt x="1896241" y="1349447"/>
                  </a:lnTo>
                  <a:lnTo>
                    <a:pt x="1894885" y="1352171"/>
                  </a:lnTo>
                  <a:lnTo>
                    <a:pt x="1893302" y="1353988"/>
                  </a:lnTo>
                  <a:lnTo>
                    <a:pt x="1892623" y="1354669"/>
                  </a:lnTo>
                  <a:lnTo>
                    <a:pt x="1891492" y="1355577"/>
                  </a:lnTo>
                  <a:lnTo>
                    <a:pt x="1889005" y="1356485"/>
                  </a:lnTo>
                  <a:lnTo>
                    <a:pt x="1886065" y="1357393"/>
                  </a:lnTo>
                  <a:lnTo>
                    <a:pt x="1882899" y="1357620"/>
                  </a:lnTo>
                  <a:lnTo>
                    <a:pt x="1880864" y="1357620"/>
                  </a:lnTo>
                  <a:lnTo>
                    <a:pt x="1879055" y="1357393"/>
                  </a:lnTo>
                  <a:lnTo>
                    <a:pt x="1877472" y="1356712"/>
                  </a:lnTo>
                  <a:lnTo>
                    <a:pt x="1875889" y="1356258"/>
                  </a:lnTo>
                  <a:lnTo>
                    <a:pt x="1874532" y="1355577"/>
                  </a:lnTo>
                  <a:lnTo>
                    <a:pt x="1873627" y="1354669"/>
                  </a:lnTo>
                  <a:lnTo>
                    <a:pt x="1872723" y="1353761"/>
                  </a:lnTo>
                  <a:lnTo>
                    <a:pt x="1872270" y="1352398"/>
                  </a:lnTo>
                  <a:lnTo>
                    <a:pt x="1871818" y="1350809"/>
                  </a:lnTo>
                  <a:lnTo>
                    <a:pt x="1871140" y="1348993"/>
                  </a:lnTo>
                  <a:lnTo>
                    <a:pt x="1870461" y="1343544"/>
                  </a:lnTo>
                  <a:lnTo>
                    <a:pt x="1870235" y="1336051"/>
                  </a:lnTo>
                  <a:lnTo>
                    <a:pt x="1870009" y="1326515"/>
                  </a:lnTo>
                  <a:lnTo>
                    <a:pt x="1870009" y="1314028"/>
                  </a:lnTo>
                  <a:lnTo>
                    <a:pt x="1799227" y="1314028"/>
                  </a:lnTo>
                  <a:lnTo>
                    <a:pt x="1799227" y="1324018"/>
                  </a:lnTo>
                  <a:lnTo>
                    <a:pt x="1799227" y="1328332"/>
                  </a:lnTo>
                  <a:lnTo>
                    <a:pt x="1799453" y="1332192"/>
                  </a:lnTo>
                  <a:lnTo>
                    <a:pt x="1799905" y="1336278"/>
                  </a:lnTo>
                  <a:lnTo>
                    <a:pt x="1800583" y="1339911"/>
                  </a:lnTo>
                  <a:lnTo>
                    <a:pt x="1801262" y="1343544"/>
                  </a:lnTo>
                  <a:lnTo>
                    <a:pt x="1802166" y="1346949"/>
                  </a:lnTo>
                  <a:lnTo>
                    <a:pt x="1803071" y="1350355"/>
                  </a:lnTo>
                  <a:lnTo>
                    <a:pt x="1804428" y="1353534"/>
                  </a:lnTo>
                  <a:lnTo>
                    <a:pt x="1806011" y="1356258"/>
                  </a:lnTo>
                  <a:lnTo>
                    <a:pt x="1807368" y="1359210"/>
                  </a:lnTo>
                  <a:lnTo>
                    <a:pt x="1809177" y="1361707"/>
                  </a:lnTo>
                  <a:lnTo>
                    <a:pt x="1810986" y="1364205"/>
                  </a:lnTo>
                  <a:lnTo>
                    <a:pt x="1813021" y="1366702"/>
                  </a:lnTo>
                  <a:lnTo>
                    <a:pt x="1815509" y="1368746"/>
                  </a:lnTo>
                  <a:lnTo>
                    <a:pt x="1817770" y="1370562"/>
                  </a:lnTo>
                  <a:lnTo>
                    <a:pt x="1820258" y="1372378"/>
                  </a:lnTo>
                  <a:lnTo>
                    <a:pt x="1825685" y="1375557"/>
                  </a:lnTo>
                  <a:lnTo>
                    <a:pt x="1831339" y="1378508"/>
                  </a:lnTo>
                  <a:lnTo>
                    <a:pt x="1837219" y="1381006"/>
                  </a:lnTo>
                  <a:lnTo>
                    <a:pt x="1843551" y="1383276"/>
                  </a:lnTo>
                  <a:lnTo>
                    <a:pt x="1849656" y="1385093"/>
                  </a:lnTo>
                  <a:lnTo>
                    <a:pt x="1856214" y="1386455"/>
                  </a:lnTo>
                  <a:lnTo>
                    <a:pt x="1862999" y="1387590"/>
                  </a:lnTo>
                  <a:lnTo>
                    <a:pt x="1870009" y="1388271"/>
                  </a:lnTo>
                  <a:lnTo>
                    <a:pt x="1870009" y="1408479"/>
                  </a:lnTo>
                  <a:lnTo>
                    <a:pt x="1902573" y="1408479"/>
                  </a:lnTo>
                  <a:lnTo>
                    <a:pt x="1902573" y="1388725"/>
                  </a:lnTo>
                  <a:lnTo>
                    <a:pt x="1911393" y="1387817"/>
                  </a:lnTo>
                  <a:lnTo>
                    <a:pt x="1919534" y="1386228"/>
                  </a:lnTo>
                  <a:lnTo>
                    <a:pt x="1927223" y="1384411"/>
                  </a:lnTo>
                  <a:lnTo>
                    <a:pt x="1934460" y="1382141"/>
                  </a:lnTo>
                  <a:lnTo>
                    <a:pt x="1941018" y="1379417"/>
                  </a:lnTo>
                  <a:lnTo>
                    <a:pt x="1947124" y="1376692"/>
                  </a:lnTo>
                  <a:lnTo>
                    <a:pt x="1952551" y="1373286"/>
                  </a:lnTo>
                  <a:lnTo>
                    <a:pt x="1954812" y="1371470"/>
                  </a:lnTo>
                  <a:lnTo>
                    <a:pt x="1957300" y="1369427"/>
                  </a:lnTo>
                  <a:lnTo>
                    <a:pt x="1959561" y="1367610"/>
                  </a:lnTo>
                  <a:lnTo>
                    <a:pt x="1961597" y="1365567"/>
                  </a:lnTo>
                  <a:lnTo>
                    <a:pt x="1963632" y="1363296"/>
                  </a:lnTo>
                  <a:lnTo>
                    <a:pt x="1965441" y="1360799"/>
                  </a:lnTo>
                  <a:lnTo>
                    <a:pt x="1967024" y="1358529"/>
                  </a:lnTo>
                  <a:lnTo>
                    <a:pt x="1968381" y="1356031"/>
                  </a:lnTo>
                  <a:lnTo>
                    <a:pt x="1969738" y="1353534"/>
                  </a:lnTo>
                  <a:lnTo>
                    <a:pt x="1971095" y="1350809"/>
                  </a:lnTo>
                  <a:lnTo>
                    <a:pt x="1971999" y="1348085"/>
                  </a:lnTo>
                  <a:lnTo>
                    <a:pt x="1972904" y="1345133"/>
                  </a:lnTo>
                  <a:lnTo>
                    <a:pt x="1973808" y="1342408"/>
                  </a:lnTo>
                  <a:lnTo>
                    <a:pt x="1974487" y="1339230"/>
                  </a:lnTo>
                  <a:lnTo>
                    <a:pt x="1975165" y="1333100"/>
                  </a:lnTo>
                  <a:lnTo>
                    <a:pt x="1975391" y="1326288"/>
                  </a:lnTo>
                  <a:lnTo>
                    <a:pt x="1975391" y="1321975"/>
                  </a:lnTo>
                  <a:lnTo>
                    <a:pt x="1975165" y="1318115"/>
                  </a:lnTo>
                  <a:lnTo>
                    <a:pt x="1974713" y="1314255"/>
                  </a:lnTo>
                  <a:lnTo>
                    <a:pt x="1973808" y="1310395"/>
                  </a:lnTo>
                  <a:lnTo>
                    <a:pt x="1972904" y="1306990"/>
                  </a:lnTo>
                  <a:lnTo>
                    <a:pt x="1971773" y="1303584"/>
                  </a:lnTo>
                  <a:lnTo>
                    <a:pt x="1970190" y="1300406"/>
                  </a:lnTo>
                  <a:lnTo>
                    <a:pt x="1968607" y="1297454"/>
                  </a:lnTo>
                  <a:lnTo>
                    <a:pt x="1967024" y="1294502"/>
                  </a:lnTo>
                  <a:lnTo>
                    <a:pt x="1965215" y="1292005"/>
                  </a:lnTo>
                  <a:lnTo>
                    <a:pt x="1963406" y="1289507"/>
                  </a:lnTo>
                  <a:lnTo>
                    <a:pt x="1961371" y="1287237"/>
                  </a:lnTo>
                  <a:lnTo>
                    <a:pt x="1959109" y="1284967"/>
                  </a:lnTo>
                  <a:lnTo>
                    <a:pt x="1956848" y="1282923"/>
                  </a:lnTo>
                  <a:lnTo>
                    <a:pt x="1954586" y="1281107"/>
                  </a:lnTo>
                  <a:lnTo>
                    <a:pt x="1952325" y="1279518"/>
                  </a:lnTo>
                  <a:lnTo>
                    <a:pt x="1945993" y="1275885"/>
                  </a:lnTo>
                  <a:lnTo>
                    <a:pt x="1938078" y="1271798"/>
                  </a:lnTo>
                  <a:lnTo>
                    <a:pt x="1927901" y="1267030"/>
                  </a:lnTo>
                  <a:lnTo>
                    <a:pt x="1915464" y="1261581"/>
                  </a:lnTo>
                  <a:lnTo>
                    <a:pt x="1900990" y="1254997"/>
                  </a:lnTo>
                  <a:lnTo>
                    <a:pt x="1889909" y="1249548"/>
                  </a:lnTo>
                  <a:lnTo>
                    <a:pt x="1881995" y="1245461"/>
                  </a:lnTo>
                  <a:lnTo>
                    <a:pt x="1879281" y="1243872"/>
                  </a:lnTo>
                  <a:lnTo>
                    <a:pt x="1877246" y="1242510"/>
                  </a:lnTo>
                  <a:lnTo>
                    <a:pt x="1875663" y="1241147"/>
                  </a:lnTo>
                  <a:lnTo>
                    <a:pt x="1874306" y="1239558"/>
                  </a:lnTo>
                  <a:lnTo>
                    <a:pt x="1872949" y="1237742"/>
                  </a:lnTo>
                  <a:lnTo>
                    <a:pt x="1872270" y="1235925"/>
                  </a:lnTo>
                  <a:lnTo>
                    <a:pt x="1871592" y="1233655"/>
                  </a:lnTo>
                  <a:lnTo>
                    <a:pt x="1870914" y="1231157"/>
                  </a:lnTo>
                  <a:lnTo>
                    <a:pt x="1870687" y="1228433"/>
                  </a:lnTo>
                  <a:lnTo>
                    <a:pt x="1870461" y="1225708"/>
                  </a:lnTo>
                  <a:lnTo>
                    <a:pt x="1870687" y="1222076"/>
                  </a:lnTo>
                  <a:lnTo>
                    <a:pt x="1871140" y="1219124"/>
                  </a:lnTo>
                  <a:lnTo>
                    <a:pt x="1872270" y="1216627"/>
                  </a:lnTo>
                  <a:lnTo>
                    <a:pt x="1873853" y="1214583"/>
                  </a:lnTo>
                  <a:lnTo>
                    <a:pt x="1874532" y="1213675"/>
                  </a:lnTo>
                  <a:lnTo>
                    <a:pt x="1875663" y="1212994"/>
                  </a:lnTo>
                  <a:lnTo>
                    <a:pt x="1877924" y="1211859"/>
                  </a:lnTo>
                  <a:lnTo>
                    <a:pt x="1880412" y="1211178"/>
                  </a:lnTo>
                  <a:lnTo>
                    <a:pt x="1883577" y="1210951"/>
                  </a:lnTo>
                  <a:lnTo>
                    <a:pt x="1887196" y="1211178"/>
                  </a:lnTo>
                  <a:lnTo>
                    <a:pt x="1888779" y="1211405"/>
                  </a:lnTo>
                  <a:lnTo>
                    <a:pt x="1889909" y="1211859"/>
                  </a:lnTo>
                  <a:lnTo>
                    <a:pt x="1891266" y="1212767"/>
                  </a:lnTo>
                  <a:lnTo>
                    <a:pt x="1892397" y="1213221"/>
                  </a:lnTo>
                  <a:lnTo>
                    <a:pt x="1893302" y="1214356"/>
                  </a:lnTo>
                  <a:lnTo>
                    <a:pt x="1894206" y="1215037"/>
                  </a:lnTo>
                  <a:lnTo>
                    <a:pt x="1894658" y="1216400"/>
                  </a:lnTo>
                  <a:lnTo>
                    <a:pt x="1895111" y="1217989"/>
                  </a:lnTo>
                  <a:lnTo>
                    <a:pt x="1896015" y="1221849"/>
                  </a:lnTo>
                  <a:lnTo>
                    <a:pt x="1896468" y="1226844"/>
                  </a:lnTo>
                  <a:lnTo>
                    <a:pt x="1896468" y="1233201"/>
                  </a:lnTo>
                  <a:lnTo>
                    <a:pt x="1896468" y="1241601"/>
                  </a:lnTo>
                  <a:lnTo>
                    <a:pt x="1967250" y="1241601"/>
                  </a:lnTo>
                  <a:lnTo>
                    <a:pt x="1967703" y="1235925"/>
                  </a:lnTo>
                  <a:lnTo>
                    <a:pt x="1967929" y="1231838"/>
                  </a:lnTo>
                  <a:lnTo>
                    <a:pt x="1967703" y="1226389"/>
                  </a:lnTo>
                  <a:lnTo>
                    <a:pt x="1967024" y="1220940"/>
                  </a:lnTo>
                  <a:lnTo>
                    <a:pt x="1965667" y="1216173"/>
                  </a:lnTo>
                  <a:lnTo>
                    <a:pt x="1963858" y="1211405"/>
                  </a:lnTo>
                  <a:lnTo>
                    <a:pt x="1961597" y="1207318"/>
                  </a:lnTo>
                  <a:lnTo>
                    <a:pt x="1958657" y="1203231"/>
                  </a:lnTo>
                  <a:lnTo>
                    <a:pt x="1955491" y="1199598"/>
                  </a:lnTo>
                  <a:lnTo>
                    <a:pt x="1951646" y="1196193"/>
                  </a:lnTo>
                  <a:lnTo>
                    <a:pt x="1947350" y="1193014"/>
                  </a:lnTo>
                  <a:lnTo>
                    <a:pt x="1942375" y="1190290"/>
                  </a:lnTo>
                  <a:lnTo>
                    <a:pt x="1937173" y="1187565"/>
                  </a:lnTo>
                  <a:lnTo>
                    <a:pt x="1931067" y="1185522"/>
                  </a:lnTo>
                  <a:lnTo>
                    <a:pt x="1924735" y="1183705"/>
                  </a:lnTo>
                  <a:lnTo>
                    <a:pt x="1917951" y="1182343"/>
                  </a:lnTo>
                  <a:lnTo>
                    <a:pt x="1910488" y="1180981"/>
                  </a:lnTo>
                  <a:lnTo>
                    <a:pt x="1902573" y="1180300"/>
                  </a:lnTo>
                  <a:lnTo>
                    <a:pt x="1902573" y="1163726"/>
                  </a:lnTo>
                  <a:lnTo>
                    <a:pt x="1870009" y="1163726"/>
                  </a:lnTo>
                  <a:close/>
                  <a:moveTo>
                    <a:pt x="1886970" y="1085850"/>
                  </a:moveTo>
                  <a:lnTo>
                    <a:pt x="1896920" y="1086304"/>
                  </a:lnTo>
                  <a:lnTo>
                    <a:pt x="1907322" y="1086985"/>
                  </a:lnTo>
                  <a:lnTo>
                    <a:pt x="1917047" y="1088347"/>
                  </a:lnTo>
                  <a:lnTo>
                    <a:pt x="1926997" y="1090164"/>
                  </a:lnTo>
                  <a:lnTo>
                    <a:pt x="1936495" y="1092434"/>
                  </a:lnTo>
                  <a:lnTo>
                    <a:pt x="1945993" y="1094931"/>
                  </a:lnTo>
                  <a:lnTo>
                    <a:pt x="1955265" y="1098110"/>
                  </a:lnTo>
                  <a:lnTo>
                    <a:pt x="1964310" y="1101743"/>
                  </a:lnTo>
                  <a:lnTo>
                    <a:pt x="1973130" y="1105830"/>
                  </a:lnTo>
                  <a:lnTo>
                    <a:pt x="1981723" y="1110143"/>
                  </a:lnTo>
                  <a:lnTo>
                    <a:pt x="1990091" y="1114911"/>
                  </a:lnTo>
                  <a:lnTo>
                    <a:pt x="1998232" y="1120133"/>
                  </a:lnTo>
                  <a:lnTo>
                    <a:pt x="2005921" y="1125809"/>
                  </a:lnTo>
                  <a:lnTo>
                    <a:pt x="2013383" y="1131712"/>
                  </a:lnTo>
                  <a:lnTo>
                    <a:pt x="2020620" y="1137843"/>
                  </a:lnTo>
                  <a:lnTo>
                    <a:pt x="2027630" y="1144654"/>
                  </a:lnTo>
                  <a:lnTo>
                    <a:pt x="2034415" y="1151465"/>
                  </a:lnTo>
                  <a:lnTo>
                    <a:pt x="2040520" y="1158731"/>
                  </a:lnTo>
                  <a:lnTo>
                    <a:pt x="2046400" y="1166223"/>
                  </a:lnTo>
                  <a:lnTo>
                    <a:pt x="2052054" y="1174170"/>
                  </a:lnTo>
                  <a:lnTo>
                    <a:pt x="2057255" y="1182343"/>
                  </a:lnTo>
                  <a:lnTo>
                    <a:pt x="2062004" y="1190744"/>
                  </a:lnTo>
                  <a:lnTo>
                    <a:pt x="2066527" y="1199371"/>
                  </a:lnTo>
                  <a:lnTo>
                    <a:pt x="2070371" y="1207999"/>
                  </a:lnTo>
                  <a:lnTo>
                    <a:pt x="2073989" y="1217081"/>
                  </a:lnTo>
                  <a:lnTo>
                    <a:pt x="2076929" y="1226389"/>
                  </a:lnTo>
                  <a:lnTo>
                    <a:pt x="2079869" y="1235925"/>
                  </a:lnTo>
                  <a:lnTo>
                    <a:pt x="2081904" y="1245688"/>
                  </a:lnTo>
                  <a:lnTo>
                    <a:pt x="2083714" y="1255678"/>
                  </a:lnTo>
                  <a:lnTo>
                    <a:pt x="2085070" y="1265668"/>
                  </a:lnTo>
                  <a:lnTo>
                    <a:pt x="2085749" y="1275658"/>
                  </a:lnTo>
                  <a:lnTo>
                    <a:pt x="2085975" y="1286102"/>
                  </a:lnTo>
                  <a:lnTo>
                    <a:pt x="2085749" y="1296319"/>
                  </a:lnTo>
                  <a:lnTo>
                    <a:pt x="2085070" y="1306536"/>
                  </a:lnTo>
                  <a:lnTo>
                    <a:pt x="2083714" y="1316526"/>
                  </a:lnTo>
                  <a:lnTo>
                    <a:pt x="2081904" y="1326288"/>
                  </a:lnTo>
                  <a:lnTo>
                    <a:pt x="2079869" y="1335824"/>
                  </a:lnTo>
                  <a:lnTo>
                    <a:pt x="2076929" y="1345360"/>
                  </a:lnTo>
                  <a:lnTo>
                    <a:pt x="2073989" y="1354669"/>
                  </a:lnTo>
                  <a:lnTo>
                    <a:pt x="2070371" y="1363751"/>
                  </a:lnTo>
                  <a:lnTo>
                    <a:pt x="2066527" y="1372832"/>
                  </a:lnTo>
                  <a:lnTo>
                    <a:pt x="2062004" y="1381233"/>
                  </a:lnTo>
                  <a:lnTo>
                    <a:pt x="2057255" y="1389633"/>
                  </a:lnTo>
                  <a:lnTo>
                    <a:pt x="2052054" y="1397807"/>
                  </a:lnTo>
                  <a:lnTo>
                    <a:pt x="2046400" y="1405527"/>
                  </a:lnTo>
                  <a:lnTo>
                    <a:pt x="2040520" y="1413019"/>
                  </a:lnTo>
                  <a:lnTo>
                    <a:pt x="2034415" y="1420285"/>
                  </a:lnTo>
                  <a:lnTo>
                    <a:pt x="2027630" y="1427323"/>
                  </a:lnTo>
                  <a:lnTo>
                    <a:pt x="2020620" y="1433907"/>
                  </a:lnTo>
                  <a:lnTo>
                    <a:pt x="2013383" y="1440265"/>
                  </a:lnTo>
                  <a:lnTo>
                    <a:pt x="2005921" y="1446168"/>
                  </a:lnTo>
                  <a:lnTo>
                    <a:pt x="1998232" y="1451844"/>
                  </a:lnTo>
                  <a:lnTo>
                    <a:pt x="1990091" y="1456839"/>
                  </a:lnTo>
                  <a:lnTo>
                    <a:pt x="1981723" y="1461834"/>
                  </a:lnTo>
                  <a:lnTo>
                    <a:pt x="1973130" y="1466147"/>
                  </a:lnTo>
                  <a:lnTo>
                    <a:pt x="1964310" y="1470007"/>
                  </a:lnTo>
                  <a:lnTo>
                    <a:pt x="1955265" y="1473640"/>
                  </a:lnTo>
                  <a:lnTo>
                    <a:pt x="1945993" y="1476819"/>
                  </a:lnTo>
                  <a:lnTo>
                    <a:pt x="1936495" y="1479770"/>
                  </a:lnTo>
                  <a:lnTo>
                    <a:pt x="1926997" y="1481813"/>
                  </a:lnTo>
                  <a:lnTo>
                    <a:pt x="1917047" y="1483630"/>
                  </a:lnTo>
                  <a:lnTo>
                    <a:pt x="1907322" y="1484765"/>
                  </a:lnTo>
                  <a:lnTo>
                    <a:pt x="1896920" y="1485673"/>
                  </a:lnTo>
                  <a:lnTo>
                    <a:pt x="1886970" y="1485900"/>
                  </a:lnTo>
                  <a:lnTo>
                    <a:pt x="1876567" y="1485673"/>
                  </a:lnTo>
                  <a:lnTo>
                    <a:pt x="1866391" y="1484765"/>
                  </a:lnTo>
                  <a:lnTo>
                    <a:pt x="1856667" y="1483630"/>
                  </a:lnTo>
                  <a:lnTo>
                    <a:pt x="1846490" y="1481813"/>
                  </a:lnTo>
                  <a:lnTo>
                    <a:pt x="1836992" y="1479770"/>
                  </a:lnTo>
                  <a:lnTo>
                    <a:pt x="1827494" y="1476819"/>
                  </a:lnTo>
                  <a:lnTo>
                    <a:pt x="1818223" y="1473640"/>
                  </a:lnTo>
                  <a:lnTo>
                    <a:pt x="1809177" y="1470007"/>
                  </a:lnTo>
                  <a:lnTo>
                    <a:pt x="1800583" y="1466147"/>
                  </a:lnTo>
                  <a:lnTo>
                    <a:pt x="1791764" y="1461834"/>
                  </a:lnTo>
                  <a:lnTo>
                    <a:pt x="1783623" y="1456839"/>
                  </a:lnTo>
                  <a:lnTo>
                    <a:pt x="1775256" y="1451844"/>
                  </a:lnTo>
                  <a:lnTo>
                    <a:pt x="1767567" y="1446168"/>
                  </a:lnTo>
                  <a:lnTo>
                    <a:pt x="1760104" y="1440265"/>
                  </a:lnTo>
                  <a:lnTo>
                    <a:pt x="1752867" y="1433907"/>
                  </a:lnTo>
                  <a:lnTo>
                    <a:pt x="1746083" y="1427323"/>
                  </a:lnTo>
                  <a:lnTo>
                    <a:pt x="1739299" y="1420285"/>
                  </a:lnTo>
                  <a:lnTo>
                    <a:pt x="1733193" y="1413019"/>
                  </a:lnTo>
                  <a:lnTo>
                    <a:pt x="1727313" y="1405527"/>
                  </a:lnTo>
                  <a:lnTo>
                    <a:pt x="1721660" y="1397807"/>
                  </a:lnTo>
                  <a:lnTo>
                    <a:pt x="1716458" y="1389633"/>
                  </a:lnTo>
                  <a:lnTo>
                    <a:pt x="1711483" y="1381233"/>
                  </a:lnTo>
                  <a:lnTo>
                    <a:pt x="1707187" y="1372832"/>
                  </a:lnTo>
                  <a:lnTo>
                    <a:pt x="1703342" y="1363751"/>
                  </a:lnTo>
                  <a:lnTo>
                    <a:pt x="1699724" y="1354669"/>
                  </a:lnTo>
                  <a:lnTo>
                    <a:pt x="1696558" y="1345360"/>
                  </a:lnTo>
                  <a:lnTo>
                    <a:pt x="1693844" y="1335824"/>
                  </a:lnTo>
                  <a:lnTo>
                    <a:pt x="1691809" y="1326288"/>
                  </a:lnTo>
                  <a:lnTo>
                    <a:pt x="1690000" y="1316526"/>
                  </a:lnTo>
                  <a:lnTo>
                    <a:pt x="1688643" y="1306536"/>
                  </a:lnTo>
                  <a:lnTo>
                    <a:pt x="1687965" y="1296319"/>
                  </a:lnTo>
                  <a:lnTo>
                    <a:pt x="1687512" y="1286102"/>
                  </a:lnTo>
                  <a:lnTo>
                    <a:pt x="1687965" y="1275658"/>
                  </a:lnTo>
                  <a:lnTo>
                    <a:pt x="1688643" y="1265668"/>
                  </a:lnTo>
                  <a:lnTo>
                    <a:pt x="1690000" y="1255678"/>
                  </a:lnTo>
                  <a:lnTo>
                    <a:pt x="1691809" y="1245688"/>
                  </a:lnTo>
                  <a:lnTo>
                    <a:pt x="1693844" y="1235925"/>
                  </a:lnTo>
                  <a:lnTo>
                    <a:pt x="1696558" y="1226389"/>
                  </a:lnTo>
                  <a:lnTo>
                    <a:pt x="1699724" y="1217081"/>
                  </a:lnTo>
                  <a:lnTo>
                    <a:pt x="1703342" y="1207999"/>
                  </a:lnTo>
                  <a:lnTo>
                    <a:pt x="1707187" y="1199371"/>
                  </a:lnTo>
                  <a:lnTo>
                    <a:pt x="1711483" y="1190744"/>
                  </a:lnTo>
                  <a:lnTo>
                    <a:pt x="1716458" y="1182343"/>
                  </a:lnTo>
                  <a:lnTo>
                    <a:pt x="1721660" y="1174170"/>
                  </a:lnTo>
                  <a:lnTo>
                    <a:pt x="1727313" y="1166223"/>
                  </a:lnTo>
                  <a:lnTo>
                    <a:pt x="1733193" y="1158731"/>
                  </a:lnTo>
                  <a:lnTo>
                    <a:pt x="1739299" y="1151465"/>
                  </a:lnTo>
                  <a:lnTo>
                    <a:pt x="1746083" y="1144654"/>
                  </a:lnTo>
                  <a:lnTo>
                    <a:pt x="1752867" y="1137843"/>
                  </a:lnTo>
                  <a:lnTo>
                    <a:pt x="1760104" y="1131712"/>
                  </a:lnTo>
                  <a:lnTo>
                    <a:pt x="1767567" y="1125809"/>
                  </a:lnTo>
                  <a:lnTo>
                    <a:pt x="1775256" y="1120133"/>
                  </a:lnTo>
                  <a:lnTo>
                    <a:pt x="1783623" y="1114911"/>
                  </a:lnTo>
                  <a:lnTo>
                    <a:pt x="1791764" y="1110143"/>
                  </a:lnTo>
                  <a:lnTo>
                    <a:pt x="1800583" y="1105830"/>
                  </a:lnTo>
                  <a:lnTo>
                    <a:pt x="1809177" y="1101743"/>
                  </a:lnTo>
                  <a:lnTo>
                    <a:pt x="1818223" y="1098110"/>
                  </a:lnTo>
                  <a:lnTo>
                    <a:pt x="1827494" y="1094931"/>
                  </a:lnTo>
                  <a:lnTo>
                    <a:pt x="1836992" y="1092434"/>
                  </a:lnTo>
                  <a:lnTo>
                    <a:pt x="1846490" y="1090164"/>
                  </a:lnTo>
                  <a:lnTo>
                    <a:pt x="1856667" y="1088347"/>
                  </a:lnTo>
                  <a:lnTo>
                    <a:pt x="1866391" y="1086985"/>
                  </a:lnTo>
                  <a:lnTo>
                    <a:pt x="1876567" y="1086304"/>
                  </a:lnTo>
                  <a:lnTo>
                    <a:pt x="1886970" y="1085850"/>
                  </a:lnTo>
                  <a:close/>
                  <a:moveTo>
                    <a:pt x="1297791" y="741362"/>
                  </a:moveTo>
                  <a:lnTo>
                    <a:pt x="1297791" y="765402"/>
                  </a:lnTo>
                  <a:lnTo>
                    <a:pt x="1285096" y="766762"/>
                  </a:lnTo>
                  <a:lnTo>
                    <a:pt x="1273308" y="768577"/>
                  </a:lnTo>
                  <a:lnTo>
                    <a:pt x="1262200" y="770844"/>
                  </a:lnTo>
                  <a:lnTo>
                    <a:pt x="1256986" y="771978"/>
                  </a:lnTo>
                  <a:lnTo>
                    <a:pt x="1251772" y="773566"/>
                  </a:lnTo>
                  <a:lnTo>
                    <a:pt x="1247238" y="775153"/>
                  </a:lnTo>
                  <a:lnTo>
                    <a:pt x="1242477" y="776741"/>
                  </a:lnTo>
                  <a:lnTo>
                    <a:pt x="1238170" y="778555"/>
                  </a:lnTo>
                  <a:lnTo>
                    <a:pt x="1233862" y="780369"/>
                  </a:lnTo>
                  <a:lnTo>
                    <a:pt x="1230009" y="782410"/>
                  </a:lnTo>
                  <a:lnTo>
                    <a:pt x="1226155" y="784452"/>
                  </a:lnTo>
                  <a:lnTo>
                    <a:pt x="1222528" y="786493"/>
                  </a:lnTo>
                  <a:lnTo>
                    <a:pt x="1219127" y="788760"/>
                  </a:lnTo>
                  <a:lnTo>
                    <a:pt x="1215953" y="791482"/>
                  </a:lnTo>
                  <a:lnTo>
                    <a:pt x="1213006" y="793977"/>
                  </a:lnTo>
                  <a:lnTo>
                    <a:pt x="1210286" y="796698"/>
                  </a:lnTo>
                  <a:lnTo>
                    <a:pt x="1207792" y="799419"/>
                  </a:lnTo>
                  <a:lnTo>
                    <a:pt x="1205525" y="802368"/>
                  </a:lnTo>
                  <a:lnTo>
                    <a:pt x="1203032" y="805316"/>
                  </a:lnTo>
                  <a:lnTo>
                    <a:pt x="1201218" y="808491"/>
                  </a:lnTo>
                  <a:lnTo>
                    <a:pt x="1199631" y="811893"/>
                  </a:lnTo>
                  <a:lnTo>
                    <a:pt x="1198044" y="815068"/>
                  </a:lnTo>
                  <a:lnTo>
                    <a:pt x="1196684" y="818469"/>
                  </a:lnTo>
                  <a:lnTo>
                    <a:pt x="1195551" y="822098"/>
                  </a:lnTo>
                  <a:lnTo>
                    <a:pt x="1194644" y="825727"/>
                  </a:lnTo>
                  <a:lnTo>
                    <a:pt x="1193737" y="829582"/>
                  </a:lnTo>
                  <a:lnTo>
                    <a:pt x="1193284" y="833437"/>
                  </a:lnTo>
                  <a:lnTo>
                    <a:pt x="1193057" y="837519"/>
                  </a:lnTo>
                  <a:lnTo>
                    <a:pt x="1193057" y="841828"/>
                  </a:lnTo>
                  <a:lnTo>
                    <a:pt x="1193284" y="847498"/>
                  </a:lnTo>
                  <a:lnTo>
                    <a:pt x="1193737" y="853168"/>
                  </a:lnTo>
                  <a:lnTo>
                    <a:pt x="1194871" y="858384"/>
                  </a:lnTo>
                  <a:lnTo>
                    <a:pt x="1196231" y="863600"/>
                  </a:lnTo>
                  <a:lnTo>
                    <a:pt x="1198044" y="868816"/>
                  </a:lnTo>
                  <a:lnTo>
                    <a:pt x="1200085" y="873805"/>
                  </a:lnTo>
                  <a:lnTo>
                    <a:pt x="1202578" y="878568"/>
                  </a:lnTo>
                  <a:lnTo>
                    <a:pt x="1205525" y="883330"/>
                  </a:lnTo>
                  <a:lnTo>
                    <a:pt x="1208472" y="887639"/>
                  </a:lnTo>
                  <a:lnTo>
                    <a:pt x="1211873" y="891721"/>
                  </a:lnTo>
                  <a:lnTo>
                    <a:pt x="1215273" y="895803"/>
                  </a:lnTo>
                  <a:lnTo>
                    <a:pt x="1218900" y="899432"/>
                  </a:lnTo>
                  <a:lnTo>
                    <a:pt x="1222754" y="902834"/>
                  </a:lnTo>
                  <a:lnTo>
                    <a:pt x="1226608" y="906235"/>
                  </a:lnTo>
                  <a:lnTo>
                    <a:pt x="1230689" y="908957"/>
                  </a:lnTo>
                  <a:lnTo>
                    <a:pt x="1234769" y="911678"/>
                  </a:lnTo>
                  <a:lnTo>
                    <a:pt x="1245197" y="917575"/>
                  </a:lnTo>
                  <a:lnTo>
                    <a:pt x="1259253" y="924832"/>
                  </a:lnTo>
                  <a:lnTo>
                    <a:pt x="1277388" y="933223"/>
                  </a:lnTo>
                  <a:lnTo>
                    <a:pt x="1299151" y="943428"/>
                  </a:lnTo>
                  <a:lnTo>
                    <a:pt x="1305725" y="946377"/>
                  </a:lnTo>
                  <a:lnTo>
                    <a:pt x="1311620" y="949552"/>
                  </a:lnTo>
                  <a:lnTo>
                    <a:pt x="1317060" y="952500"/>
                  </a:lnTo>
                  <a:lnTo>
                    <a:pt x="1321368" y="955675"/>
                  </a:lnTo>
                  <a:lnTo>
                    <a:pt x="1325448" y="958623"/>
                  </a:lnTo>
                  <a:lnTo>
                    <a:pt x="1328395" y="961344"/>
                  </a:lnTo>
                  <a:lnTo>
                    <a:pt x="1330662" y="964293"/>
                  </a:lnTo>
                  <a:lnTo>
                    <a:pt x="1332249" y="967014"/>
                  </a:lnTo>
                  <a:lnTo>
                    <a:pt x="1333383" y="969962"/>
                  </a:lnTo>
                  <a:lnTo>
                    <a:pt x="1334289" y="973137"/>
                  </a:lnTo>
                  <a:lnTo>
                    <a:pt x="1335196" y="976993"/>
                  </a:lnTo>
                  <a:lnTo>
                    <a:pt x="1335876" y="981528"/>
                  </a:lnTo>
                  <a:lnTo>
                    <a:pt x="1336330" y="986064"/>
                  </a:lnTo>
                  <a:lnTo>
                    <a:pt x="1337010" y="991280"/>
                  </a:lnTo>
                  <a:lnTo>
                    <a:pt x="1337010" y="996950"/>
                  </a:lnTo>
                  <a:lnTo>
                    <a:pt x="1337236" y="1002846"/>
                  </a:lnTo>
                  <a:lnTo>
                    <a:pt x="1337010" y="1005568"/>
                  </a:lnTo>
                  <a:lnTo>
                    <a:pt x="1337010" y="1007835"/>
                  </a:lnTo>
                  <a:lnTo>
                    <a:pt x="1336330" y="1009877"/>
                  </a:lnTo>
                  <a:lnTo>
                    <a:pt x="1335876" y="1011918"/>
                  </a:lnTo>
                  <a:lnTo>
                    <a:pt x="1335196" y="1013732"/>
                  </a:lnTo>
                  <a:lnTo>
                    <a:pt x="1334289" y="1015319"/>
                  </a:lnTo>
                  <a:lnTo>
                    <a:pt x="1333383" y="1016907"/>
                  </a:lnTo>
                  <a:lnTo>
                    <a:pt x="1332022" y="1018041"/>
                  </a:lnTo>
                  <a:lnTo>
                    <a:pt x="1330662" y="1019402"/>
                  </a:lnTo>
                  <a:lnTo>
                    <a:pt x="1329302" y="1020535"/>
                  </a:lnTo>
                  <a:lnTo>
                    <a:pt x="1327488" y="1021216"/>
                  </a:lnTo>
                  <a:lnTo>
                    <a:pt x="1325675" y="1021896"/>
                  </a:lnTo>
                  <a:lnTo>
                    <a:pt x="1323635" y="1022577"/>
                  </a:lnTo>
                  <a:lnTo>
                    <a:pt x="1321141" y="1023030"/>
                  </a:lnTo>
                  <a:lnTo>
                    <a:pt x="1318874" y="1023257"/>
                  </a:lnTo>
                  <a:lnTo>
                    <a:pt x="1316380" y="1023257"/>
                  </a:lnTo>
                  <a:lnTo>
                    <a:pt x="1313433" y="1023030"/>
                  </a:lnTo>
                  <a:lnTo>
                    <a:pt x="1310940" y="1022803"/>
                  </a:lnTo>
                  <a:lnTo>
                    <a:pt x="1308673" y="1022123"/>
                  </a:lnTo>
                  <a:lnTo>
                    <a:pt x="1306406" y="1021443"/>
                  </a:lnTo>
                  <a:lnTo>
                    <a:pt x="1304819" y="1020535"/>
                  </a:lnTo>
                  <a:lnTo>
                    <a:pt x="1303232" y="1019175"/>
                  </a:lnTo>
                  <a:lnTo>
                    <a:pt x="1301872" y="1017587"/>
                  </a:lnTo>
                  <a:lnTo>
                    <a:pt x="1301192" y="1015773"/>
                  </a:lnTo>
                  <a:lnTo>
                    <a:pt x="1300285" y="1013732"/>
                  </a:lnTo>
                  <a:lnTo>
                    <a:pt x="1299605" y="1010784"/>
                  </a:lnTo>
                  <a:lnTo>
                    <a:pt x="1299151" y="1007382"/>
                  </a:lnTo>
                  <a:lnTo>
                    <a:pt x="1298471" y="1002846"/>
                  </a:lnTo>
                  <a:lnTo>
                    <a:pt x="1298018" y="991960"/>
                  </a:lnTo>
                  <a:lnTo>
                    <a:pt x="1297791" y="978353"/>
                  </a:lnTo>
                  <a:lnTo>
                    <a:pt x="1297791" y="959984"/>
                  </a:lnTo>
                  <a:lnTo>
                    <a:pt x="1194644" y="959984"/>
                  </a:lnTo>
                  <a:lnTo>
                    <a:pt x="1194644" y="974725"/>
                  </a:lnTo>
                  <a:lnTo>
                    <a:pt x="1194644" y="980621"/>
                  </a:lnTo>
                  <a:lnTo>
                    <a:pt x="1195097" y="986744"/>
                  </a:lnTo>
                  <a:lnTo>
                    <a:pt x="1195551" y="992414"/>
                  </a:lnTo>
                  <a:lnTo>
                    <a:pt x="1196457" y="997630"/>
                  </a:lnTo>
                  <a:lnTo>
                    <a:pt x="1197364" y="1002846"/>
                  </a:lnTo>
                  <a:lnTo>
                    <a:pt x="1198951" y="1008062"/>
                  </a:lnTo>
                  <a:lnTo>
                    <a:pt x="1200538" y="1012598"/>
                  </a:lnTo>
                  <a:lnTo>
                    <a:pt x="1202352" y="1017360"/>
                  </a:lnTo>
                  <a:lnTo>
                    <a:pt x="1204392" y="1021443"/>
                  </a:lnTo>
                  <a:lnTo>
                    <a:pt x="1206659" y="1025525"/>
                  </a:lnTo>
                  <a:lnTo>
                    <a:pt x="1209152" y="1029380"/>
                  </a:lnTo>
                  <a:lnTo>
                    <a:pt x="1211873" y="1032782"/>
                  </a:lnTo>
                  <a:lnTo>
                    <a:pt x="1215047" y="1036184"/>
                  </a:lnTo>
                  <a:lnTo>
                    <a:pt x="1218447" y="1039359"/>
                  </a:lnTo>
                  <a:lnTo>
                    <a:pt x="1221621" y="1042080"/>
                  </a:lnTo>
                  <a:lnTo>
                    <a:pt x="1225475" y="1045028"/>
                  </a:lnTo>
                  <a:lnTo>
                    <a:pt x="1229329" y="1047296"/>
                  </a:lnTo>
                  <a:lnTo>
                    <a:pt x="1233182" y="1049564"/>
                  </a:lnTo>
                  <a:lnTo>
                    <a:pt x="1237490" y="1051832"/>
                  </a:lnTo>
                  <a:lnTo>
                    <a:pt x="1241570" y="1053646"/>
                  </a:lnTo>
                  <a:lnTo>
                    <a:pt x="1245877" y="1055687"/>
                  </a:lnTo>
                  <a:lnTo>
                    <a:pt x="1249958" y="1057502"/>
                  </a:lnTo>
                  <a:lnTo>
                    <a:pt x="1259026" y="1060677"/>
                  </a:lnTo>
                  <a:lnTo>
                    <a:pt x="1268094" y="1063171"/>
                  </a:lnTo>
                  <a:lnTo>
                    <a:pt x="1277615" y="1065212"/>
                  </a:lnTo>
                  <a:lnTo>
                    <a:pt x="1287590" y="1066800"/>
                  </a:lnTo>
                  <a:lnTo>
                    <a:pt x="1297791" y="1067934"/>
                  </a:lnTo>
                  <a:lnTo>
                    <a:pt x="1297791" y="1096962"/>
                  </a:lnTo>
                  <a:lnTo>
                    <a:pt x="1345171" y="1096962"/>
                  </a:lnTo>
                  <a:lnTo>
                    <a:pt x="1345171" y="1068841"/>
                  </a:lnTo>
                  <a:lnTo>
                    <a:pt x="1351972" y="1068160"/>
                  </a:lnTo>
                  <a:lnTo>
                    <a:pt x="1358093" y="1067253"/>
                  </a:lnTo>
                  <a:lnTo>
                    <a:pt x="1364213" y="1066346"/>
                  </a:lnTo>
                  <a:lnTo>
                    <a:pt x="1370108" y="1064985"/>
                  </a:lnTo>
                  <a:lnTo>
                    <a:pt x="1375775" y="1063852"/>
                  </a:lnTo>
                  <a:lnTo>
                    <a:pt x="1381442" y="1062491"/>
                  </a:lnTo>
                  <a:lnTo>
                    <a:pt x="1386656" y="1060903"/>
                  </a:lnTo>
                  <a:lnTo>
                    <a:pt x="1391870" y="1059089"/>
                  </a:lnTo>
                  <a:lnTo>
                    <a:pt x="1396858" y="1057275"/>
                  </a:lnTo>
                  <a:lnTo>
                    <a:pt x="1401392" y="1055234"/>
                  </a:lnTo>
                  <a:lnTo>
                    <a:pt x="1405699" y="1053193"/>
                  </a:lnTo>
                  <a:lnTo>
                    <a:pt x="1410233" y="1050925"/>
                  </a:lnTo>
                  <a:lnTo>
                    <a:pt x="1414087" y="1048430"/>
                  </a:lnTo>
                  <a:lnTo>
                    <a:pt x="1417941" y="1045935"/>
                  </a:lnTo>
                  <a:lnTo>
                    <a:pt x="1421568" y="1043441"/>
                  </a:lnTo>
                  <a:lnTo>
                    <a:pt x="1425195" y="1040493"/>
                  </a:lnTo>
                  <a:lnTo>
                    <a:pt x="1428142" y="1037771"/>
                  </a:lnTo>
                  <a:lnTo>
                    <a:pt x="1431316" y="1034596"/>
                  </a:lnTo>
                  <a:lnTo>
                    <a:pt x="1434036" y="1031421"/>
                  </a:lnTo>
                  <a:lnTo>
                    <a:pt x="1436756" y="1028246"/>
                  </a:lnTo>
                  <a:lnTo>
                    <a:pt x="1439023" y="1024844"/>
                  </a:lnTo>
                  <a:lnTo>
                    <a:pt x="1441290" y="1021216"/>
                  </a:lnTo>
                  <a:lnTo>
                    <a:pt x="1443104" y="1017360"/>
                  </a:lnTo>
                  <a:lnTo>
                    <a:pt x="1444918" y="1013505"/>
                  </a:lnTo>
                  <a:lnTo>
                    <a:pt x="1446504" y="1009650"/>
                  </a:lnTo>
                  <a:lnTo>
                    <a:pt x="1447865" y="1005568"/>
                  </a:lnTo>
                  <a:lnTo>
                    <a:pt x="1448998" y="1001032"/>
                  </a:lnTo>
                  <a:lnTo>
                    <a:pt x="1449905" y="996723"/>
                  </a:lnTo>
                  <a:lnTo>
                    <a:pt x="1450585" y="992414"/>
                  </a:lnTo>
                  <a:lnTo>
                    <a:pt x="1451265" y="987425"/>
                  </a:lnTo>
                  <a:lnTo>
                    <a:pt x="1451492" y="982889"/>
                  </a:lnTo>
                  <a:lnTo>
                    <a:pt x="1451719" y="977900"/>
                  </a:lnTo>
                  <a:lnTo>
                    <a:pt x="1451492" y="971777"/>
                  </a:lnTo>
                  <a:lnTo>
                    <a:pt x="1450812" y="965653"/>
                  </a:lnTo>
                  <a:lnTo>
                    <a:pt x="1450132" y="959984"/>
                  </a:lnTo>
                  <a:lnTo>
                    <a:pt x="1448998" y="954994"/>
                  </a:lnTo>
                  <a:lnTo>
                    <a:pt x="1447865" y="949778"/>
                  </a:lnTo>
                  <a:lnTo>
                    <a:pt x="1446051" y="944789"/>
                  </a:lnTo>
                  <a:lnTo>
                    <a:pt x="1444237" y="940253"/>
                  </a:lnTo>
                  <a:lnTo>
                    <a:pt x="1441971" y="935944"/>
                  </a:lnTo>
                  <a:lnTo>
                    <a:pt x="1439250" y="931862"/>
                  </a:lnTo>
                  <a:lnTo>
                    <a:pt x="1436756" y="928007"/>
                  </a:lnTo>
                  <a:lnTo>
                    <a:pt x="1433809" y="924605"/>
                  </a:lnTo>
                  <a:lnTo>
                    <a:pt x="1430862" y="921203"/>
                  </a:lnTo>
                  <a:lnTo>
                    <a:pt x="1427689" y="918028"/>
                  </a:lnTo>
                  <a:lnTo>
                    <a:pt x="1424515" y="914853"/>
                  </a:lnTo>
                  <a:lnTo>
                    <a:pt x="1421341" y="912359"/>
                  </a:lnTo>
                  <a:lnTo>
                    <a:pt x="1417714" y="910091"/>
                  </a:lnTo>
                  <a:lnTo>
                    <a:pt x="1413860" y="907369"/>
                  </a:lnTo>
                  <a:lnTo>
                    <a:pt x="1408873" y="904875"/>
                  </a:lnTo>
                  <a:lnTo>
                    <a:pt x="1397084" y="898752"/>
                  </a:lnTo>
                  <a:lnTo>
                    <a:pt x="1382122" y="891721"/>
                  </a:lnTo>
                  <a:lnTo>
                    <a:pt x="1363987" y="883557"/>
                  </a:lnTo>
                  <a:lnTo>
                    <a:pt x="1343131" y="874259"/>
                  </a:lnTo>
                  <a:lnTo>
                    <a:pt x="1326808" y="866548"/>
                  </a:lnTo>
                  <a:lnTo>
                    <a:pt x="1320461" y="863373"/>
                  </a:lnTo>
                  <a:lnTo>
                    <a:pt x="1315247" y="860652"/>
                  </a:lnTo>
                  <a:lnTo>
                    <a:pt x="1311166" y="857930"/>
                  </a:lnTo>
                  <a:lnTo>
                    <a:pt x="1308219" y="856116"/>
                  </a:lnTo>
                  <a:lnTo>
                    <a:pt x="1305952" y="854075"/>
                  </a:lnTo>
                  <a:lnTo>
                    <a:pt x="1303912" y="852034"/>
                  </a:lnTo>
                  <a:lnTo>
                    <a:pt x="1302325" y="849539"/>
                  </a:lnTo>
                  <a:lnTo>
                    <a:pt x="1301192" y="846364"/>
                  </a:lnTo>
                  <a:lnTo>
                    <a:pt x="1299831" y="843189"/>
                  </a:lnTo>
                  <a:lnTo>
                    <a:pt x="1299151" y="839560"/>
                  </a:lnTo>
                  <a:lnTo>
                    <a:pt x="1298698" y="835705"/>
                  </a:lnTo>
                  <a:lnTo>
                    <a:pt x="1298471" y="831396"/>
                  </a:lnTo>
                  <a:lnTo>
                    <a:pt x="1298471" y="828902"/>
                  </a:lnTo>
                  <a:lnTo>
                    <a:pt x="1298698" y="826407"/>
                  </a:lnTo>
                  <a:lnTo>
                    <a:pt x="1299378" y="824139"/>
                  </a:lnTo>
                  <a:lnTo>
                    <a:pt x="1299831" y="822098"/>
                  </a:lnTo>
                  <a:lnTo>
                    <a:pt x="1300285" y="820284"/>
                  </a:lnTo>
                  <a:lnTo>
                    <a:pt x="1301192" y="818469"/>
                  </a:lnTo>
                  <a:lnTo>
                    <a:pt x="1302098" y="816882"/>
                  </a:lnTo>
                  <a:lnTo>
                    <a:pt x="1303232" y="815748"/>
                  </a:lnTo>
                  <a:lnTo>
                    <a:pt x="1304365" y="814387"/>
                  </a:lnTo>
                  <a:lnTo>
                    <a:pt x="1305952" y="813253"/>
                  </a:lnTo>
                  <a:lnTo>
                    <a:pt x="1307539" y="812346"/>
                  </a:lnTo>
                  <a:lnTo>
                    <a:pt x="1309126" y="811439"/>
                  </a:lnTo>
                  <a:lnTo>
                    <a:pt x="1311166" y="810985"/>
                  </a:lnTo>
                  <a:lnTo>
                    <a:pt x="1312980" y="810532"/>
                  </a:lnTo>
                  <a:lnTo>
                    <a:pt x="1315247" y="810305"/>
                  </a:lnTo>
                  <a:lnTo>
                    <a:pt x="1317287" y="810305"/>
                  </a:lnTo>
                  <a:lnTo>
                    <a:pt x="1320234" y="810532"/>
                  </a:lnTo>
                  <a:lnTo>
                    <a:pt x="1322728" y="810759"/>
                  </a:lnTo>
                  <a:lnTo>
                    <a:pt x="1324995" y="811212"/>
                  </a:lnTo>
                  <a:lnTo>
                    <a:pt x="1327035" y="811893"/>
                  </a:lnTo>
                  <a:lnTo>
                    <a:pt x="1328849" y="812573"/>
                  </a:lnTo>
                  <a:lnTo>
                    <a:pt x="1330435" y="813934"/>
                  </a:lnTo>
                  <a:lnTo>
                    <a:pt x="1331796" y="814841"/>
                  </a:lnTo>
                  <a:lnTo>
                    <a:pt x="1332702" y="816428"/>
                  </a:lnTo>
                  <a:lnTo>
                    <a:pt x="1333609" y="818243"/>
                  </a:lnTo>
                  <a:lnTo>
                    <a:pt x="1334289" y="820284"/>
                  </a:lnTo>
                  <a:lnTo>
                    <a:pt x="1334969" y="823005"/>
                  </a:lnTo>
                  <a:lnTo>
                    <a:pt x="1335423" y="825953"/>
                  </a:lnTo>
                  <a:lnTo>
                    <a:pt x="1336103" y="833210"/>
                  </a:lnTo>
                  <a:lnTo>
                    <a:pt x="1336330" y="842509"/>
                  </a:lnTo>
                  <a:lnTo>
                    <a:pt x="1336330" y="854982"/>
                  </a:lnTo>
                  <a:lnTo>
                    <a:pt x="1439477" y="854982"/>
                  </a:lnTo>
                  <a:lnTo>
                    <a:pt x="1440384" y="846591"/>
                  </a:lnTo>
                  <a:lnTo>
                    <a:pt x="1440610" y="840694"/>
                  </a:lnTo>
                  <a:lnTo>
                    <a:pt x="1440610" y="836612"/>
                  </a:lnTo>
                  <a:lnTo>
                    <a:pt x="1440384" y="832757"/>
                  </a:lnTo>
                  <a:lnTo>
                    <a:pt x="1439704" y="828902"/>
                  </a:lnTo>
                  <a:lnTo>
                    <a:pt x="1439023" y="825046"/>
                  </a:lnTo>
                  <a:lnTo>
                    <a:pt x="1438343" y="821418"/>
                  </a:lnTo>
                  <a:lnTo>
                    <a:pt x="1437210" y="817789"/>
                  </a:lnTo>
                  <a:lnTo>
                    <a:pt x="1436303" y="814387"/>
                  </a:lnTo>
                  <a:lnTo>
                    <a:pt x="1434716" y="810985"/>
                  </a:lnTo>
                  <a:lnTo>
                    <a:pt x="1433129" y="808037"/>
                  </a:lnTo>
                  <a:lnTo>
                    <a:pt x="1431316" y="804862"/>
                  </a:lnTo>
                  <a:lnTo>
                    <a:pt x="1429502" y="801687"/>
                  </a:lnTo>
                  <a:lnTo>
                    <a:pt x="1427235" y="798966"/>
                  </a:lnTo>
                  <a:lnTo>
                    <a:pt x="1424968" y="796244"/>
                  </a:lnTo>
                  <a:lnTo>
                    <a:pt x="1422475" y="793750"/>
                  </a:lnTo>
                  <a:lnTo>
                    <a:pt x="1419754" y="791255"/>
                  </a:lnTo>
                  <a:lnTo>
                    <a:pt x="1416807" y="788534"/>
                  </a:lnTo>
                  <a:lnTo>
                    <a:pt x="1413860" y="786493"/>
                  </a:lnTo>
                  <a:lnTo>
                    <a:pt x="1410686" y="784225"/>
                  </a:lnTo>
                  <a:lnTo>
                    <a:pt x="1407059" y="782184"/>
                  </a:lnTo>
                  <a:lnTo>
                    <a:pt x="1403432" y="780143"/>
                  </a:lnTo>
                  <a:lnTo>
                    <a:pt x="1399578" y="778328"/>
                  </a:lnTo>
                  <a:lnTo>
                    <a:pt x="1395724" y="776514"/>
                  </a:lnTo>
                  <a:lnTo>
                    <a:pt x="1391644" y="774927"/>
                  </a:lnTo>
                  <a:lnTo>
                    <a:pt x="1387110" y="773339"/>
                  </a:lnTo>
                  <a:lnTo>
                    <a:pt x="1382576" y="771978"/>
                  </a:lnTo>
                  <a:lnTo>
                    <a:pt x="1377589" y="770844"/>
                  </a:lnTo>
                  <a:lnTo>
                    <a:pt x="1367614" y="768577"/>
                  </a:lnTo>
                  <a:lnTo>
                    <a:pt x="1356732" y="766762"/>
                  </a:lnTo>
                  <a:lnTo>
                    <a:pt x="1345171" y="765402"/>
                  </a:lnTo>
                  <a:lnTo>
                    <a:pt x="1345171" y="741362"/>
                  </a:lnTo>
                  <a:lnTo>
                    <a:pt x="1297791" y="741362"/>
                  </a:lnTo>
                  <a:close/>
                  <a:moveTo>
                    <a:pt x="1322274" y="628650"/>
                  </a:moveTo>
                  <a:lnTo>
                    <a:pt x="1329755" y="628877"/>
                  </a:lnTo>
                  <a:lnTo>
                    <a:pt x="1337236" y="629330"/>
                  </a:lnTo>
                  <a:lnTo>
                    <a:pt x="1344717" y="629557"/>
                  </a:lnTo>
                  <a:lnTo>
                    <a:pt x="1351972" y="630237"/>
                  </a:lnTo>
                  <a:lnTo>
                    <a:pt x="1359453" y="631144"/>
                  </a:lnTo>
                  <a:lnTo>
                    <a:pt x="1366480" y="632052"/>
                  </a:lnTo>
                  <a:lnTo>
                    <a:pt x="1373735" y="633412"/>
                  </a:lnTo>
                  <a:lnTo>
                    <a:pt x="1380762" y="634546"/>
                  </a:lnTo>
                  <a:lnTo>
                    <a:pt x="1388017" y="636134"/>
                  </a:lnTo>
                  <a:lnTo>
                    <a:pt x="1395044" y="637948"/>
                  </a:lnTo>
                  <a:lnTo>
                    <a:pt x="1401845" y="639762"/>
                  </a:lnTo>
                  <a:lnTo>
                    <a:pt x="1408646" y="641803"/>
                  </a:lnTo>
                  <a:lnTo>
                    <a:pt x="1415674" y="643844"/>
                  </a:lnTo>
                  <a:lnTo>
                    <a:pt x="1422248" y="646566"/>
                  </a:lnTo>
                  <a:lnTo>
                    <a:pt x="1428822" y="648834"/>
                  </a:lnTo>
                  <a:lnTo>
                    <a:pt x="1435396" y="651555"/>
                  </a:lnTo>
                  <a:lnTo>
                    <a:pt x="1441971" y="654503"/>
                  </a:lnTo>
                  <a:lnTo>
                    <a:pt x="1448318" y="657225"/>
                  </a:lnTo>
                  <a:lnTo>
                    <a:pt x="1454439" y="660400"/>
                  </a:lnTo>
                  <a:lnTo>
                    <a:pt x="1460786" y="663802"/>
                  </a:lnTo>
                  <a:lnTo>
                    <a:pt x="1466907" y="667203"/>
                  </a:lnTo>
                  <a:lnTo>
                    <a:pt x="1472801" y="670832"/>
                  </a:lnTo>
                  <a:lnTo>
                    <a:pt x="1478695" y="674687"/>
                  </a:lnTo>
                  <a:lnTo>
                    <a:pt x="1484590" y="678543"/>
                  </a:lnTo>
                  <a:lnTo>
                    <a:pt x="1490257" y="682398"/>
                  </a:lnTo>
                  <a:lnTo>
                    <a:pt x="1495924" y="686480"/>
                  </a:lnTo>
                  <a:lnTo>
                    <a:pt x="1501592" y="690562"/>
                  </a:lnTo>
                  <a:lnTo>
                    <a:pt x="1507033" y="695098"/>
                  </a:lnTo>
                  <a:lnTo>
                    <a:pt x="1512473" y="699634"/>
                  </a:lnTo>
                  <a:lnTo>
                    <a:pt x="1517687" y="704169"/>
                  </a:lnTo>
                  <a:lnTo>
                    <a:pt x="1522901" y="708932"/>
                  </a:lnTo>
                  <a:lnTo>
                    <a:pt x="1527662" y="713921"/>
                  </a:lnTo>
                  <a:lnTo>
                    <a:pt x="1532649" y="718684"/>
                  </a:lnTo>
                  <a:lnTo>
                    <a:pt x="1537183" y="723900"/>
                  </a:lnTo>
                  <a:lnTo>
                    <a:pt x="1541944" y="729116"/>
                  </a:lnTo>
                  <a:lnTo>
                    <a:pt x="1546478" y="734332"/>
                  </a:lnTo>
                  <a:lnTo>
                    <a:pt x="1551012" y="739775"/>
                  </a:lnTo>
                  <a:lnTo>
                    <a:pt x="1555092" y="745444"/>
                  </a:lnTo>
                  <a:lnTo>
                    <a:pt x="1559173" y="751114"/>
                  </a:lnTo>
                  <a:lnTo>
                    <a:pt x="1563027" y="756784"/>
                  </a:lnTo>
                  <a:lnTo>
                    <a:pt x="1566881" y="762907"/>
                  </a:lnTo>
                  <a:lnTo>
                    <a:pt x="1570735" y="768803"/>
                  </a:lnTo>
                  <a:lnTo>
                    <a:pt x="1574362" y="774700"/>
                  </a:lnTo>
                  <a:lnTo>
                    <a:pt x="1577762" y="780823"/>
                  </a:lnTo>
                  <a:lnTo>
                    <a:pt x="1581163" y="786946"/>
                  </a:lnTo>
                  <a:lnTo>
                    <a:pt x="1584110" y="793296"/>
                  </a:lnTo>
                  <a:lnTo>
                    <a:pt x="1587057" y="799646"/>
                  </a:lnTo>
                  <a:lnTo>
                    <a:pt x="1589777" y="806223"/>
                  </a:lnTo>
                  <a:lnTo>
                    <a:pt x="1592724" y="812800"/>
                  </a:lnTo>
                  <a:lnTo>
                    <a:pt x="1594991" y="819377"/>
                  </a:lnTo>
                  <a:lnTo>
                    <a:pt x="1597712" y="825953"/>
                  </a:lnTo>
                  <a:lnTo>
                    <a:pt x="1599752" y="832984"/>
                  </a:lnTo>
                  <a:lnTo>
                    <a:pt x="1601792" y="839560"/>
                  </a:lnTo>
                  <a:lnTo>
                    <a:pt x="1603606" y="846591"/>
                  </a:lnTo>
                  <a:lnTo>
                    <a:pt x="1605419" y="853621"/>
                  </a:lnTo>
                  <a:lnTo>
                    <a:pt x="1606779" y="860878"/>
                  </a:lnTo>
                  <a:lnTo>
                    <a:pt x="1608140" y="867682"/>
                  </a:lnTo>
                  <a:lnTo>
                    <a:pt x="1609500" y="874939"/>
                  </a:lnTo>
                  <a:lnTo>
                    <a:pt x="1610407" y="882196"/>
                  </a:lnTo>
                  <a:lnTo>
                    <a:pt x="1611313" y="889680"/>
                  </a:lnTo>
                  <a:lnTo>
                    <a:pt x="1611993" y="896937"/>
                  </a:lnTo>
                  <a:lnTo>
                    <a:pt x="1612220" y="904421"/>
                  </a:lnTo>
                  <a:lnTo>
                    <a:pt x="1612447" y="911905"/>
                  </a:lnTo>
                  <a:lnTo>
                    <a:pt x="1612900" y="919389"/>
                  </a:lnTo>
                  <a:lnTo>
                    <a:pt x="1612447" y="926873"/>
                  </a:lnTo>
                  <a:lnTo>
                    <a:pt x="1612220" y="934357"/>
                  </a:lnTo>
                  <a:lnTo>
                    <a:pt x="1611993" y="941614"/>
                  </a:lnTo>
                  <a:lnTo>
                    <a:pt x="1611313" y="949098"/>
                  </a:lnTo>
                  <a:lnTo>
                    <a:pt x="1610407" y="956128"/>
                  </a:lnTo>
                  <a:lnTo>
                    <a:pt x="1609500" y="963385"/>
                  </a:lnTo>
                  <a:lnTo>
                    <a:pt x="1608140" y="970643"/>
                  </a:lnTo>
                  <a:lnTo>
                    <a:pt x="1606779" y="977900"/>
                  </a:lnTo>
                  <a:lnTo>
                    <a:pt x="1605419" y="984930"/>
                  </a:lnTo>
                  <a:lnTo>
                    <a:pt x="1603606" y="991734"/>
                  </a:lnTo>
                  <a:lnTo>
                    <a:pt x="1601792" y="998764"/>
                  </a:lnTo>
                  <a:lnTo>
                    <a:pt x="1599752" y="1005794"/>
                  </a:lnTo>
                  <a:lnTo>
                    <a:pt x="1597712" y="1012371"/>
                  </a:lnTo>
                  <a:lnTo>
                    <a:pt x="1594991" y="1019175"/>
                  </a:lnTo>
                  <a:lnTo>
                    <a:pt x="1592724" y="1025752"/>
                  </a:lnTo>
                  <a:lnTo>
                    <a:pt x="1589777" y="1032328"/>
                  </a:lnTo>
                  <a:lnTo>
                    <a:pt x="1587057" y="1038678"/>
                  </a:lnTo>
                  <a:lnTo>
                    <a:pt x="1584110" y="1045255"/>
                  </a:lnTo>
                  <a:lnTo>
                    <a:pt x="1581163" y="1051605"/>
                  </a:lnTo>
                  <a:lnTo>
                    <a:pt x="1577762" y="1057728"/>
                  </a:lnTo>
                  <a:lnTo>
                    <a:pt x="1574362" y="1063852"/>
                  </a:lnTo>
                  <a:lnTo>
                    <a:pt x="1570735" y="1069975"/>
                  </a:lnTo>
                  <a:lnTo>
                    <a:pt x="1566881" y="1075871"/>
                  </a:lnTo>
                  <a:lnTo>
                    <a:pt x="1563027" y="1081768"/>
                  </a:lnTo>
                  <a:lnTo>
                    <a:pt x="1559173" y="1087437"/>
                  </a:lnTo>
                  <a:lnTo>
                    <a:pt x="1555092" y="1093107"/>
                  </a:lnTo>
                  <a:lnTo>
                    <a:pt x="1551012" y="1098550"/>
                  </a:lnTo>
                  <a:lnTo>
                    <a:pt x="1546478" y="1103993"/>
                  </a:lnTo>
                  <a:lnTo>
                    <a:pt x="1541944" y="1109435"/>
                  </a:lnTo>
                  <a:lnTo>
                    <a:pt x="1537183" y="1114652"/>
                  </a:lnTo>
                  <a:lnTo>
                    <a:pt x="1532649" y="1119641"/>
                  </a:lnTo>
                  <a:lnTo>
                    <a:pt x="1527662" y="1124630"/>
                  </a:lnTo>
                  <a:lnTo>
                    <a:pt x="1522901" y="1129619"/>
                  </a:lnTo>
                  <a:lnTo>
                    <a:pt x="1517687" y="1134382"/>
                  </a:lnTo>
                  <a:lnTo>
                    <a:pt x="1512473" y="1139144"/>
                  </a:lnTo>
                  <a:lnTo>
                    <a:pt x="1507033" y="1143453"/>
                  </a:lnTo>
                  <a:lnTo>
                    <a:pt x="1501592" y="1147762"/>
                  </a:lnTo>
                  <a:lnTo>
                    <a:pt x="1495924" y="1151844"/>
                  </a:lnTo>
                  <a:lnTo>
                    <a:pt x="1490257" y="1156153"/>
                  </a:lnTo>
                  <a:lnTo>
                    <a:pt x="1484590" y="1160235"/>
                  </a:lnTo>
                  <a:lnTo>
                    <a:pt x="1478695" y="1164091"/>
                  </a:lnTo>
                  <a:lnTo>
                    <a:pt x="1472801" y="1167719"/>
                  </a:lnTo>
                  <a:lnTo>
                    <a:pt x="1466907" y="1171348"/>
                  </a:lnTo>
                  <a:lnTo>
                    <a:pt x="1460786" y="1174750"/>
                  </a:lnTo>
                  <a:lnTo>
                    <a:pt x="1454439" y="1177925"/>
                  </a:lnTo>
                  <a:lnTo>
                    <a:pt x="1448318" y="1181100"/>
                  </a:lnTo>
                  <a:lnTo>
                    <a:pt x="1441971" y="1184275"/>
                  </a:lnTo>
                  <a:lnTo>
                    <a:pt x="1435396" y="1186996"/>
                  </a:lnTo>
                  <a:lnTo>
                    <a:pt x="1428822" y="1189491"/>
                  </a:lnTo>
                  <a:lnTo>
                    <a:pt x="1422248" y="1192212"/>
                  </a:lnTo>
                  <a:lnTo>
                    <a:pt x="1415674" y="1194480"/>
                  </a:lnTo>
                  <a:lnTo>
                    <a:pt x="1408646" y="1196748"/>
                  </a:lnTo>
                  <a:lnTo>
                    <a:pt x="1401845" y="1198562"/>
                  </a:lnTo>
                  <a:lnTo>
                    <a:pt x="1395044" y="1200603"/>
                  </a:lnTo>
                  <a:lnTo>
                    <a:pt x="1388017" y="1202191"/>
                  </a:lnTo>
                  <a:lnTo>
                    <a:pt x="1380762" y="1203778"/>
                  </a:lnTo>
                  <a:lnTo>
                    <a:pt x="1373735" y="1205366"/>
                  </a:lnTo>
                  <a:lnTo>
                    <a:pt x="1366480" y="1206273"/>
                  </a:lnTo>
                  <a:lnTo>
                    <a:pt x="1359453" y="1207407"/>
                  </a:lnTo>
                  <a:lnTo>
                    <a:pt x="1351972" y="1208087"/>
                  </a:lnTo>
                  <a:lnTo>
                    <a:pt x="1344717" y="1208994"/>
                  </a:lnTo>
                  <a:lnTo>
                    <a:pt x="1337236" y="1209448"/>
                  </a:lnTo>
                  <a:lnTo>
                    <a:pt x="1329755" y="1209675"/>
                  </a:lnTo>
                  <a:lnTo>
                    <a:pt x="1322274" y="1209675"/>
                  </a:lnTo>
                  <a:lnTo>
                    <a:pt x="1314793" y="1209675"/>
                  </a:lnTo>
                  <a:lnTo>
                    <a:pt x="1307312" y="1209448"/>
                  </a:lnTo>
                  <a:lnTo>
                    <a:pt x="1300058" y="1208994"/>
                  </a:lnTo>
                  <a:lnTo>
                    <a:pt x="1292577" y="1208087"/>
                  </a:lnTo>
                  <a:lnTo>
                    <a:pt x="1285323" y="1207407"/>
                  </a:lnTo>
                  <a:lnTo>
                    <a:pt x="1278068" y="1206273"/>
                  </a:lnTo>
                  <a:lnTo>
                    <a:pt x="1271041" y="1205366"/>
                  </a:lnTo>
                  <a:lnTo>
                    <a:pt x="1263787" y="1203778"/>
                  </a:lnTo>
                  <a:lnTo>
                    <a:pt x="1256759" y="1202191"/>
                  </a:lnTo>
                  <a:lnTo>
                    <a:pt x="1249731" y="1200603"/>
                  </a:lnTo>
                  <a:lnTo>
                    <a:pt x="1242930" y="1198562"/>
                  </a:lnTo>
                  <a:lnTo>
                    <a:pt x="1235903" y="1196748"/>
                  </a:lnTo>
                  <a:lnTo>
                    <a:pt x="1229102" y="1194480"/>
                  </a:lnTo>
                  <a:lnTo>
                    <a:pt x="1222528" y="1192212"/>
                  </a:lnTo>
                  <a:lnTo>
                    <a:pt x="1215727" y="1189491"/>
                  </a:lnTo>
                  <a:lnTo>
                    <a:pt x="1209379" y="1186996"/>
                  </a:lnTo>
                  <a:lnTo>
                    <a:pt x="1202805" y="1184275"/>
                  </a:lnTo>
                  <a:lnTo>
                    <a:pt x="1196457" y="1181100"/>
                  </a:lnTo>
                  <a:lnTo>
                    <a:pt x="1189883" y="1177925"/>
                  </a:lnTo>
                  <a:lnTo>
                    <a:pt x="1183762" y="1174750"/>
                  </a:lnTo>
                  <a:lnTo>
                    <a:pt x="1177868" y="1171348"/>
                  </a:lnTo>
                  <a:lnTo>
                    <a:pt x="1171747" y="1167719"/>
                  </a:lnTo>
                  <a:lnTo>
                    <a:pt x="1165853" y="1164091"/>
                  </a:lnTo>
                  <a:lnTo>
                    <a:pt x="1159732" y="1160235"/>
                  </a:lnTo>
                  <a:lnTo>
                    <a:pt x="1154065" y="1156153"/>
                  </a:lnTo>
                  <a:lnTo>
                    <a:pt x="1148398" y="1151844"/>
                  </a:lnTo>
                  <a:lnTo>
                    <a:pt x="1142957" y="1147762"/>
                  </a:lnTo>
                  <a:lnTo>
                    <a:pt x="1137743" y="1143453"/>
                  </a:lnTo>
                  <a:lnTo>
                    <a:pt x="1132302" y="1139144"/>
                  </a:lnTo>
                  <a:lnTo>
                    <a:pt x="1127088" y="1134382"/>
                  </a:lnTo>
                  <a:lnTo>
                    <a:pt x="1121874" y="1129619"/>
                  </a:lnTo>
                  <a:lnTo>
                    <a:pt x="1117113" y="1124630"/>
                  </a:lnTo>
                  <a:lnTo>
                    <a:pt x="1112126" y="1119641"/>
                  </a:lnTo>
                  <a:lnTo>
                    <a:pt x="1107139" y="1114652"/>
                  </a:lnTo>
                  <a:lnTo>
                    <a:pt x="1102605" y="1109435"/>
                  </a:lnTo>
                  <a:lnTo>
                    <a:pt x="1098298" y="1103993"/>
                  </a:lnTo>
                  <a:lnTo>
                    <a:pt x="1093764" y="1098550"/>
                  </a:lnTo>
                  <a:lnTo>
                    <a:pt x="1089683" y="1093107"/>
                  </a:lnTo>
                  <a:lnTo>
                    <a:pt x="1085602" y="1087437"/>
                  </a:lnTo>
                  <a:lnTo>
                    <a:pt x="1081522" y="1081768"/>
                  </a:lnTo>
                  <a:lnTo>
                    <a:pt x="1077668" y="1075871"/>
                  </a:lnTo>
                  <a:lnTo>
                    <a:pt x="1074041" y="1069975"/>
                  </a:lnTo>
                  <a:lnTo>
                    <a:pt x="1070414" y="1063852"/>
                  </a:lnTo>
                  <a:lnTo>
                    <a:pt x="1067013" y="1057728"/>
                  </a:lnTo>
                  <a:lnTo>
                    <a:pt x="1063613" y="1051605"/>
                  </a:lnTo>
                  <a:lnTo>
                    <a:pt x="1060439" y="1045255"/>
                  </a:lnTo>
                  <a:lnTo>
                    <a:pt x="1057492" y="1038678"/>
                  </a:lnTo>
                  <a:lnTo>
                    <a:pt x="1054545" y="1032328"/>
                  </a:lnTo>
                  <a:lnTo>
                    <a:pt x="1052051" y="1025752"/>
                  </a:lnTo>
                  <a:lnTo>
                    <a:pt x="1049558" y="1019175"/>
                  </a:lnTo>
                  <a:lnTo>
                    <a:pt x="1047064" y="1012371"/>
                  </a:lnTo>
                  <a:lnTo>
                    <a:pt x="1044797" y="1005794"/>
                  </a:lnTo>
                  <a:lnTo>
                    <a:pt x="1042757" y="998764"/>
                  </a:lnTo>
                  <a:lnTo>
                    <a:pt x="1040943" y="991734"/>
                  </a:lnTo>
                  <a:lnTo>
                    <a:pt x="1039356" y="984930"/>
                  </a:lnTo>
                  <a:lnTo>
                    <a:pt x="1037769" y="977900"/>
                  </a:lnTo>
                  <a:lnTo>
                    <a:pt x="1036409" y="970643"/>
                  </a:lnTo>
                  <a:lnTo>
                    <a:pt x="1035276" y="963385"/>
                  </a:lnTo>
                  <a:lnTo>
                    <a:pt x="1034142" y="956128"/>
                  </a:lnTo>
                  <a:lnTo>
                    <a:pt x="1033462" y="949098"/>
                  </a:lnTo>
                  <a:lnTo>
                    <a:pt x="1032782" y="941614"/>
                  </a:lnTo>
                  <a:lnTo>
                    <a:pt x="1032102" y="934357"/>
                  </a:lnTo>
                  <a:lnTo>
                    <a:pt x="1031875" y="926873"/>
                  </a:lnTo>
                  <a:lnTo>
                    <a:pt x="1031875" y="919389"/>
                  </a:lnTo>
                  <a:lnTo>
                    <a:pt x="1031875" y="911905"/>
                  </a:lnTo>
                  <a:lnTo>
                    <a:pt x="1032102" y="904421"/>
                  </a:lnTo>
                  <a:lnTo>
                    <a:pt x="1032782" y="896937"/>
                  </a:lnTo>
                  <a:lnTo>
                    <a:pt x="1033462" y="889680"/>
                  </a:lnTo>
                  <a:lnTo>
                    <a:pt x="1034142" y="882196"/>
                  </a:lnTo>
                  <a:lnTo>
                    <a:pt x="1035276" y="874939"/>
                  </a:lnTo>
                  <a:lnTo>
                    <a:pt x="1036409" y="867682"/>
                  </a:lnTo>
                  <a:lnTo>
                    <a:pt x="1037769" y="860878"/>
                  </a:lnTo>
                  <a:lnTo>
                    <a:pt x="1039356" y="853621"/>
                  </a:lnTo>
                  <a:lnTo>
                    <a:pt x="1040943" y="846591"/>
                  </a:lnTo>
                  <a:lnTo>
                    <a:pt x="1042757" y="839560"/>
                  </a:lnTo>
                  <a:lnTo>
                    <a:pt x="1044797" y="832984"/>
                  </a:lnTo>
                  <a:lnTo>
                    <a:pt x="1047064" y="825953"/>
                  </a:lnTo>
                  <a:lnTo>
                    <a:pt x="1049558" y="819377"/>
                  </a:lnTo>
                  <a:lnTo>
                    <a:pt x="1052051" y="812800"/>
                  </a:lnTo>
                  <a:lnTo>
                    <a:pt x="1054545" y="806223"/>
                  </a:lnTo>
                  <a:lnTo>
                    <a:pt x="1057492" y="799646"/>
                  </a:lnTo>
                  <a:lnTo>
                    <a:pt x="1060439" y="793296"/>
                  </a:lnTo>
                  <a:lnTo>
                    <a:pt x="1063613" y="786946"/>
                  </a:lnTo>
                  <a:lnTo>
                    <a:pt x="1067013" y="780823"/>
                  </a:lnTo>
                  <a:lnTo>
                    <a:pt x="1070414" y="774700"/>
                  </a:lnTo>
                  <a:lnTo>
                    <a:pt x="1074041" y="768803"/>
                  </a:lnTo>
                  <a:lnTo>
                    <a:pt x="1077668" y="762907"/>
                  </a:lnTo>
                  <a:lnTo>
                    <a:pt x="1081522" y="756784"/>
                  </a:lnTo>
                  <a:lnTo>
                    <a:pt x="1085602" y="751114"/>
                  </a:lnTo>
                  <a:lnTo>
                    <a:pt x="1089683" y="745444"/>
                  </a:lnTo>
                  <a:lnTo>
                    <a:pt x="1093764" y="739775"/>
                  </a:lnTo>
                  <a:lnTo>
                    <a:pt x="1098298" y="734332"/>
                  </a:lnTo>
                  <a:lnTo>
                    <a:pt x="1102605" y="729116"/>
                  </a:lnTo>
                  <a:lnTo>
                    <a:pt x="1107139" y="723900"/>
                  </a:lnTo>
                  <a:lnTo>
                    <a:pt x="1112126" y="718684"/>
                  </a:lnTo>
                  <a:lnTo>
                    <a:pt x="1117113" y="713921"/>
                  </a:lnTo>
                  <a:lnTo>
                    <a:pt x="1121874" y="708932"/>
                  </a:lnTo>
                  <a:lnTo>
                    <a:pt x="1127088" y="704169"/>
                  </a:lnTo>
                  <a:lnTo>
                    <a:pt x="1132302" y="699634"/>
                  </a:lnTo>
                  <a:lnTo>
                    <a:pt x="1137743" y="695098"/>
                  </a:lnTo>
                  <a:lnTo>
                    <a:pt x="1142957" y="690562"/>
                  </a:lnTo>
                  <a:lnTo>
                    <a:pt x="1148398" y="686480"/>
                  </a:lnTo>
                  <a:lnTo>
                    <a:pt x="1154065" y="682398"/>
                  </a:lnTo>
                  <a:lnTo>
                    <a:pt x="1159732" y="678543"/>
                  </a:lnTo>
                  <a:lnTo>
                    <a:pt x="1165853" y="674687"/>
                  </a:lnTo>
                  <a:lnTo>
                    <a:pt x="1171747" y="670832"/>
                  </a:lnTo>
                  <a:lnTo>
                    <a:pt x="1177868" y="667203"/>
                  </a:lnTo>
                  <a:lnTo>
                    <a:pt x="1183762" y="663802"/>
                  </a:lnTo>
                  <a:lnTo>
                    <a:pt x="1189883" y="660400"/>
                  </a:lnTo>
                  <a:lnTo>
                    <a:pt x="1196457" y="657225"/>
                  </a:lnTo>
                  <a:lnTo>
                    <a:pt x="1202805" y="654503"/>
                  </a:lnTo>
                  <a:lnTo>
                    <a:pt x="1209379" y="651555"/>
                  </a:lnTo>
                  <a:lnTo>
                    <a:pt x="1215727" y="648834"/>
                  </a:lnTo>
                  <a:lnTo>
                    <a:pt x="1222528" y="646566"/>
                  </a:lnTo>
                  <a:lnTo>
                    <a:pt x="1229102" y="643844"/>
                  </a:lnTo>
                  <a:lnTo>
                    <a:pt x="1235903" y="641803"/>
                  </a:lnTo>
                  <a:lnTo>
                    <a:pt x="1242930" y="639762"/>
                  </a:lnTo>
                  <a:lnTo>
                    <a:pt x="1249731" y="637948"/>
                  </a:lnTo>
                  <a:lnTo>
                    <a:pt x="1256759" y="636134"/>
                  </a:lnTo>
                  <a:lnTo>
                    <a:pt x="1263787" y="634546"/>
                  </a:lnTo>
                  <a:lnTo>
                    <a:pt x="1271041" y="633412"/>
                  </a:lnTo>
                  <a:lnTo>
                    <a:pt x="1278068" y="632052"/>
                  </a:lnTo>
                  <a:lnTo>
                    <a:pt x="1285323" y="631144"/>
                  </a:lnTo>
                  <a:lnTo>
                    <a:pt x="1292577" y="630237"/>
                  </a:lnTo>
                  <a:lnTo>
                    <a:pt x="1300058" y="629557"/>
                  </a:lnTo>
                  <a:lnTo>
                    <a:pt x="1307312" y="629330"/>
                  </a:lnTo>
                  <a:lnTo>
                    <a:pt x="1314793" y="628877"/>
                  </a:lnTo>
                  <a:lnTo>
                    <a:pt x="1322274" y="628650"/>
                  </a:lnTo>
                  <a:close/>
                  <a:moveTo>
                    <a:pt x="1872408" y="450081"/>
                  </a:moveTo>
                  <a:lnTo>
                    <a:pt x="1872408" y="463897"/>
                  </a:lnTo>
                  <a:lnTo>
                    <a:pt x="1864899" y="464803"/>
                  </a:lnTo>
                  <a:lnTo>
                    <a:pt x="1857846" y="465709"/>
                  </a:lnTo>
                  <a:lnTo>
                    <a:pt x="1851474" y="467068"/>
                  </a:lnTo>
                  <a:lnTo>
                    <a:pt x="1845558" y="468880"/>
                  </a:lnTo>
                  <a:lnTo>
                    <a:pt x="1839870" y="470691"/>
                  </a:lnTo>
                  <a:lnTo>
                    <a:pt x="1834864" y="472730"/>
                  </a:lnTo>
                  <a:lnTo>
                    <a:pt x="1830313" y="474995"/>
                  </a:lnTo>
                  <a:lnTo>
                    <a:pt x="1826218" y="477939"/>
                  </a:lnTo>
                  <a:lnTo>
                    <a:pt x="1822577" y="480657"/>
                  </a:lnTo>
                  <a:lnTo>
                    <a:pt x="1819391" y="483827"/>
                  </a:lnTo>
                  <a:lnTo>
                    <a:pt x="1816888" y="487451"/>
                  </a:lnTo>
                  <a:lnTo>
                    <a:pt x="1814840" y="491075"/>
                  </a:lnTo>
                  <a:lnTo>
                    <a:pt x="1813020" y="495152"/>
                  </a:lnTo>
                  <a:lnTo>
                    <a:pt x="1811882" y="499228"/>
                  </a:lnTo>
                  <a:lnTo>
                    <a:pt x="1811200" y="503984"/>
                  </a:lnTo>
                  <a:lnTo>
                    <a:pt x="1810745" y="508514"/>
                  </a:lnTo>
                  <a:lnTo>
                    <a:pt x="1810745" y="511911"/>
                  </a:lnTo>
                  <a:lnTo>
                    <a:pt x="1811427" y="515309"/>
                  </a:lnTo>
                  <a:lnTo>
                    <a:pt x="1811882" y="518253"/>
                  </a:lnTo>
                  <a:lnTo>
                    <a:pt x="1812565" y="521424"/>
                  </a:lnTo>
                  <a:lnTo>
                    <a:pt x="1813703" y="524594"/>
                  </a:lnTo>
                  <a:lnTo>
                    <a:pt x="1815068" y="527312"/>
                  </a:lnTo>
                  <a:lnTo>
                    <a:pt x="1816206" y="530257"/>
                  </a:lnTo>
                  <a:lnTo>
                    <a:pt x="1818026" y="532974"/>
                  </a:lnTo>
                  <a:lnTo>
                    <a:pt x="1819846" y="535692"/>
                  </a:lnTo>
                  <a:lnTo>
                    <a:pt x="1821894" y="537957"/>
                  </a:lnTo>
                  <a:lnTo>
                    <a:pt x="1823942" y="540222"/>
                  </a:lnTo>
                  <a:lnTo>
                    <a:pt x="1826218" y="542487"/>
                  </a:lnTo>
                  <a:lnTo>
                    <a:pt x="1828265" y="544298"/>
                  </a:lnTo>
                  <a:lnTo>
                    <a:pt x="1830541" y="546337"/>
                  </a:lnTo>
                  <a:lnTo>
                    <a:pt x="1832816" y="547922"/>
                  </a:lnTo>
                  <a:lnTo>
                    <a:pt x="1835547" y="549508"/>
                  </a:lnTo>
                  <a:lnTo>
                    <a:pt x="1841463" y="552905"/>
                  </a:lnTo>
                  <a:lnTo>
                    <a:pt x="1849654" y="557208"/>
                  </a:lnTo>
                  <a:lnTo>
                    <a:pt x="1860349" y="562191"/>
                  </a:lnTo>
                  <a:lnTo>
                    <a:pt x="1873319" y="568079"/>
                  </a:lnTo>
                  <a:lnTo>
                    <a:pt x="1877187" y="569891"/>
                  </a:lnTo>
                  <a:lnTo>
                    <a:pt x="1880827" y="571703"/>
                  </a:lnTo>
                  <a:lnTo>
                    <a:pt x="1883785" y="573515"/>
                  </a:lnTo>
                  <a:lnTo>
                    <a:pt x="1886516" y="575327"/>
                  </a:lnTo>
                  <a:lnTo>
                    <a:pt x="1888564" y="577139"/>
                  </a:lnTo>
                  <a:lnTo>
                    <a:pt x="1890384" y="578497"/>
                  </a:lnTo>
                  <a:lnTo>
                    <a:pt x="1891749" y="580083"/>
                  </a:lnTo>
                  <a:lnTo>
                    <a:pt x="1892660" y="581895"/>
                  </a:lnTo>
                  <a:lnTo>
                    <a:pt x="1893342" y="583480"/>
                  </a:lnTo>
                  <a:lnTo>
                    <a:pt x="1894025" y="585518"/>
                  </a:lnTo>
                  <a:lnTo>
                    <a:pt x="1894707" y="590501"/>
                  </a:lnTo>
                  <a:lnTo>
                    <a:pt x="1895390" y="596163"/>
                  </a:lnTo>
                  <a:lnTo>
                    <a:pt x="1895390" y="602958"/>
                  </a:lnTo>
                  <a:lnTo>
                    <a:pt x="1895390" y="605675"/>
                  </a:lnTo>
                  <a:lnTo>
                    <a:pt x="1894707" y="608167"/>
                  </a:lnTo>
                  <a:lnTo>
                    <a:pt x="1894025" y="610205"/>
                  </a:lnTo>
                  <a:lnTo>
                    <a:pt x="1892660" y="611791"/>
                  </a:lnTo>
                  <a:lnTo>
                    <a:pt x="1890839" y="613149"/>
                  </a:lnTo>
                  <a:lnTo>
                    <a:pt x="1888791" y="614055"/>
                  </a:lnTo>
                  <a:lnTo>
                    <a:pt x="1886061" y="614735"/>
                  </a:lnTo>
                  <a:lnTo>
                    <a:pt x="1883330" y="614961"/>
                  </a:lnTo>
                  <a:lnTo>
                    <a:pt x="1880145" y="614735"/>
                  </a:lnTo>
                  <a:lnTo>
                    <a:pt x="1878552" y="614055"/>
                  </a:lnTo>
                  <a:lnTo>
                    <a:pt x="1877414" y="613602"/>
                  </a:lnTo>
                  <a:lnTo>
                    <a:pt x="1876277" y="613149"/>
                  </a:lnTo>
                  <a:lnTo>
                    <a:pt x="1875594" y="612243"/>
                  </a:lnTo>
                  <a:lnTo>
                    <a:pt x="1874684" y="611564"/>
                  </a:lnTo>
                  <a:lnTo>
                    <a:pt x="1874229" y="610432"/>
                  </a:lnTo>
                  <a:lnTo>
                    <a:pt x="1873774" y="609299"/>
                  </a:lnTo>
                  <a:lnTo>
                    <a:pt x="1873546" y="607487"/>
                  </a:lnTo>
                  <a:lnTo>
                    <a:pt x="1872863" y="602731"/>
                  </a:lnTo>
                  <a:lnTo>
                    <a:pt x="1872408" y="596616"/>
                  </a:lnTo>
                  <a:lnTo>
                    <a:pt x="1872408" y="588689"/>
                  </a:lnTo>
                  <a:lnTo>
                    <a:pt x="1872408" y="577818"/>
                  </a:lnTo>
                  <a:lnTo>
                    <a:pt x="1811655" y="577818"/>
                  </a:lnTo>
                  <a:lnTo>
                    <a:pt x="1811655" y="586424"/>
                  </a:lnTo>
                  <a:lnTo>
                    <a:pt x="1811882" y="593445"/>
                  </a:lnTo>
                  <a:lnTo>
                    <a:pt x="1812338" y="596616"/>
                  </a:lnTo>
                  <a:lnTo>
                    <a:pt x="1813020" y="600013"/>
                  </a:lnTo>
                  <a:lnTo>
                    <a:pt x="1813475" y="602958"/>
                  </a:lnTo>
                  <a:lnTo>
                    <a:pt x="1814158" y="605902"/>
                  </a:lnTo>
                  <a:lnTo>
                    <a:pt x="1815296" y="608620"/>
                  </a:lnTo>
                  <a:lnTo>
                    <a:pt x="1816206" y="611338"/>
                  </a:lnTo>
                  <a:lnTo>
                    <a:pt x="1817343" y="613829"/>
                  </a:lnTo>
                  <a:lnTo>
                    <a:pt x="1818936" y="616094"/>
                  </a:lnTo>
                  <a:lnTo>
                    <a:pt x="1820074" y="618359"/>
                  </a:lnTo>
                  <a:lnTo>
                    <a:pt x="1821894" y="620623"/>
                  </a:lnTo>
                  <a:lnTo>
                    <a:pt x="1823715" y="622435"/>
                  </a:lnTo>
                  <a:lnTo>
                    <a:pt x="1825535" y="624247"/>
                  </a:lnTo>
                  <a:lnTo>
                    <a:pt x="1827583" y="626059"/>
                  </a:lnTo>
                  <a:lnTo>
                    <a:pt x="1829631" y="627418"/>
                  </a:lnTo>
                  <a:lnTo>
                    <a:pt x="1834409" y="630136"/>
                  </a:lnTo>
                  <a:lnTo>
                    <a:pt x="1839415" y="632627"/>
                  </a:lnTo>
                  <a:lnTo>
                    <a:pt x="1844193" y="634665"/>
                  </a:lnTo>
                  <a:lnTo>
                    <a:pt x="1849654" y="636704"/>
                  </a:lnTo>
                  <a:lnTo>
                    <a:pt x="1855115" y="638289"/>
                  </a:lnTo>
                  <a:lnTo>
                    <a:pt x="1860576" y="639421"/>
                  </a:lnTo>
                  <a:lnTo>
                    <a:pt x="1866492" y="640327"/>
                  </a:lnTo>
                  <a:lnTo>
                    <a:pt x="1872408" y="641007"/>
                  </a:lnTo>
                  <a:lnTo>
                    <a:pt x="1872408" y="657993"/>
                  </a:lnTo>
                  <a:lnTo>
                    <a:pt x="1900396" y="657993"/>
                  </a:lnTo>
                  <a:lnTo>
                    <a:pt x="1900396" y="641460"/>
                  </a:lnTo>
                  <a:lnTo>
                    <a:pt x="1907905" y="640554"/>
                  </a:lnTo>
                  <a:lnTo>
                    <a:pt x="1914959" y="639421"/>
                  </a:lnTo>
                  <a:lnTo>
                    <a:pt x="1921557" y="637610"/>
                  </a:lnTo>
                  <a:lnTo>
                    <a:pt x="1927474" y="635798"/>
                  </a:lnTo>
                  <a:lnTo>
                    <a:pt x="1933162" y="633533"/>
                  </a:lnTo>
                  <a:lnTo>
                    <a:pt x="1938396" y="631042"/>
                  </a:lnTo>
                  <a:lnTo>
                    <a:pt x="1943174" y="628324"/>
                  </a:lnTo>
                  <a:lnTo>
                    <a:pt x="1947270" y="624927"/>
                  </a:lnTo>
                  <a:lnTo>
                    <a:pt x="1950910" y="621529"/>
                  </a:lnTo>
                  <a:lnTo>
                    <a:pt x="1953868" y="617679"/>
                  </a:lnTo>
                  <a:lnTo>
                    <a:pt x="1956826" y="613602"/>
                  </a:lnTo>
                  <a:lnTo>
                    <a:pt x="1958874" y="609299"/>
                  </a:lnTo>
                  <a:lnTo>
                    <a:pt x="1960695" y="604317"/>
                  </a:lnTo>
                  <a:lnTo>
                    <a:pt x="1962060" y="599107"/>
                  </a:lnTo>
                  <a:lnTo>
                    <a:pt x="1962515" y="593672"/>
                  </a:lnTo>
                  <a:lnTo>
                    <a:pt x="1962743" y="588010"/>
                  </a:lnTo>
                  <a:lnTo>
                    <a:pt x="1962743" y="584613"/>
                  </a:lnTo>
                  <a:lnTo>
                    <a:pt x="1962515" y="581215"/>
                  </a:lnTo>
                  <a:lnTo>
                    <a:pt x="1962060" y="577818"/>
                  </a:lnTo>
                  <a:lnTo>
                    <a:pt x="1961377" y="574647"/>
                  </a:lnTo>
                  <a:lnTo>
                    <a:pt x="1960695" y="571929"/>
                  </a:lnTo>
                  <a:lnTo>
                    <a:pt x="1959557" y="568985"/>
                  </a:lnTo>
                  <a:lnTo>
                    <a:pt x="1958419" y="566267"/>
                  </a:lnTo>
                  <a:lnTo>
                    <a:pt x="1957054" y="563550"/>
                  </a:lnTo>
                  <a:lnTo>
                    <a:pt x="1953868" y="559020"/>
                  </a:lnTo>
                  <a:lnTo>
                    <a:pt x="1950683" y="555170"/>
                  </a:lnTo>
                  <a:lnTo>
                    <a:pt x="1948862" y="553358"/>
                  </a:lnTo>
                  <a:lnTo>
                    <a:pt x="1947042" y="551546"/>
                  </a:lnTo>
                  <a:lnTo>
                    <a:pt x="1944994" y="549961"/>
                  </a:lnTo>
                  <a:lnTo>
                    <a:pt x="1942719" y="548375"/>
                  </a:lnTo>
                  <a:lnTo>
                    <a:pt x="1937713" y="545657"/>
                  </a:lnTo>
                  <a:lnTo>
                    <a:pt x="1930659" y="542034"/>
                  </a:lnTo>
                  <a:lnTo>
                    <a:pt x="1921785" y="537957"/>
                  </a:lnTo>
                  <a:lnTo>
                    <a:pt x="1911318" y="532974"/>
                  </a:lnTo>
                  <a:lnTo>
                    <a:pt x="1899031" y="527539"/>
                  </a:lnTo>
                  <a:lnTo>
                    <a:pt x="1889474" y="523236"/>
                  </a:lnTo>
                  <a:lnTo>
                    <a:pt x="1882875" y="519612"/>
                  </a:lnTo>
                  <a:lnTo>
                    <a:pt x="1878552" y="517120"/>
                  </a:lnTo>
                  <a:lnTo>
                    <a:pt x="1877187" y="515988"/>
                  </a:lnTo>
                  <a:lnTo>
                    <a:pt x="1876049" y="514629"/>
                  </a:lnTo>
                  <a:lnTo>
                    <a:pt x="1875139" y="513270"/>
                  </a:lnTo>
                  <a:lnTo>
                    <a:pt x="1874229" y="511458"/>
                  </a:lnTo>
                  <a:lnTo>
                    <a:pt x="1873774" y="509647"/>
                  </a:lnTo>
                  <a:lnTo>
                    <a:pt x="1873319" y="507608"/>
                  </a:lnTo>
                  <a:lnTo>
                    <a:pt x="1872863" y="505117"/>
                  </a:lnTo>
                  <a:lnTo>
                    <a:pt x="1872863" y="502626"/>
                  </a:lnTo>
                  <a:lnTo>
                    <a:pt x="1872863" y="499681"/>
                  </a:lnTo>
                  <a:lnTo>
                    <a:pt x="1873546" y="497190"/>
                  </a:lnTo>
                  <a:lnTo>
                    <a:pt x="1874456" y="495152"/>
                  </a:lnTo>
                  <a:lnTo>
                    <a:pt x="1875594" y="493340"/>
                  </a:lnTo>
                  <a:lnTo>
                    <a:pt x="1877187" y="491981"/>
                  </a:lnTo>
                  <a:lnTo>
                    <a:pt x="1879235" y="491075"/>
                  </a:lnTo>
                  <a:lnTo>
                    <a:pt x="1881282" y="490622"/>
                  </a:lnTo>
                  <a:lnTo>
                    <a:pt x="1883785" y="490169"/>
                  </a:lnTo>
                  <a:lnTo>
                    <a:pt x="1887199" y="490622"/>
                  </a:lnTo>
                  <a:lnTo>
                    <a:pt x="1889702" y="491301"/>
                  </a:lnTo>
                  <a:lnTo>
                    <a:pt x="1890839" y="491528"/>
                  </a:lnTo>
                  <a:lnTo>
                    <a:pt x="1891522" y="492207"/>
                  </a:lnTo>
                  <a:lnTo>
                    <a:pt x="1892432" y="493113"/>
                  </a:lnTo>
                  <a:lnTo>
                    <a:pt x="1892887" y="493793"/>
                  </a:lnTo>
                  <a:lnTo>
                    <a:pt x="1894025" y="496284"/>
                  </a:lnTo>
                  <a:lnTo>
                    <a:pt x="1894480" y="499455"/>
                  </a:lnTo>
                  <a:lnTo>
                    <a:pt x="1894935" y="503758"/>
                  </a:lnTo>
                  <a:lnTo>
                    <a:pt x="1895163" y="508967"/>
                  </a:lnTo>
                  <a:lnTo>
                    <a:pt x="1895163" y="516215"/>
                  </a:lnTo>
                  <a:lnTo>
                    <a:pt x="1955689" y="516215"/>
                  </a:lnTo>
                  <a:lnTo>
                    <a:pt x="1956371" y="511458"/>
                  </a:lnTo>
                  <a:lnTo>
                    <a:pt x="1956371" y="508061"/>
                  </a:lnTo>
                  <a:lnTo>
                    <a:pt x="1955916" y="503305"/>
                  </a:lnTo>
                  <a:lnTo>
                    <a:pt x="1955461" y="498775"/>
                  </a:lnTo>
                  <a:lnTo>
                    <a:pt x="1954551" y="494699"/>
                  </a:lnTo>
                  <a:lnTo>
                    <a:pt x="1952958" y="490848"/>
                  </a:lnTo>
                  <a:lnTo>
                    <a:pt x="1950910" y="487225"/>
                  </a:lnTo>
                  <a:lnTo>
                    <a:pt x="1948635" y="483601"/>
                  </a:lnTo>
                  <a:lnTo>
                    <a:pt x="1945677" y="480430"/>
                  </a:lnTo>
                  <a:lnTo>
                    <a:pt x="1942264" y="477712"/>
                  </a:lnTo>
                  <a:lnTo>
                    <a:pt x="1938623" y="474995"/>
                  </a:lnTo>
                  <a:lnTo>
                    <a:pt x="1934527" y="472730"/>
                  </a:lnTo>
                  <a:lnTo>
                    <a:pt x="1929976" y="470465"/>
                  </a:lnTo>
                  <a:lnTo>
                    <a:pt x="1924971" y="468653"/>
                  </a:lnTo>
                  <a:lnTo>
                    <a:pt x="1919510" y="467068"/>
                  </a:lnTo>
                  <a:lnTo>
                    <a:pt x="1913593" y="465709"/>
                  </a:lnTo>
                  <a:lnTo>
                    <a:pt x="1907222" y="464803"/>
                  </a:lnTo>
                  <a:lnTo>
                    <a:pt x="1900396" y="463897"/>
                  </a:lnTo>
                  <a:lnTo>
                    <a:pt x="1900396" y="450081"/>
                  </a:lnTo>
                  <a:lnTo>
                    <a:pt x="1872408" y="450081"/>
                  </a:lnTo>
                  <a:close/>
                  <a:moveTo>
                    <a:pt x="1886971" y="384175"/>
                  </a:moveTo>
                  <a:lnTo>
                    <a:pt x="1895390" y="384401"/>
                  </a:lnTo>
                  <a:lnTo>
                    <a:pt x="1904264" y="384854"/>
                  </a:lnTo>
                  <a:lnTo>
                    <a:pt x="1912911" y="385987"/>
                  </a:lnTo>
                  <a:lnTo>
                    <a:pt x="1921102" y="387572"/>
                  </a:lnTo>
                  <a:lnTo>
                    <a:pt x="1929294" y="389610"/>
                  </a:lnTo>
                  <a:lnTo>
                    <a:pt x="1937713" y="391649"/>
                  </a:lnTo>
                  <a:lnTo>
                    <a:pt x="1945449" y="394367"/>
                  </a:lnTo>
                  <a:lnTo>
                    <a:pt x="1953186" y="397537"/>
                  </a:lnTo>
                  <a:lnTo>
                    <a:pt x="1960922" y="400935"/>
                  </a:lnTo>
                  <a:lnTo>
                    <a:pt x="1968204" y="404558"/>
                  </a:lnTo>
                  <a:lnTo>
                    <a:pt x="1975485" y="408635"/>
                  </a:lnTo>
                  <a:lnTo>
                    <a:pt x="1982084" y="412938"/>
                  </a:lnTo>
                  <a:lnTo>
                    <a:pt x="1988910" y="417921"/>
                  </a:lnTo>
                  <a:lnTo>
                    <a:pt x="1995281" y="422677"/>
                  </a:lnTo>
                  <a:lnTo>
                    <a:pt x="2001652" y="428113"/>
                  </a:lnTo>
                  <a:lnTo>
                    <a:pt x="2007568" y="433775"/>
                  </a:lnTo>
                  <a:lnTo>
                    <a:pt x="2013257" y="439890"/>
                  </a:lnTo>
                  <a:lnTo>
                    <a:pt x="2018718" y="446005"/>
                  </a:lnTo>
                  <a:lnTo>
                    <a:pt x="2023496" y="452346"/>
                  </a:lnTo>
                  <a:lnTo>
                    <a:pt x="2028502" y="459141"/>
                  </a:lnTo>
                  <a:lnTo>
                    <a:pt x="2032825" y="465709"/>
                  </a:lnTo>
                  <a:lnTo>
                    <a:pt x="2036921" y="472956"/>
                  </a:lnTo>
                  <a:lnTo>
                    <a:pt x="2040562" y="480430"/>
                  </a:lnTo>
                  <a:lnTo>
                    <a:pt x="2043975" y="487904"/>
                  </a:lnTo>
                  <a:lnTo>
                    <a:pt x="2047161" y="495605"/>
                  </a:lnTo>
                  <a:lnTo>
                    <a:pt x="2049891" y="503305"/>
                  </a:lnTo>
                  <a:lnTo>
                    <a:pt x="2052394" y="511685"/>
                  </a:lnTo>
                  <a:lnTo>
                    <a:pt x="2054214" y="519838"/>
                  </a:lnTo>
                  <a:lnTo>
                    <a:pt x="2055580" y="528218"/>
                  </a:lnTo>
                  <a:lnTo>
                    <a:pt x="2056717" y="536598"/>
                  </a:lnTo>
                  <a:lnTo>
                    <a:pt x="2057172" y="545431"/>
                  </a:lnTo>
                  <a:lnTo>
                    <a:pt x="2057400" y="553811"/>
                  </a:lnTo>
                  <a:lnTo>
                    <a:pt x="2057172" y="562644"/>
                  </a:lnTo>
                  <a:lnTo>
                    <a:pt x="2056717" y="571476"/>
                  </a:lnTo>
                  <a:lnTo>
                    <a:pt x="2055580" y="579856"/>
                  </a:lnTo>
                  <a:lnTo>
                    <a:pt x="2054214" y="588010"/>
                  </a:lnTo>
                  <a:lnTo>
                    <a:pt x="2052394" y="596390"/>
                  </a:lnTo>
                  <a:lnTo>
                    <a:pt x="2049891" y="604543"/>
                  </a:lnTo>
                  <a:lnTo>
                    <a:pt x="2047161" y="612243"/>
                  </a:lnTo>
                  <a:lnTo>
                    <a:pt x="2043975" y="619944"/>
                  </a:lnTo>
                  <a:lnTo>
                    <a:pt x="2040562" y="627418"/>
                  </a:lnTo>
                  <a:lnTo>
                    <a:pt x="2036921" y="634892"/>
                  </a:lnTo>
                  <a:lnTo>
                    <a:pt x="2032825" y="642139"/>
                  </a:lnTo>
                  <a:lnTo>
                    <a:pt x="2028502" y="648934"/>
                  </a:lnTo>
                  <a:lnTo>
                    <a:pt x="2023496" y="655502"/>
                  </a:lnTo>
                  <a:lnTo>
                    <a:pt x="2018718" y="662070"/>
                  </a:lnTo>
                  <a:lnTo>
                    <a:pt x="2013257" y="668185"/>
                  </a:lnTo>
                  <a:lnTo>
                    <a:pt x="2007568" y="674073"/>
                  </a:lnTo>
                  <a:lnTo>
                    <a:pt x="2001652" y="679736"/>
                  </a:lnTo>
                  <a:lnTo>
                    <a:pt x="1995281" y="685171"/>
                  </a:lnTo>
                  <a:lnTo>
                    <a:pt x="1988910" y="690154"/>
                  </a:lnTo>
                  <a:lnTo>
                    <a:pt x="1982084" y="694683"/>
                  </a:lnTo>
                  <a:lnTo>
                    <a:pt x="1975485" y="699440"/>
                  </a:lnTo>
                  <a:lnTo>
                    <a:pt x="1968204" y="703516"/>
                  </a:lnTo>
                  <a:lnTo>
                    <a:pt x="1960922" y="707140"/>
                  </a:lnTo>
                  <a:lnTo>
                    <a:pt x="1953186" y="710537"/>
                  </a:lnTo>
                  <a:lnTo>
                    <a:pt x="1945449" y="713482"/>
                  </a:lnTo>
                  <a:lnTo>
                    <a:pt x="1937713" y="716199"/>
                  </a:lnTo>
                  <a:lnTo>
                    <a:pt x="1929294" y="718464"/>
                  </a:lnTo>
                  <a:lnTo>
                    <a:pt x="1921102" y="720503"/>
                  </a:lnTo>
                  <a:lnTo>
                    <a:pt x="1912911" y="722088"/>
                  </a:lnTo>
                  <a:lnTo>
                    <a:pt x="1904264" y="722994"/>
                  </a:lnTo>
                  <a:lnTo>
                    <a:pt x="1895390" y="723673"/>
                  </a:lnTo>
                  <a:lnTo>
                    <a:pt x="1886971" y="723900"/>
                  </a:lnTo>
                  <a:lnTo>
                    <a:pt x="1878097" y="723673"/>
                  </a:lnTo>
                  <a:lnTo>
                    <a:pt x="1869223" y="722994"/>
                  </a:lnTo>
                  <a:lnTo>
                    <a:pt x="1860804" y="722088"/>
                  </a:lnTo>
                  <a:lnTo>
                    <a:pt x="1852612" y="720503"/>
                  </a:lnTo>
                  <a:lnTo>
                    <a:pt x="1844193" y="718464"/>
                  </a:lnTo>
                  <a:lnTo>
                    <a:pt x="1836002" y="716199"/>
                  </a:lnTo>
                  <a:lnTo>
                    <a:pt x="1828265" y="713482"/>
                  </a:lnTo>
                  <a:lnTo>
                    <a:pt x="1820529" y="710537"/>
                  </a:lnTo>
                  <a:lnTo>
                    <a:pt x="1812565" y="707140"/>
                  </a:lnTo>
                  <a:lnTo>
                    <a:pt x="1805511" y="703516"/>
                  </a:lnTo>
                  <a:lnTo>
                    <a:pt x="1798230" y="699440"/>
                  </a:lnTo>
                  <a:lnTo>
                    <a:pt x="1791404" y="694683"/>
                  </a:lnTo>
                  <a:lnTo>
                    <a:pt x="1784805" y="690154"/>
                  </a:lnTo>
                  <a:lnTo>
                    <a:pt x="1778206" y="685171"/>
                  </a:lnTo>
                  <a:lnTo>
                    <a:pt x="1772063" y="679736"/>
                  </a:lnTo>
                  <a:lnTo>
                    <a:pt x="1766146" y="674073"/>
                  </a:lnTo>
                  <a:lnTo>
                    <a:pt x="1760458" y="668185"/>
                  </a:lnTo>
                  <a:lnTo>
                    <a:pt x="1754997" y="662070"/>
                  </a:lnTo>
                  <a:lnTo>
                    <a:pt x="1749991" y="655502"/>
                  </a:lnTo>
                  <a:lnTo>
                    <a:pt x="1745213" y="648934"/>
                  </a:lnTo>
                  <a:lnTo>
                    <a:pt x="1740662" y="642139"/>
                  </a:lnTo>
                  <a:lnTo>
                    <a:pt x="1736566" y="634892"/>
                  </a:lnTo>
                  <a:lnTo>
                    <a:pt x="1732925" y="627418"/>
                  </a:lnTo>
                  <a:lnTo>
                    <a:pt x="1729512" y="619944"/>
                  </a:lnTo>
                  <a:lnTo>
                    <a:pt x="1726554" y="612243"/>
                  </a:lnTo>
                  <a:lnTo>
                    <a:pt x="1723596" y="604543"/>
                  </a:lnTo>
                  <a:lnTo>
                    <a:pt x="1721548" y="596390"/>
                  </a:lnTo>
                  <a:lnTo>
                    <a:pt x="1719500" y="588010"/>
                  </a:lnTo>
                  <a:lnTo>
                    <a:pt x="1717908" y="579856"/>
                  </a:lnTo>
                  <a:lnTo>
                    <a:pt x="1716997" y="571476"/>
                  </a:lnTo>
                  <a:lnTo>
                    <a:pt x="1716315" y="562644"/>
                  </a:lnTo>
                  <a:lnTo>
                    <a:pt x="1716087" y="553811"/>
                  </a:lnTo>
                  <a:lnTo>
                    <a:pt x="1716315" y="545431"/>
                  </a:lnTo>
                  <a:lnTo>
                    <a:pt x="1716997" y="536598"/>
                  </a:lnTo>
                  <a:lnTo>
                    <a:pt x="1717908" y="528218"/>
                  </a:lnTo>
                  <a:lnTo>
                    <a:pt x="1719500" y="519838"/>
                  </a:lnTo>
                  <a:lnTo>
                    <a:pt x="1721548" y="511685"/>
                  </a:lnTo>
                  <a:lnTo>
                    <a:pt x="1723596" y="503305"/>
                  </a:lnTo>
                  <a:lnTo>
                    <a:pt x="1726554" y="495605"/>
                  </a:lnTo>
                  <a:lnTo>
                    <a:pt x="1729512" y="487904"/>
                  </a:lnTo>
                  <a:lnTo>
                    <a:pt x="1732925" y="480430"/>
                  </a:lnTo>
                  <a:lnTo>
                    <a:pt x="1736566" y="472956"/>
                  </a:lnTo>
                  <a:lnTo>
                    <a:pt x="1740662" y="465709"/>
                  </a:lnTo>
                  <a:lnTo>
                    <a:pt x="1745213" y="459141"/>
                  </a:lnTo>
                  <a:lnTo>
                    <a:pt x="1749991" y="452346"/>
                  </a:lnTo>
                  <a:lnTo>
                    <a:pt x="1754997" y="446005"/>
                  </a:lnTo>
                  <a:lnTo>
                    <a:pt x="1760458" y="439890"/>
                  </a:lnTo>
                  <a:lnTo>
                    <a:pt x="1766146" y="433775"/>
                  </a:lnTo>
                  <a:lnTo>
                    <a:pt x="1772063" y="428113"/>
                  </a:lnTo>
                  <a:lnTo>
                    <a:pt x="1778206" y="422677"/>
                  </a:lnTo>
                  <a:lnTo>
                    <a:pt x="1784805" y="417921"/>
                  </a:lnTo>
                  <a:lnTo>
                    <a:pt x="1791404" y="412938"/>
                  </a:lnTo>
                  <a:lnTo>
                    <a:pt x="1798230" y="408635"/>
                  </a:lnTo>
                  <a:lnTo>
                    <a:pt x="1805511" y="404558"/>
                  </a:lnTo>
                  <a:lnTo>
                    <a:pt x="1812565" y="400935"/>
                  </a:lnTo>
                  <a:lnTo>
                    <a:pt x="1820529" y="397537"/>
                  </a:lnTo>
                  <a:lnTo>
                    <a:pt x="1828265" y="394367"/>
                  </a:lnTo>
                  <a:lnTo>
                    <a:pt x="1836002" y="391649"/>
                  </a:lnTo>
                  <a:lnTo>
                    <a:pt x="1844193" y="389610"/>
                  </a:lnTo>
                  <a:lnTo>
                    <a:pt x="1852612" y="387572"/>
                  </a:lnTo>
                  <a:lnTo>
                    <a:pt x="1860804" y="385987"/>
                  </a:lnTo>
                  <a:lnTo>
                    <a:pt x="1869223" y="384854"/>
                  </a:lnTo>
                  <a:lnTo>
                    <a:pt x="1878097" y="384401"/>
                  </a:lnTo>
                  <a:lnTo>
                    <a:pt x="1886971" y="384175"/>
                  </a:lnTo>
                  <a:close/>
                  <a:moveTo>
                    <a:pt x="1493053" y="58920"/>
                  </a:moveTo>
                  <a:lnTo>
                    <a:pt x="1493053" y="71384"/>
                  </a:lnTo>
                  <a:lnTo>
                    <a:pt x="1486255" y="72064"/>
                  </a:lnTo>
                  <a:lnTo>
                    <a:pt x="1480136" y="72970"/>
                  </a:lnTo>
                  <a:lnTo>
                    <a:pt x="1474471" y="74103"/>
                  </a:lnTo>
                  <a:lnTo>
                    <a:pt x="1469032" y="75463"/>
                  </a:lnTo>
                  <a:lnTo>
                    <a:pt x="1464046" y="77276"/>
                  </a:lnTo>
                  <a:lnTo>
                    <a:pt x="1459741" y="79089"/>
                  </a:lnTo>
                  <a:lnTo>
                    <a:pt x="1455661" y="81128"/>
                  </a:lnTo>
                  <a:lnTo>
                    <a:pt x="1452036" y="83621"/>
                  </a:lnTo>
                  <a:lnTo>
                    <a:pt x="1448863" y="86341"/>
                  </a:lnTo>
                  <a:lnTo>
                    <a:pt x="1446144" y="89060"/>
                  </a:lnTo>
                  <a:lnTo>
                    <a:pt x="1443877" y="92233"/>
                  </a:lnTo>
                  <a:lnTo>
                    <a:pt x="1441611" y="95632"/>
                  </a:lnTo>
                  <a:lnTo>
                    <a:pt x="1440252" y="99258"/>
                  </a:lnTo>
                  <a:lnTo>
                    <a:pt x="1439118" y="102657"/>
                  </a:lnTo>
                  <a:lnTo>
                    <a:pt x="1438665" y="106963"/>
                  </a:lnTo>
                  <a:lnTo>
                    <a:pt x="1438439" y="111042"/>
                  </a:lnTo>
                  <a:lnTo>
                    <a:pt x="1438439" y="113988"/>
                  </a:lnTo>
                  <a:lnTo>
                    <a:pt x="1438665" y="116934"/>
                  </a:lnTo>
                  <a:lnTo>
                    <a:pt x="1439118" y="119880"/>
                  </a:lnTo>
                  <a:lnTo>
                    <a:pt x="1439798" y="122599"/>
                  </a:lnTo>
                  <a:lnTo>
                    <a:pt x="1440931" y="125092"/>
                  </a:lnTo>
                  <a:lnTo>
                    <a:pt x="1442064" y="127812"/>
                  </a:lnTo>
                  <a:lnTo>
                    <a:pt x="1443198" y="130304"/>
                  </a:lnTo>
                  <a:lnTo>
                    <a:pt x="1444784" y="132797"/>
                  </a:lnTo>
                  <a:lnTo>
                    <a:pt x="1448183" y="137329"/>
                  </a:lnTo>
                  <a:lnTo>
                    <a:pt x="1451809" y="141409"/>
                  </a:lnTo>
                  <a:lnTo>
                    <a:pt x="1455888" y="144808"/>
                  </a:lnTo>
                  <a:lnTo>
                    <a:pt x="1460194" y="147527"/>
                  </a:lnTo>
                  <a:lnTo>
                    <a:pt x="1465633" y="150700"/>
                  </a:lnTo>
                  <a:lnTo>
                    <a:pt x="1472884" y="154552"/>
                  </a:lnTo>
                  <a:lnTo>
                    <a:pt x="1482402" y="158858"/>
                  </a:lnTo>
                  <a:lnTo>
                    <a:pt x="1493733" y="164070"/>
                  </a:lnTo>
                  <a:lnTo>
                    <a:pt x="1500532" y="167469"/>
                  </a:lnTo>
                  <a:lnTo>
                    <a:pt x="1503024" y="169056"/>
                  </a:lnTo>
                  <a:lnTo>
                    <a:pt x="1505291" y="170642"/>
                  </a:lnTo>
                  <a:lnTo>
                    <a:pt x="1507330" y="172002"/>
                  </a:lnTo>
                  <a:lnTo>
                    <a:pt x="1508916" y="173588"/>
                  </a:lnTo>
                  <a:lnTo>
                    <a:pt x="1510276" y="175174"/>
                  </a:lnTo>
                  <a:lnTo>
                    <a:pt x="1510956" y="176534"/>
                  </a:lnTo>
                  <a:lnTo>
                    <a:pt x="1512089" y="179707"/>
                  </a:lnTo>
                  <a:lnTo>
                    <a:pt x="1512769" y="184012"/>
                  </a:lnTo>
                  <a:lnTo>
                    <a:pt x="1513449" y="189451"/>
                  </a:lnTo>
                  <a:lnTo>
                    <a:pt x="1513675" y="195343"/>
                  </a:lnTo>
                  <a:lnTo>
                    <a:pt x="1513449" y="197836"/>
                  </a:lnTo>
                  <a:lnTo>
                    <a:pt x="1512769" y="199876"/>
                  </a:lnTo>
                  <a:lnTo>
                    <a:pt x="1512089" y="201689"/>
                  </a:lnTo>
                  <a:lnTo>
                    <a:pt x="1510956" y="203275"/>
                  </a:lnTo>
                  <a:lnTo>
                    <a:pt x="1509596" y="204181"/>
                  </a:lnTo>
                  <a:lnTo>
                    <a:pt x="1507783" y="205314"/>
                  </a:lnTo>
                  <a:lnTo>
                    <a:pt x="1505291" y="205768"/>
                  </a:lnTo>
                  <a:lnTo>
                    <a:pt x="1502798" y="205768"/>
                  </a:lnTo>
                  <a:lnTo>
                    <a:pt x="1499852" y="205541"/>
                  </a:lnTo>
                  <a:lnTo>
                    <a:pt x="1498719" y="205314"/>
                  </a:lnTo>
                  <a:lnTo>
                    <a:pt x="1497586" y="204861"/>
                  </a:lnTo>
                  <a:lnTo>
                    <a:pt x="1496679" y="204181"/>
                  </a:lnTo>
                  <a:lnTo>
                    <a:pt x="1495773" y="203728"/>
                  </a:lnTo>
                  <a:lnTo>
                    <a:pt x="1495319" y="203048"/>
                  </a:lnTo>
                  <a:lnTo>
                    <a:pt x="1494866" y="201915"/>
                  </a:lnTo>
                  <a:lnTo>
                    <a:pt x="1493960" y="199422"/>
                  </a:lnTo>
                  <a:lnTo>
                    <a:pt x="1493506" y="195343"/>
                  </a:lnTo>
                  <a:lnTo>
                    <a:pt x="1493280" y="189678"/>
                  </a:lnTo>
                  <a:lnTo>
                    <a:pt x="1493053" y="182426"/>
                  </a:lnTo>
                  <a:lnTo>
                    <a:pt x="1493053" y="172908"/>
                  </a:lnTo>
                  <a:lnTo>
                    <a:pt x="1439118" y="172908"/>
                  </a:lnTo>
                  <a:lnTo>
                    <a:pt x="1439118" y="180613"/>
                  </a:lnTo>
                  <a:lnTo>
                    <a:pt x="1439345" y="186732"/>
                  </a:lnTo>
                  <a:lnTo>
                    <a:pt x="1440252" y="192624"/>
                  </a:lnTo>
                  <a:lnTo>
                    <a:pt x="1441385" y="197836"/>
                  </a:lnTo>
                  <a:lnTo>
                    <a:pt x="1442291" y="200329"/>
                  </a:lnTo>
                  <a:lnTo>
                    <a:pt x="1443198" y="202822"/>
                  </a:lnTo>
                  <a:lnTo>
                    <a:pt x="1444331" y="205088"/>
                  </a:lnTo>
                  <a:lnTo>
                    <a:pt x="1445237" y="207127"/>
                  </a:lnTo>
                  <a:lnTo>
                    <a:pt x="1446823" y="209167"/>
                  </a:lnTo>
                  <a:lnTo>
                    <a:pt x="1448183" y="210980"/>
                  </a:lnTo>
                  <a:lnTo>
                    <a:pt x="1449769" y="212793"/>
                  </a:lnTo>
                  <a:lnTo>
                    <a:pt x="1451582" y="214379"/>
                  </a:lnTo>
                  <a:lnTo>
                    <a:pt x="1453395" y="215965"/>
                  </a:lnTo>
                  <a:lnTo>
                    <a:pt x="1455435" y="217098"/>
                  </a:lnTo>
                  <a:lnTo>
                    <a:pt x="1459514" y="219818"/>
                  </a:lnTo>
                  <a:lnTo>
                    <a:pt x="1463593" y="221857"/>
                  </a:lnTo>
                  <a:lnTo>
                    <a:pt x="1468352" y="223897"/>
                  </a:lnTo>
                  <a:lnTo>
                    <a:pt x="1472884" y="225483"/>
                  </a:lnTo>
                  <a:lnTo>
                    <a:pt x="1477643" y="226616"/>
                  </a:lnTo>
                  <a:lnTo>
                    <a:pt x="1482629" y="227976"/>
                  </a:lnTo>
                  <a:lnTo>
                    <a:pt x="1487841" y="228656"/>
                  </a:lnTo>
                  <a:lnTo>
                    <a:pt x="1493053" y="229336"/>
                  </a:lnTo>
                  <a:lnTo>
                    <a:pt x="1493053" y="244519"/>
                  </a:lnTo>
                  <a:lnTo>
                    <a:pt x="1517981" y="244519"/>
                  </a:lnTo>
                  <a:lnTo>
                    <a:pt x="1517981" y="229789"/>
                  </a:lnTo>
                  <a:lnTo>
                    <a:pt x="1524780" y="228656"/>
                  </a:lnTo>
                  <a:lnTo>
                    <a:pt x="1530898" y="227749"/>
                  </a:lnTo>
                  <a:lnTo>
                    <a:pt x="1536790" y="226163"/>
                  </a:lnTo>
                  <a:lnTo>
                    <a:pt x="1542229" y="224577"/>
                  </a:lnTo>
                  <a:lnTo>
                    <a:pt x="1547215" y="222537"/>
                  </a:lnTo>
                  <a:lnTo>
                    <a:pt x="1551747" y="220271"/>
                  </a:lnTo>
                  <a:lnTo>
                    <a:pt x="1555826" y="218005"/>
                  </a:lnTo>
                  <a:lnTo>
                    <a:pt x="1559452" y="215059"/>
                  </a:lnTo>
                  <a:lnTo>
                    <a:pt x="1562851" y="211660"/>
                  </a:lnTo>
                  <a:lnTo>
                    <a:pt x="1565571" y="208487"/>
                  </a:lnTo>
                  <a:lnTo>
                    <a:pt x="1568063" y="204861"/>
                  </a:lnTo>
                  <a:lnTo>
                    <a:pt x="1569876" y="201009"/>
                  </a:lnTo>
                  <a:lnTo>
                    <a:pt x="1571236" y="196476"/>
                  </a:lnTo>
                  <a:lnTo>
                    <a:pt x="1572596" y="192171"/>
                  </a:lnTo>
                  <a:lnTo>
                    <a:pt x="1573049" y="187185"/>
                  </a:lnTo>
                  <a:lnTo>
                    <a:pt x="1573502" y="182199"/>
                  </a:lnTo>
                  <a:lnTo>
                    <a:pt x="1573502" y="179027"/>
                  </a:lnTo>
                  <a:lnTo>
                    <a:pt x="1573049" y="175854"/>
                  </a:lnTo>
                  <a:lnTo>
                    <a:pt x="1572596" y="172908"/>
                  </a:lnTo>
                  <a:lnTo>
                    <a:pt x="1572142" y="170189"/>
                  </a:lnTo>
                  <a:lnTo>
                    <a:pt x="1571236" y="167469"/>
                  </a:lnTo>
                  <a:lnTo>
                    <a:pt x="1570556" y="164750"/>
                  </a:lnTo>
                  <a:lnTo>
                    <a:pt x="1569650" y="162484"/>
                  </a:lnTo>
                  <a:lnTo>
                    <a:pt x="1568290" y="160218"/>
                  </a:lnTo>
                  <a:lnTo>
                    <a:pt x="1565344" y="156139"/>
                  </a:lnTo>
                  <a:lnTo>
                    <a:pt x="1562625" y="152513"/>
                  </a:lnTo>
                  <a:lnTo>
                    <a:pt x="1559225" y="149340"/>
                  </a:lnTo>
                  <a:lnTo>
                    <a:pt x="1555599" y="146847"/>
                  </a:lnTo>
                  <a:lnTo>
                    <a:pt x="1551067" y="144355"/>
                  </a:lnTo>
                  <a:lnTo>
                    <a:pt x="1544722" y="140955"/>
                  </a:lnTo>
                  <a:lnTo>
                    <a:pt x="1537017" y="137329"/>
                  </a:lnTo>
                  <a:lnTo>
                    <a:pt x="1527499" y="132797"/>
                  </a:lnTo>
                  <a:lnTo>
                    <a:pt x="1516621" y="128038"/>
                  </a:lnTo>
                  <a:lnTo>
                    <a:pt x="1508237" y="124186"/>
                  </a:lnTo>
                  <a:lnTo>
                    <a:pt x="1502344" y="120786"/>
                  </a:lnTo>
                  <a:lnTo>
                    <a:pt x="1498719" y="118747"/>
                  </a:lnTo>
                  <a:lnTo>
                    <a:pt x="1497359" y="117614"/>
                  </a:lnTo>
                  <a:lnTo>
                    <a:pt x="1496452" y="116481"/>
                  </a:lnTo>
                  <a:lnTo>
                    <a:pt x="1495319" y="115121"/>
                  </a:lnTo>
                  <a:lnTo>
                    <a:pt x="1494866" y="113535"/>
                  </a:lnTo>
                  <a:lnTo>
                    <a:pt x="1493960" y="111948"/>
                  </a:lnTo>
                  <a:lnTo>
                    <a:pt x="1493733" y="109909"/>
                  </a:lnTo>
                  <a:lnTo>
                    <a:pt x="1493506" y="107869"/>
                  </a:lnTo>
                  <a:lnTo>
                    <a:pt x="1493506" y="105830"/>
                  </a:lnTo>
                  <a:lnTo>
                    <a:pt x="1493506" y="103337"/>
                  </a:lnTo>
                  <a:lnTo>
                    <a:pt x="1493960" y="100844"/>
                  </a:lnTo>
                  <a:lnTo>
                    <a:pt x="1494866" y="99258"/>
                  </a:lnTo>
                  <a:lnTo>
                    <a:pt x="1495773" y="97672"/>
                  </a:lnTo>
                  <a:lnTo>
                    <a:pt x="1497359" y="96312"/>
                  </a:lnTo>
                  <a:lnTo>
                    <a:pt x="1498945" y="95632"/>
                  </a:lnTo>
                  <a:lnTo>
                    <a:pt x="1500985" y="94952"/>
                  </a:lnTo>
                  <a:lnTo>
                    <a:pt x="1503251" y="94725"/>
                  </a:lnTo>
                  <a:lnTo>
                    <a:pt x="1506197" y="94952"/>
                  </a:lnTo>
                  <a:lnTo>
                    <a:pt x="1508463" y="95632"/>
                  </a:lnTo>
                  <a:lnTo>
                    <a:pt x="1510049" y="96538"/>
                  </a:lnTo>
                  <a:lnTo>
                    <a:pt x="1510729" y="96992"/>
                  </a:lnTo>
                  <a:lnTo>
                    <a:pt x="1511409" y="97898"/>
                  </a:lnTo>
                  <a:lnTo>
                    <a:pt x="1512089" y="99938"/>
                  </a:lnTo>
                  <a:lnTo>
                    <a:pt x="1512769" y="103110"/>
                  </a:lnTo>
                  <a:lnTo>
                    <a:pt x="1512995" y="106963"/>
                  </a:lnTo>
                  <a:lnTo>
                    <a:pt x="1512995" y="111495"/>
                  </a:lnTo>
                  <a:lnTo>
                    <a:pt x="1512995" y="118067"/>
                  </a:lnTo>
                  <a:lnTo>
                    <a:pt x="1567157" y="118067"/>
                  </a:lnTo>
                  <a:lnTo>
                    <a:pt x="1567383" y="113535"/>
                  </a:lnTo>
                  <a:lnTo>
                    <a:pt x="1567837" y="110815"/>
                  </a:lnTo>
                  <a:lnTo>
                    <a:pt x="1567383" y="106283"/>
                  </a:lnTo>
                  <a:lnTo>
                    <a:pt x="1566930" y="102430"/>
                  </a:lnTo>
                  <a:lnTo>
                    <a:pt x="1566024" y="98578"/>
                  </a:lnTo>
                  <a:lnTo>
                    <a:pt x="1564664" y="95179"/>
                  </a:lnTo>
                  <a:lnTo>
                    <a:pt x="1562851" y="92006"/>
                  </a:lnTo>
                  <a:lnTo>
                    <a:pt x="1560812" y="88833"/>
                  </a:lnTo>
                  <a:lnTo>
                    <a:pt x="1558092" y="86114"/>
                  </a:lnTo>
                  <a:lnTo>
                    <a:pt x="1555373" y="83395"/>
                  </a:lnTo>
                  <a:lnTo>
                    <a:pt x="1551974" y="81128"/>
                  </a:lnTo>
                  <a:lnTo>
                    <a:pt x="1548121" y="79089"/>
                  </a:lnTo>
                  <a:lnTo>
                    <a:pt x="1544269" y="77276"/>
                  </a:lnTo>
                  <a:lnTo>
                    <a:pt x="1539736" y="75463"/>
                  </a:lnTo>
                  <a:lnTo>
                    <a:pt x="1534751" y="74103"/>
                  </a:lnTo>
                  <a:lnTo>
                    <a:pt x="1529538" y="72970"/>
                  </a:lnTo>
                  <a:lnTo>
                    <a:pt x="1523873" y="72064"/>
                  </a:lnTo>
                  <a:lnTo>
                    <a:pt x="1517981" y="71384"/>
                  </a:lnTo>
                  <a:lnTo>
                    <a:pt x="1517981" y="58920"/>
                  </a:lnTo>
                  <a:lnTo>
                    <a:pt x="1493053" y="58920"/>
                  </a:lnTo>
                  <a:close/>
                  <a:moveTo>
                    <a:pt x="1505970" y="0"/>
                  </a:moveTo>
                  <a:lnTo>
                    <a:pt x="1513675" y="226"/>
                  </a:lnTo>
                  <a:lnTo>
                    <a:pt x="1521380" y="680"/>
                  </a:lnTo>
                  <a:lnTo>
                    <a:pt x="1528859" y="1813"/>
                  </a:lnTo>
                  <a:lnTo>
                    <a:pt x="1536337" y="2946"/>
                  </a:lnTo>
                  <a:lnTo>
                    <a:pt x="1543815" y="4759"/>
                  </a:lnTo>
                  <a:lnTo>
                    <a:pt x="1551067" y="6798"/>
                  </a:lnTo>
                  <a:lnTo>
                    <a:pt x="1557866" y="9291"/>
                  </a:lnTo>
                  <a:lnTo>
                    <a:pt x="1564891" y="11784"/>
                  </a:lnTo>
                  <a:lnTo>
                    <a:pt x="1571689" y="14956"/>
                  </a:lnTo>
                  <a:lnTo>
                    <a:pt x="1578034" y="18129"/>
                  </a:lnTo>
                  <a:lnTo>
                    <a:pt x="1584380" y="21755"/>
                  </a:lnTo>
                  <a:lnTo>
                    <a:pt x="1590725" y="26061"/>
                  </a:lnTo>
                  <a:lnTo>
                    <a:pt x="1596617" y="30140"/>
                  </a:lnTo>
                  <a:lnTo>
                    <a:pt x="1602282" y="34445"/>
                  </a:lnTo>
                  <a:lnTo>
                    <a:pt x="1607948" y="39431"/>
                  </a:lnTo>
                  <a:lnTo>
                    <a:pt x="1613160" y="44190"/>
                  </a:lnTo>
                  <a:lnTo>
                    <a:pt x="1618146" y="49629"/>
                  </a:lnTo>
                  <a:lnTo>
                    <a:pt x="1622905" y="55068"/>
                  </a:lnTo>
                  <a:lnTo>
                    <a:pt x="1627437" y="60960"/>
                  </a:lnTo>
                  <a:lnTo>
                    <a:pt x="1631743" y="66852"/>
                  </a:lnTo>
                  <a:lnTo>
                    <a:pt x="1635595" y="72970"/>
                  </a:lnTo>
                  <a:lnTo>
                    <a:pt x="1639221" y="79316"/>
                  </a:lnTo>
                  <a:lnTo>
                    <a:pt x="1642394" y="85661"/>
                  </a:lnTo>
                  <a:lnTo>
                    <a:pt x="1645566" y="92686"/>
                  </a:lnTo>
                  <a:lnTo>
                    <a:pt x="1648512" y="99484"/>
                  </a:lnTo>
                  <a:lnTo>
                    <a:pt x="1650778" y="106736"/>
                  </a:lnTo>
                  <a:lnTo>
                    <a:pt x="1652818" y="113761"/>
                  </a:lnTo>
                  <a:lnTo>
                    <a:pt x="1654404" y="121013"/>
                  </a:lnTo>
                  <a:lnTo>
                    <a:pt x="1655991" y="128491"/>
                  </a:lnTo>
                  <a:lnTo>
                    <a:pt x="1656670" y="135970"/>
                  </a:lnTo>
                  <a:lnTo>
                    <a:pt x="1657350" y="143675"/>
                  </a:lnTo>
                  <a:lnTo>
                    <a:pt x="1657350" y="151833"/>
                  </a:lnTo>
                  <a:lnTo>
                    <a:pt x="1657350" y="159538"/>
                  </a:lnTo>
                  <a:lnTo>
                    <a:pt x="1656670" y="167243"/>
                  </a:lnTo>
                  <a:lnTo>
                    <a:pt x="1655991" y="174721"/>
                  </a:lnTo>
                  <a:lnTo>
                    <a:pt x="1654404" y="182199"/>
                  </a:lnTo>
                  <a:lnTo>
                    <a:pt x="1652818" y="189678"/>
                  </a:lnTo>
                  <a:lnTo>
                    <a:pt x="1650778" y="196703"/>
                  </a:lnTo>
                  <a:lnTo>
                    <a:pt x="1648512" y="203728"/>
                  </a:lnTo>
                  <a:lnTo>
                    <a:pt x="1645566" y="210753"/>
                  </a:lnTo>
                  <a:lnTo>
                    <a:pt x="1642394" y="217325"/>
                  </a:lnTo>
                  <a:lnTo>
                    <a:pt x="1639221" y="223897"/>
                  </a:lnTo>
                  <a:lnTo>
                    <a:pt x="1635595" y="230242"/>
                  </a:lnTo>
                  <a:lnTo>
                    <a:pt x="1631743" y="236587"/>
                  </a:lnTo>
                  <a:lnTo>
                    <a:pt x="1627437" y="242480"/>
                  </a:lnTo>
                  <a:lnTo>
                    <a:pt x="1622905" y="248145"/>
                  </a:lnTo>
                  <a:lnTo>
                    <a:pt x="1618146" y="253584"/>
                  </a:lnTo>
                  <a:lnTo>
                    <a:pt x="1613160" y="259023"/>
                  </a:lnTo>
                  <a:lnTo>
                    <a:pt x="1607948" y="263781"/>
                  </a:lnTo>
                  <a:lnTo>
                    <a:pt x="1602282" y="268767"/>
                  </a:lnTo>
                  <a:lnTo>
                    <a:pt x="1596617" y="273073"/>
                  </a:lnTo>
                  <a:lnTo>
                    <a:pt x="1590725" y="277378"/>
                  </a:lnTo>
                  <a:lnTo>
                    <a:pt x="1584380" y="281231"/>
                  </a:lnTo>
                  <a:lnTo>
                    <a:pt x="1578034" y="284857"/>
                  </a:lnTo>
                  <a:lnTo>
                    <a:pt x="1571689" y="288256"/>
                  </a:lnTo>
                  <a:lnTo>
                    <a:pt x="1564891" y="291429"/>
                  </a:lnTo>
                  <a:lnTo>
                    <a:pt x="1557866" y="293921"/>
                  </a:lnTo>
                  <a:lnTo>
                    <a:pt x="1551067" y="296641"/>
                  </a:lnTo>
                  <a:lnTo>
                    <a:pt x="1543815" y="298454"/>
                  </a:lnTo>
                  <a:lnTo>
                    <a:pt x="1536337" y="300040"/>
                  </a:lnTo>
                  <a:lnTo>
                    <a:pt x="1528859" y="301400"/>
                  </a:lnTo>
                  <a:lnTo>
                    <a:pt x="1521380" y="302533"/>
                  </a:lnTo>
                  <a:lnTo>
                    <a:pt x="1513675" y="302986"/>
                  </a:lnTo>
                  <a:lnTo>
                    <a:pt x="1505970" y="303213"/>
                  </a:lnTo>
                  <a:lnTo>
                    <a:pt x="1498265" y="302986"/>
                  </a:lnTo>
                  <a:lnTo>
                    <a:pt x="1490334" y="302533"/>
                  </a:lnTo>
                  <a:lnTo>
                    <a:pt x="1482629" y="301400"/>
                  </a:lnTo>
                  <a:lnTo>
                    <a:pt x="1475151" y="300040"/>
                  </a:lnTo>
                  <a:lnTo>
                    <a:pt x="1467899" y="298454"/>
                  </a:lnTo>
                  <a:lnTo>
                    <a:pt x="1460874" y="296641"/>
                  </a:lnTo>
                  <a:lnTo>
                    <a:pt x="1453849" y="293921"/>
                  </a:lnTo>
                  <a:lnTo>
                    <a:pt x="1446823" y="291429"/>
                  </a:lnTo>
                  <a:lnTo>
                    <a:pt x="1440252" y="288256"/>
                  </a:lnTo>
                  <a:lnTo>
                    <a:pt x="1433453" y="284857"/>
                  </a:lnTo>
                  <a:lnTo>
                    <a:pt x="1427334" y="281231"/>
                  </a:lnTo>
                  <a:lnTo>
                    <a:pt x="1420989" y="277378"/>
                  </a:lnTo>
                  <a:lnTo>
                    <a:pt x="1415097" y="273073"/>
                  </a:lnTo>
                  <a:lnTo>
                    <a:pt x="1409432" y="268767"/>
                  </a:lnTo>
                  <a:lnTo>
                    <a:pt x="1403766" y="263781"/>
                  </a:lnTo>
                  <a:lnTo>
                    <a:pt x="1398781" y="259023"/>
                  </a:lnTo>
                  <a:lnTo>
                    <a:pt x="1393569" y="253584"/>
                  </a:lnTo>
                  <a:lnTo>
                    <a:pt x="1388810" y="248145"/>
                  </a:lnTo>
                  <a:lnTo>
                    <a:pt x="1384277" y="242480"/>
                  </a:lnTo>
                  <a:lnTo>
                    <a:pt x="1380198" y="236587"/>
                  </a:lnTo>
                  <a:lnTo>
                    <a:pt x="1376346" y="230242"/>
                  </a:lnTo>
                  <a:lnTo>
                    <a:pt x="1372267" y="223897"/>
                  </a:lnTo>
                  <a:lnTo>
                    <a:pt x="1369094" y="217325"/>
                  </a:lnTo>
                  <a:lnTo>
                    <a:pt x="1366148" y="210753"/>
                  </a:lnTo>
                  <a:lnTo>
                    <a:pt x="1363429" y="203728"/>
                  </a:lnTo>
                  <a:lnTo>
                    <a:pt x="1360936" y="196703"/>
                  </a:lnTo>
                  <a:lnTo>
                    <a:pt x="1358896" y="189678"/>
                  </a:lnTo>
                  <a:lnTo>
                    <a:pt x="1357083" y="182199"/>
                  </a:lnTo>
                  <a:lnTo>
                    <a:pt x="1355950" y="174721"/>
                  </a:lnTo>
                  <a:lnTo>
                    <a:pt x="1354817" y="167243"/>
                  </a:lnTo>
                  <a:lnTo>
                    <a:pt x="1354364" y="159538"/>
                  </a:lnTo>
                  <a:lnTo>
                    <a:pt x="1354137" y="151833"/>
                  </a:lnTo>
                  <a:lnTo>
                    <a:pt x="1354364" y="143675"/>
                  </a:lnTo>
                  <a:lnTo>
                    <a:pt x="1354817" y="135970"/>
                  </a:lnTo>
                  <a:lnTo>
                    <a:pt x="1355950" y="128491"/>
                  </a:lnTo>
                  <a:lnTo>
                    <a:pt x="1357083" y="121013"/>
                  </a:lnTo>
                  <a:lnTo>
                    <a:pt x="1358896" y="113761"/>
                  </a:lnTo>
                  <a:lnTo>
                    <a:pt x="1360936" y="106736"/>
                  </a:lnTo>
                  <a:lnTo>
                    <a:pt x="1363429" y="99484"/>
                  </a:lnTo>
                  <a:lnTo>
                    <a:pt x="1366148" y="92686"/>
                  </a:lnTo>
                  <a:lnTo>
                    <a:pt x="1369094" y="85661"/>
                  </a:lnTo>
                  <a:lnTo>
                    <a:pt x="1372267" y="79316"/>
                  </a:lnTo>
                  <a:lnTo>
                    <a:pt x="1376346" y="72970"/>
                  </a:lnTo>
                  <a:lnTo>
                    <a:pt x="1380198" y="66852"/>
                  </a:lnTo>
                  <a:lnTo>
                    <a:pt x="1384277" y="60960"/>
                  </a:lnTo>
                  <a:lnTo>
                    <a:pt x="1388810" y="55068"/>
                  </a:lnTo>
                  <a:lnTo>
                    <a:pt x="1393569" y="49629"/>
                  </a:lnTo>
                  <a:lnTo>
                    <a:pt x="1398781" y="44190"/>
                  </a:lnTo>
                  <a:lnTo>
                    <a:pt x="1403766" y="39431"/>
                  </a:lnTo>
                  <a:lnTo>
                    <a:pt x="1409432" y="34445"/>
                  </a:lnTo>
                  <a:lnTo>
                    <a:pt x="1415097" y="30140"/>
                  </a:lnTo>
                  <a:lnTo>
                    <a:pt x="1420989" y="26061"/>
                  </a:lnTo>
                  <a:lnTo>
                    <a:pt x="1427334" y="21755"/>
                  </a:lnTo>
                  <a:lnTo>
                    <a:pt x="1433453" y="18129"/>
                  </a:lnTo>
                  <a:lnTo>
                    <a:pt x="1440252" y="14956"/>
                  </a:lnTo>
                  <a:lnTo>
                    <a:pt x="1446823" y="11784"/>
                  </a:lnTo>
                  <a:lnTo>
                    <a:pt x="1453849" y="9291"/>
                  </a:lnTo>
                  <a:lnTo>
                    <a:pt x="1460874" y="6798"/>
                  </a:lnTo>
                  <a:lnTo>
                    <a:pt x="1467899" y="4759"/>
                  </a:lnTo>
                  <a:lnTo>
                    <a:pt x="1475151" y="2946"/>
                  </a:lnTo>
                  <a:lnTo>
                    <a:pt x="1482629" y="1813"/>
                  </a:lnTo>
                  <a:lnTo>
                    <a:pt x="1490334" y="680"/>
                  </a:lnTo>
                  <a:lnTo>
                    <a:pt x="1498265" y="226"/>
                  </a:lnTo>
                  <a:lnTo>
                    <a:pt x="150597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53" name="MH_SubTitle_1"/>
          <p:cNvSpPr txBox="1">
            <a:spLocks noChangeArrowheads="1"/>
          </p:cNvSpPr>
          <p:nvPr>
            <p:custDataLst>
              <p:tags r:id="rId1"/>
            </p:custDataLst>
          </p:nvPr>
        </p:nvSpPr>
        <p:spPr bwMode="auto">
          <a:xfrm>
            <a:off x="7445396" y="-22176"/>
            <a:ext cx="4550192" cy="387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50" tIns="45726" rIns="91450" bIns="45726"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bg1"/>
                </a:solidFill>
              </a:rPr>
              <a:t>夫妻双方</a:t>
            </a:r>
            <a:r>
              <a:rPr lang="zh-CN" altLang="en-US" sz="2400" b="1" dirty="0">
                <a:solidFill>
                  <a:srgbClr val="FF0000"/>
                </a:solidFill>
              </a:rPr>
              <a:t>婚前分别购买住房</a:t>
            </a:r>
            <a:r>
              <a:rPr lang="zh-CN" altLang="en-US" sz="2400" dirty="0">
                <a:solidFill>
                  <a:schemeClr val="bg1"/>
                </a:solidFill>
              </a:rPr>
              <a:t>发生的首套住房贷款，其贷款利息支出，婚后可以选择其中一套购买的住房，由购买方按扣除标准的100%扣除, 也可以由夫妻双方对各自购买的住房分别按扣除标准的50%扣除，具体扣除方式在一个纳税年度内不能变更。</a:t>
            </a:r>
          </a:p>
        </p:txBody>
      </p:sp>
      <p:sp>
        <p:nvSpPr>
          <p:cNvPr id="55" name="MH_SubTitle_1"/>
          <p:cNvSpPr txBox="1">
            <a:spLocks noChangeArrowheads="1"/>
          </p:cNvSpPr>
          <p:nvPr>
            <p:custDataLst>
              <p:tags r:id="rId2"/>
            </p:custDataLst>
          </p:nvPr>
        </p:nvSpPr>
        <p:spPr bwMode="auto">
          <a:xfrm>
            <a:off x="349764" y="3995570"/>
            <a:ext cx="3114240" cy="181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50" tIns="45726" rIns="91450" bIns="45726"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just"/>
            <a:r>
              <a:rPr lang="zh-CN" altLang="en-US" sz="2400" dirty="0">
                <a:solidFill>
                  <a:schemeClr val="bg1"/>
                </a:solidFill>
              </a:rPr>
              <a:t>经夫妻双方约定，可以选择由其中一方扣除，具体扣除方式在一个纳税年度内不能变更。</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par>
                                <p:cTn id="17" presetID="22" presetClass="entr" presetSubtype="1" fill="hold" nodeType="withEffect">
                                  <p:stCondLst>
                                    <p:cond delay="30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500"/>
                                        <p:tgtEl>
                                          <p:spTgt spid="30"/>
                                        </p:tgtEl>
                                      </p:cBhvr>
                                    </p:animEffect>
                                  </p:childTnLst>
                                </p:cTn>
                              </p:par>
                            </p:childTnLst>
                          </p:cTn>
                        </p:par>
                        <p:par>
                          <p:cTn id="20" fill="hold">
                            <p:stCondLst>
                              <p:cond delay="2000"/>
                            </p:stCondLst>
                            <p:childTnLst>
                              <p:par>
                                <p:cTn id="21" presetID="2" presetClass="entr" presetSubtype="8" decel="10000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750" fill="hold"/>
                                        <p:tgtEl>
                                          <p:spTgt spid="55"/>
                                        </p:tgtEl>
                                        <p:attrNameLst>
                                          <p:attrName>ppt_x</p:attrName>
                                        </p:attrNameLst>
                                      </p:cBhvr>
                                      <p:tavLst>
                                        <p:tav tm="0">
                                          <p:val>
                                            <p:strVal val="0-#ppt_w/2"/>
                                          </p:val>
                                        </p:tav>
                                        <p:tav tm="100000">
                                          <p:val>
                                            <p:strVal val="#ppt_x"/>
                                          </p:val>
                                        </p:tav>
                                      </p:tavLst>
                                    </p:anim>
                                    <p:anim calcmode="lin" valueType="num">
                                      <p:cBhvr additive="base">
                                        <p:cTn id="24" dur="750" fill="hold"/>
                                        <p:tgtEl>
                                          <p:spTgt spid="55"/>
                                        </p:tgtEl>
                                        <p:attrNameLst>
                                          <p:attrName>ppt_y</p:attrName>
                                        </p:attrNameLst>
                                      </p:cBhvr>
                                      <p:tavLst>
                                        <p:tav tm="0">
                                          <p:val>
                                            <p:strVal val="#ppt_y"/>
                                          </p:val>
                                        </p:tav>
                                        <p:tav tm="100000">
                                          <p:val>
                                            <p:strVal val="#ppt_y"/>
                                          </p:val>
                                        </p:tav>
                                      </p:tavLst>
                                    </p:anim>
                                  </p:childTnLst>
                                </p:cTn>
                              </p:par>
                              <p:par>
                                <p:cTn id="25" presetID="22" presetClass="entr" presetSubtype="4" fill="hold" nodeType="withEffect">
                                  <p:stCondLst>
                                    <p:cond delay="60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1" fill="hold" nodeType="withEffect">
                                  <p:stCondLst>
                                    <p:cond delay="800"/>
                                  </p:stCondLst>
                                  <p:childTnLst>
                                    <p:set>
                                      <p:cBhvr>
                                        <p:cTn id="29" dur="1" fill="hold">
                                          <p:stCondLst>
                                            <p:cond delay="0"/>
                                          </p:stCondLst>
                                        </p:cTn>
                                        <p:tgtEl>
                                          <p:spTgt spid="46"/>
                                        </p:tgtEl>
                                        <p:attrNameLst>
                                          <p:attrName>style.visibility</p:attrName>
                                        </p:attrNameLst>
                                      </p:cBhvr>
                                      <p:to>
                                        <p:strVal val="visible"/>
                                      </p:to>
                                    </p:set>
                                    <p:animEffect transition="in" filter="wipe(up)">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3"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8726" y="573699"/>
            <a:ext cx="10125074" cy="4131651"/>
          </a:xfrm>
        </p:spPr>
        <p:txBody>
          <a:bodyPr>
            <a:noAutofit/>
          </a:bodyPr>
          <a:lstStyle/>
          <a:p>
            <a:pPr algn="ctr"/>
            <a:r>
              <a:rPr lang="zh-CN" altLang="en-US" sz="4800" b="1" dirty="0" smtClean="0">
                <a:latin typeface="仿宋" pitchFamily="49" charset="-122"/>
                <a:ea typeface="仿宋" pitchFamily="49" charset="-122"/>
              </a:rPr>
              <a:t>蜀山区税务局</a:t>
            </a:r>
            <a:r>
              <a:rPr lang="en-US" altLang="zh-CN" sz="4800" b="1" dirty="0" smtClean="0">
                <a:latin typeface="仿宋" pitchFamily="49" charset="-122"/>
                <a:ea typeface="仿宋" pitchFamily="49" charset="-122"/>
              </a:rPr>
              <a:t/>
            </a:r>
            <a:br>
              <a:rPr lang="en-US" altLang="zh-CN" sz="4800" b="1" dirty="0" smtClean="0">
                <a:latin typeface="仿宋" pitchFamily="49" charset="-122"/>
                <a:ea typeface="仿宋" pitchFamily="49" charset="-122"/>
              </a:rPr>
            </a:br>
            <a:r>
              <a:rPr lang="zh-CN" altLang="en-US" sz="4800" b="1" dirty="0" smtClean="0">
                <a:latin typeface="仿宋" pitchFamily="49" charset="-122"/>
                <a:ea typeface="仿宋" pitchFamily="49" charset="-122"/>
              </a:rPr>
              <a:t>个人所得</a:t>
            </a:r>
            <a:r>
              <a:rPr lang="zh-CN" altLang="en-US" sz="4800" b="1" dirty="0" smtClean="0">
                <a:latin typeface="仿宋" pitchFamily="49" charset="-122"/>
                <a:ea typeface="仿宋" pitchFamily="49" charset="-122"/>
              </a:rPr>
              <a:t>税专项附加扣除暂行</a:t>
            </a:r>
            <a:r>
              <a:rPr lang="zh-CN" altLang="en-US" sz="4800" b="1" dirty="0" smtClean="0">
                <a:latin typeface="仿宋" pitchFamily="49" charset="-122"/>
                <a:ea typeface="仿宋" pitchFamily="49" charset="-122"/>
              </a:rPr>
              <a:t>办法</a:t>
            </a:r>
            <a:r>
              <a:rPr lang="en-US" altLang="zh-CN" sz="4800" b="1" dirty="0" smtClean="0">
                <a:latin typeface="仿宋" pitchFamily="49" charset="-122"/>
                <a:ea typeface="仿宋" pitchFamily="49" charset="-122"/>
              </a:rPr>
              <a:t/>
            </a:r>
            <a:br>
              <a:rPr lang="en-US" altLang="zh-CN" sz="4800" b="1" dirty="0" smtClean="0">
                <a:latin typeface="仿宋" pitchFamily="49" charset="-122"/>
                <a:ea typeface="仿宋" pitchFamily="49" charset="-122"/>
              </a:rPr>
            </a:br>
            <a:r>
              <a:rPr lang="zh-CN" altLang="en-US" sz="4800" b="1" dirty="0" smtClean="0">
                <a:latin typeface="仿宋" pitchFamily="49" charset="-122"/>
                <a:ea typeface="仿宋" pitchFamily="49" charset="-122"/>
              </a:rPr>
              <a:t>培训</a:t>
            </a:r>
            <a:r>
              <a:rPr lang="en-US" altLang="zh-CN" sz="4800" b="1" dirty="0" smtClean="0">
                <a:latin typeface="仿宋" pitchFamily="49" charset="-122"/>
                <a:ea typeface="仿宋" pitchFamily="49" charset="-122"/>
              </a:rPr>
              <a:t/>
            </a:r>
            <a:br>
              <a:rPr lang="en-US" altLang="zh-CN" sz="4800" b="1" dirty="0" smtClean="0">
                <a:latin typeface="仿宋" pitchFamily="49" charset="-122"/>
                <a:ea typeface="仿宋" pitchFamily="49" charset="-122"/>
              </a:rPr>
            </a:br>
            <a:r>
              <a:rPr lang="en-US" altLang="zh-CN" sz="4400" b="1" dirty="0" smtClean="0">
                <a:latin typeface="仿宋" pitchFamily="49" charset="-122"/>
                <a:ea typeface="仿宋" pitchFamily="49" charset="-122"/>
              </a:rPr>
              <a:t/>
            </a:r>
            <a:br>
              <a:rPr lang="en-US" altLang="zh-CN" sz="4400" b="1" dirty="0" smtClean="0">
                <a:latin typeface="仿宋" pitchFamily="49" charset="-122"/>
                <a:ea typeface="仿宋" pitchFamily="49" charset="-122"/>
              </a:rPr>
            </a:br>
            <a:r>
              <a:rPr lang="en-US" altLang="zh-CN" sz="4400" b="1" dirty="0" smtClean="0">
                <a:latin typeface="仿宋" pitchFamily="49" charset="-122"/>
                <a:ea typeface="仿宋" pitchFamily="49" charset="-122"/>
              </a:rPr>
              <a:t>2018.12.19</a:t>
            </a:r>
            <a:r>
              <a:rPr lang="zh-CN" altLang="en-US" sz="4400" b="1" dirty="0" smtClean="0"/>
              <a:t/>
            </a:r>
            <a:br>
              <a:rPr lang="zh-CN" altLang="en-US" sz="4400" b="1" dirty="0" smtClean="0"/>
            </a:br>
            <a:endParaRPr lang="zh-CN" altLang="en-US" sz="4400" b="1"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a:grpSpLocks noChangeAspect="1"/>
          </p:cNvGrpSpPr>
          <p:nvPr/>
        </p:nvGrpSpPr>
        <p:grpSpPr>
          <a:xfrm>
            <a:off x="1640874" y="2187000"/>
            <a:ext cx="3595159" cy="2484000"/>
            <a:chOff x="6202366" y="3274352"/>
            <a:chExt cx="3325092" cy="2297406"/>
          </a:xfrm>
        </p:grpSpPr>
        <p:sp>
          <p:nvSpPr>
            <p:cNvPr id="10" name="矩形 9"/>
            <p:cNvSpPr/>
            <p:nvPr/>
          </p:nvSpPr>
          <p:spPr>
            <a:xfrm>
              <a:off x="6202366" y="3274352"/>
              <a:ext cx="3325092" cy="2297406"/>
            </a:xfrm>
            <a:prstGeom prst="rect">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pic>
          <p:nvPicPr>
            <p:cNvPr id="12" name="图片 11"/>
            <p:cNvPicPr>
              <a:picLocks noChangeAspect="1"/>
            </p:cNvPicPr>
            <p:nvPr/>
          </p:nvPicPr>
          <p:blipFill>
            <a:blip r:embed="rId6"/>
            <a:stretch>
              <a:fillRect/>
            </a:stretch>
          </p:blipFill>
          <p:spPr>
            <a:xfrm>
              <a:off x="6373365" y="3435912"/>
              <a:ext cx="2998398" cy="1999559"/>
            </a:xfrm>
            <a:prstGeom prst="rect">
              <a:avLst/>
            </a:prstGeom>
            <a:solidFill>
              <a:srgbClr val="1FADA2"/>
            </a:solidFill>
            <a:ln w="19050">
              <a:noFill/>
            </a:ln>
            <a:effectLst>
              <a:innerShdw blurRad="127000">
                <a:prstClr val="black">
                  <a:alpha val="20000"/>
                </a:prstClr>
              </a:innerShdw>
            </a:effectLst>
          </p:spPr>
        </p:pic>
      </p:grpSp>
      <p:sp>
        <p:nvSpPr>
          <p:cNvPr id="11" name="矩形 10"/>
          <p:cNvSpPr/>
          <p:nvPr/>
        </p:nvSpPr>
        <p:spPr>
          <a:xfrm>
            <a:off x="7497256" y="2346860"/>
            <a:ext cx="3467616" cy="584775"/>
          </a:xfrm>
          <a:prstGeom prst="rect">
            <a:avLst/>
          </a:prstGeom>
        </p:spPr>
        <p:txBody>
          <a:bodyPr wrap="square">
            <a:spAutoFit/>
          </a:bodyPr>
          <a:lstStyle/>
          <a:p>
            <a:pPr algn="dist"/>
            <a:r>
              <a:rPr lang="zh-CN" altLang="en-US" sz="3200" dirty="0">
                <a:solidFill>
                  <a:schemeClr val="bg1"/>
                </a:solidFill>
                <a:latin typeface="微软雅黑" panose="020B0503020204020204" pitchFamily="34" charset="-122"/>
                <a:ea typeface="微软雅黑" panose="020B0503020204020204" pitchFamily="34" charset="-122"/>
              </a:rPr>
              <a:t>住房贷款合同</a:t>
            </a:r>
          </a:p>
        </p:txBody>
      </p:sp>
      <p:sp>
        <p:nvSpPr>
          <p:cNvPr id="17" name="矩形 16"/>
          <p:cNvSpPr/>
          <p:nvPr/>
        </p:nvSpPr>
        <p:spPr>
          <a:xfrm>
            <a:off x="7497256" y="4249068"/>
            <a:ext cx="3467616" cy="584775"/>
          </a:xfrm>
          <a:prstGeom prst="rect">
            <a:avLst/>
          </a:prstGeom>
        </p:spPr>
        <p:txBody>
          <a:bodyPr wrap="none">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贷款还款支出凭证</a:t>
            </a:r>
          </a:p>
        </p:txBody>
      </p:sp>
      <p:sp>
        <p:nvSpPr>
          <p:cNvPr id="18" name="PA_文本框 17"/>
          <p:cNvSpPr txBox="1"/>
          <p:nvPr>
            <p:custDataLst>
              <p:tags r:id="rId1"/>
            </p:custDataLst>
          </p:nvPr>
        </p:nvSpPr>
        <p:spPr>
          <a:xfrm>
            <a:off x="7882522" y="1029427"/>
            <a:ext cx="2697084" cy="646331"/>
          </a:xfrm>
          <a:prstGeom prst="rect">
            <a:avLst/>
          </a:prstGeom>
          <a:noFill/>
          <a:ln w="12700">
            <a:solidFill>
              <a:schemeClr val="bg1"/>
            </a:solidFill>
            <a:prstDash val="dash"/>
          </a:ln>
        </p:spPr>
        <p:txBody>
          <a:bodyPr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留存资料</a:t>
            </a:r>
          </a:p>
        </p:txBody>
      </p:sp>
      <p:grpSp>
        <p:nvGrpSpPr>
          <p:cNvPr id="19" name="PA_组合 18"/>
          <p:cNvGrpSpPr/>
          <p:nvPr>
            <p:custDataLst>
              <p:tags r:id="rId2"/>
            </p:custDataLst>
          </p:nvPr>
        </p:nvGrpSpPr>
        <p:grpSpPr>
          <a:xfrm>
            <a:off x="6428326" y="4174258"/>
            <a:ext cx="734395" cy="734395"/>
            <a:chOff x="6428326" y="4174258"/>
            <a:chExt cx="734395" cy="734395"/>
          </a:xfrm>
        </p:grpSpPr>
        <p:grpSp>
          <p:nvGrpSpPr>
            <p:cNvPr id="20" name="组合 19"/>
            <p:cNvGrpSpPr/>
            <p:nvPr/>
          </p:nvGrpSpPr>
          <p:grpSpPr>
            <a:xfrm>
              <a:off x="6428326" y="4174258"/>
              <a:ext cx="734395" cy="734395"/>
              <a:chOff x="4738255" y="1682692"/>
              <a:chExt cx="1423000" cy="1423000"/>
            </a:xfrm>
          </p:grpSpPr>
          <p:sp>
            <p:nvSpPr>
              <p:cNvPr id="29" name="椭圆 28"/>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0" name="椭圆 29"/>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21" name="组合 20"/>
            <p:cNvGrpSpPr>
              <a:grpSpLocks noChangeAspect="1"/>
            </p:cNvGrpSpPr>
            <p:nvPr/>
          </p:nvGrpSpPr>
          <p:grpSpPr>
            <a:xfrm>
              <a:off x="6615523" y="4361455"/>
              <a:ext cx="360000" cy="360000"/>
              <a:chOff x="8171371" y="4458723"/>
              <a:chExt cx="601127" cy="558189"/>
            </a:xfrm>
            <a:solidFill>
              <a:schemeClr val="bg1"/>
            </a:solidFill>
          </p:grpSpPr>
          <p:sp>
            <p:nvSpPr>
              <p:cNvPr id="22" name="Rectangle 104"/>
              <p:cNvSpPr>
                <a:spLocks noChangeArrowheads="1"/>
              </p:cNvSpPr>
              <p:nvPr/>
            </p:nvSpPr>
            <p:spPr bwMode="auto">
              <a:xfrm>
                <a:off x="8456429" y="4766442"/>
                <a:ext cx="78719" cy="2397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3" name="Freeform 105"/>
              <p:cNvSpPr/>
              <p:nvPr/>
            </p:nvSpPr>
            <p:spPr bwMode="auto">
              <a:xfrm>
                <a:off x="8371746" y="4890484"/>
                <a:ext cx="56058" cy="115693"/>
              </a:xfrm>
              <a:custGeom>
                <a:avLst/>
                <a:gdLst>
                  <a:gd name="T0" fmla="*/ 19 w 20"/>
                  <a:gd name="T1" fmla="*/ 5 h 41"/>
                  <a:gd name="T2" fmla="*/ 19 w 20"/>
                  <a:gd name="T3" fmla="*/ 7 h 41"/>
                  <a:gd name="T4" fmla="*/ 19 w 20"/>
                  <a:gd name="T5" fmla="*/ 8 h 41"/>
                  <a:gd name="T6" fmla="*/ 0 w 20"/>
                  <a:gd name="T7" fmla="*/ 41 h 41"/>
                  <a:gd name="T8" fmla="*/ 20 w 20"/>
                  <a:gd name="T9" fmla="*/ 41 h 41"/>
                  <a:gd name="T10" fmla="*/ 20 w 20"/>
                  <a:gd name="T11" fmla="*/ 0 h 41"/>
                  <a:gd name="T12" fmla="*/ 19 w 20"/>
                  <a:gd name="T13" fmla="*/ 0 h 41"/>
                  <a:gd name="T14" fmla="*/ 19 w 20"/>
                  <a:gd name="T15" fmla="*/ 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1">
                    <a:moveTo>
                      <a:pt x="19" y="5"/>
                    </a:moveTo>
                    <a:cubicBezTo>
                      <a:pt x="19" y="6"/>
                      <a:pt x="19" y="6"/>
                      <a:pt x="19" y="7"/>
                    </a:cubicBezTo>
                    <a:cubicBezTo>
                      <a:pt x="19" y="7"/>
                      <a:pt x="19" y="8"/>
                      <a:pt x="19" y="8"/>
                    </a:cubicBezTo>
                    <a:cubicBezTo>
                      <a:pt x="19" y="21"/>
                      <a:pt x="12" y="33"/>
                      <a:pt x="0" y="41"/>
                    </a:cubicBezTo>
                    <a:cubicBezTo>
                      <a:pt x="20" y="41"/>
                      <a:pt x="20" y="41"/>
                      <a:pt x="20" y="41"/>
                    </a:cubicBezTo>
                    <a:cubicBezTo>
                      <a:pt x="20" y="0"/>
                      <a:pt x="20" y="0"/>
                      <a:pt x="20" y="0"/>
                    </a:cubicBezTo>
                    <a:cubicBezTo>
                      <a:pt x="19" y="0"/>
                      <a:pt x="19" y="0"/>
                      <a:pt x="19" y="0"/>
                    </a:cubicBezTo>
                    <a:lnTo>
                      <a:pt x="19" y="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4" name="Freeform 106"/>
              <p:cNvSpPr/>
              <p:nvPr/>
            </p:nvSpPr>
            <p:spPr bwMode="auto">
              <a:xfrm>
                <a:off x="8171371" y="4498082"/>
                <a:ext cx="386439" cy="518830"/>
              </a:xfrm>
              <a:custGeom>
                <a:avLst/>
                <a:gdLst>
                  <a:gd name="T0" fmla="*/ 78 w 137"/>
                  <a:gd name="T1" fmla="*/ 4 h 184"/>
                  <a:gd name="T2" fmla="*/ 71 w 137"/>
                  <a:gd name="T3" fmla="*/ 0 h 184"/>
                  <a:gd name="T4" fmla="*/ 65 w 137"/>
                  <a:gd name="T5" fmla="*/ 7 h 184"/>
                  <a:gd name="T6" fmla="*/ 70 w 137"/>
                  <a:gd name="T7" fmla="*/ 124 h 184"/>
                  <a:gd name="T8" fmla="*/ 41 w 137"/>
                  <a:gd name="T9" fmla="*/ 117 h 184"/>
                  <a:gd name="T10" fmla="*/ 1 w 137"/>
                  <a:gd name="T11" fmla="*/ 152 h 184"/>
                  <a:gd name="T12" fmla="*/ 44 w 137"/>
                  <a:gd name="T13" fmla="*/ 183 h 184"/>
                  <a:gd name="T14" fmla="*/ 84 w 137"/>
                  <a:gd name="T15" fmla="*/ 147 h 184"/>
                  <a:gd name="T16" fmla="*/ 84 w 137"/>
                  <a:gd name="T17" fmla="*/ 146 h 184"/>
                  <a:gd name="T18" fmla="*/ 84 w 137"/>
                  <a:gd name="T19" fmla="*/ 145 h 184"/>
                  <a:gd name="T20" fmla="*/ 80 w 137"/>
                  <a:gd name="T21" fmla="*/ 47 h 184"/>
                  <a:gd name="T22" fmla="*/ 137 w 137"/>
                  <a:gd name="T23" fmla="*/ 31 h 184"/>
                  <a:gd name="T24" fmla="*/ 78 w 137"/>
                  <a:gd name="T25" fmla="*/ 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84">
                    <a:moveTo>
                      <a:pt x="78" y="4"/>
                    </a:moveTo>
                    <a:cubicBezTo>
                      <a:pt x="77" y="2"/>
                      <a:pt x="74" y="0"/>
                      <a:pt x="71" y="0"/>
                    </a:cubicBezTo>
                    <a:cubicBezTo>
                      <a:pt x="68" y="0"/>
                      <a:pt x="65" y="4"/>
                      <a:pt x="65" y="7"/>
                    </a:cubicBezTo>
                    <a:cubicBezTo>
                      <a:pt x="70" y="124"/>
                      <a:pt x="70" y="124"/>
                      <a:pt x="70" y="124"/>
                    </a:cubicBezTo>
                    <a:cubicBezTo>
                      <a:pt x="62" y="119"/>
                      <a:pt x="52" y="116"/>
                      <a:pt x="41" y="117"/>
                    </a:cubicBezTo>
                    <a:cubicBezTo>
                      <a:pt x="18" y="118"/>
                      <a:pt x="0" y="134"/>
                      <a:pt x="1" y="152"/>
                    </a:cubicBezTo>
                    <a:cubicBezTo>
                      <a:pt x="2" y="171"/>
                      <a:pt x="21" y="184"/>
                      <a:pt x="44" y="183"/>
                    </a:cubicBezTo>
                    <a:cubicBezTo>
                      <a:pt x="67" y="181"/>
                      <a:pt x="85" y="165"/>
                      <a:pt x="84" y="147"/>
                    </a:cubicBezTo>
                    <a:cubicBezTo>
                      <a:pt x="84" y="147"/>
                      <a:pt x="84" y="146"/>
                      <a:pt x="84" y="146"/>
                    </a:cubicBezTo>
                    <a:cubicBezTo>
                      <a:pt x="84" y="145"/>
                      <a:pt x="84" y="145"/>
                      <a:pt x="84" y="145"/>
                    </a:cubicBezTo>
                    <a:cubicBezTo>
                      <a:pt x="80" y="47"/>
                      <a:pt x="80" y="47"/>
                      <a:pt x="80" y="47"/>
                    </a:cubicBezTo>
                    <a:cubicBezTo>
                      <a:pt x="113" y="58"/>
                      <a:pt x="137" y="31"/>
                      <a:pt x="137" y="31"/>
                    </a:cubicBezTo>
                    <a:cubicBezTo>
                      <a:pt x="101" y="42"/>
                      <a:pt x="81" y="10"/>
                      <a:pt x="78"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Freeform 107"/>
              <p:cNvSpPr>
                <a:spLocks noEditPoints="1"/>
              </p:cNvSpPr>
              <p:nvPr/>
            </p:nvSpPr>
            <p:spPr bwMode="auto">
              <a:xfrm>
                <a:off x="8549461" y="4458723"/>
                <a:ext cx="103766" cy="547455"/>
              </a:xfrm>
              <a:custGeom>
                <a:avLst/>
                <a:gdLst>
                  <a:gd name="T0" fmla="*/ 21 w 37"/>
                  <a:gd name="T1" fmla="*/ 36 h 194"/>
                  <a:gd name="T2" fmla="*/ 37 w 37"/>
                  <a:gd name="T3" fmla="*/ 18 h 194"/>
                  <a:gd name="T4" fmla="*/ 19 w 37"/>
                  <a:gd name="T5" fmla="*/ 0 h 194"/>
                  <a:gd name="T6" fmla="*/ 0 w 37"/>
                  <a:gd name="T7" fmla="*/ 18 h 194"/>
                  <a:gd name="T8" fmla="*/ 16 w 37"/>
                  <a:gd name="T9" fmla="*/ 36 h 194"/>
                  <a:gd name="T10" fmla="*/ 16 w 37"/>
                  <a:gd name="T11" fmla="*/ 67 h 194"/>
                  <a:gd name="T12" fmla="*/ 5 w 37"/>
                  <a:gd name="T13" fmla="*/ 67 h 194"/>
                  <a:gd name="T14" fmla="*/ 5 w 37"/>
                  <a:gd name="T15" fmla="*/ 194 h 194"/>
                  <a:gd name="T16" fmla="*/ 32 w 37"/>
                  <a:gd name="T17" fmla="*/ 194 h 194"/>
                  <a:gd name="T18" fmla="*/ 32 w 37"/>
                  <a:gd name="T19" fmla="*/ 67 h 194"/>
                  <a:gd name="T20" fmla="*/ 21 w 37"/>
                  <a:gd name="T21" fmla="*/ 67 h 194"/>
                  <a:gd name="T22" fmla="*/ 21 w 37"/>
                  <a:gd name="T23" fmla="*/ 36 h 194"/>
                  <a:gd name="T24" fmla="*/ 11 w 37"/>
                  <a:gd name="T25" fmla="*/ 18 h 194"/>
                  <a:gd name="T26" fmla="*/ 19 w 37"/>
                  <a:gd name="T27" fmla="*/ 10 h 194"/>
                  <a:gd name="T28" fmla="*/ 26 w 37"/>
                  <a:gd name="T29" fmla="*/ 18 h 194"/>
                  <a:gd name="T30" fmla="*/ 19 w 37"/>
                  <a:gd name="T31" fmla="*/ 25 h 194"/>
                  <a:gd name="T32" fmla="*/ 11 w 37"/>
                  <a:gd name="T33" fmla="*/ 1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194">
                    <a:moveTo>
                      <a:pt x="21" y="36"/>
                    </a:moveTo>
                    <a:cubicBezTo>
                      <a:pt x="30" y="35"/>
                      <a:pt x="37" y="27"/>
                      <a:pt x="37" y="18"/>
                    </a:cubicBezTo>
                    <a:cubicBezTo>
                      <a:pt x="37" y="8"/>
                      <a:pt x="29" y="0"/>
                      <a:pt x="19" y="0"/>
                    </a:cubicBezTo>
                    <a:cubicBezTo>
                      <a:pt x="8" y="0"/>
                      <a:pt x="0" y="8"/>
                      <a:pt x="0" y="18"/>
                    </a:cubicBezTo>
                    <a:cubicBezTo>
                      <a:pt x="0" y="27"/>
                      <a:pt x="7" y="35"/>
                      <a:pt x="16" y="36"/>
                    </a:cubicBezTo>
                    <a:cubicBezTo>
                      <a:pt x="16" y="67"/>
                      <a:pt x="16" y="67"/>
                      <a:pt x="16" y="67"/>
                    </a:cubicBezTo>
                    <a:cubicBezTo>
                      <a:pt x="5" y="67"/>
                      <a:pt x="5" y="67"/>
                      <a:pt x="5" y="67"/>
                    </a:cubicBezTo>
                    <a:cubicBezTo>
                      <a:pt x="5" y="194"/>
                      <a:pt x="5" y="194"/>
                      <a:pt x="5" y="194"/>
                    </a:cubicBezTo>
                    <a:cubicBezTo>
                      <a:pt x="32" y="194"/>
                      <a:pt x="32" y="194"/>
                      <a:pt x="32" y="194"/>
                    </a:cubicBezTo>
                    <a:cubicBezTo>
                      <a:pt x="32" y="67"/>
                      <a:pt x="32" y="67"/>
                      <a:pt x="32" y="67"/>
                    </a:cubicBezTo>
                    <a:cubicBezTo>
                      <a:pt x="21" y="67"/>
                      <a:pt x="21" y="67"/>
                      <a:pt x="21" y="67"/>
                    </a:cubicBezTo>
                    <a:lnTo>
                      <a:pt x="21" y="36"/>
                    </a:lnTo>
                    <a:close/>
                    <a:moveTo>
                      <a:pt x="11" y="18"/>
                    </a:moveTo>
                    <a:cubicBezTo>
                      <a:pt x="11" y="14"/>
                      <a:pt x="14" y="10"/>
                      <a:pt x="19" y="10"/>
                    </a:cubicBezTo>
                    <a:cubicBezTo>
                      <a:pt x="23" y="10"/>
                      <a:pt x="26" y="14"/>
                      <a:pt x="26" y="18"/>
                    </a:cubicBezTo>
                    <a:cubicBezTo>
                      <a:pt x="26" y="22"/>
                      <a:pt x="23" y="25"/>
                      <a:pt x="19" y="25"/>
                    </a:cubicBezTo>
                    <a:cubicBezTo>
                      <a:pt x="14" y="25"/>
                      <a:pt x="11" y="22"/>
                      <a:pt x="11"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108"/>
              <p:cNvSpPr>
                <a:spLocks noEditPoints="1"/>
              </p:cNvSpPr>
              <p:nvPr/>
            </p:nvSpPr>
            <p:spPr bwMode="auto">
              <a:xfrm>
                <a:off x="8653227" y="4882136"/>
                <a:ext cx="119271"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3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5"/>
                      <a:pt x="36" y="0"/>
                      <a:pt x="29" y="0"/>
                    </a:cubicBezTo>
                    <a:close/>
                    <a:moveTo>
                      <a:pt x="29" y="18"/>
                    </a:moveTo>
                    <a:cubicBezTo>
                      <a:pt x="26" y="18"/>
                      <a:pt x="23" y="16"/>
                      <a:pt x="23" y="13"/>
                    </a:cubicBezTo>
                    <a:cubicBezTo>
                      <a:pt x="23"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109"/>
              <p:cNvSpPr>
                <a:spLocks noEditPoints="1"/>
              </p:cNvSpPr>
              <p:nvPr/>
            </p:nvSpPr>
            <p:spPr bwMode="auto">
              <a:xfrm>
                <a:off x="8650841" y="4791490"/>
                <a:ext cx="118079" cy="72756"/>
              </a:xfrm>
              <a:custGeom>
                <a:avLst/>
                <a:gdLst>
                  <a:gd name="T0" fmla="*/ 29 w 42"/>
                  <a:gd name="T1" fmla="*/ 0 h 26"/>
                  <a:gd name="T2" fmla="*/ 16 w 42"/>
                  <a:gd name="T3" fmla="*/ 11 h 26"/>
                  <a:gd name="T4" fmla="*/ 0 w 42"/>
                  <a:gd name="T5" fmla="*/ 11 h 26"/>
                  <a:gd name="T6" fmla="*/ 0 w 42"/>
                  <a:gd name="T7" fmla="*/ 14 h 26"/>
                  <a:gd name="T8" fmla="*/ 16 w 42"/>
                  <a:gd name="T9" fmla="*/ 14 h 26"/>
                  <a:gd name="T10" fmla="*/ 29 w 42"/>
                  <a:gd name="T11" fmla="*/ 26 h 26"/>
                  <a:gd name="T12" fmla="*/ 42 w 42"/>
                  <a:gd name="T13" fmla="*/ 13 h 26"/>
                  <a:gd name="T14" fmla="*/ 29 w 42"/>
                  <a:gd name="T15" fmla="*/ 0 h 26"/>
                  <a:gd name="T16" fmla="*/ 29 w 42"/>
                  <a:gd name="T17" fmla="*/ 18 h 26"/>
                  <a:gd name="T18" fmla="*/ 24 w 42"/>
                  <a:gd name="T19" fmla="*/ 13 h 26"/>
                  <a:gd name="T20" fmla="*/ 29 w 42"/>
                  <a:gd name="T21" fmla="*/ 7 h 26"/>
                  <a:gd name="T22" fmla="*/ 34 w 42"/>
                  <a:gd name="T23" fmla="*/ 13 h 26"/>
                  <a:gd name="T24" fmla="*/ 29 w 42"/>
                  <a:gd name="T25"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0"/>
                    </a:moveTo>
                    <a:cubicBezTo>
                      <a:pt x="22" y="0"/>
                      <a:pt x="17" y="5"/>
                      <a:pt x="16" y="11"/>
                    </a:cubicBezTo>
                    <a:cubicBezTo>
                      <a:pt x="0" y="11"/>
                      <a:pt x="0" y="11"/>
                      <a:pt x="0" y="11"/>
                    </a:cubicBezTo>
                    <a:cubicBezTo>
                      <a:pt x="0" y="14"/>
                      <a:pt x="0" y="14"/>
                      <a:pt x="0" y="14"/>
                    </a:cubicBezTo>
                    <a:cubicBezTo>
                      <a:pt x="16" y="14"/>
                      <a:pt x="16" y="14"/>
                      <a:pt x="16" y="14"/>
                    </a:cubicBezTo>
                    <a:cubicBezTo>
                      <a:pt x="17" y="21"/>
                      <a:pt x="22" y="26"/>
                      <a:pt x="29" y="26"/>
                    </a:cubicBezTo>
                    <a:cubicBezTo>
                      <a:pt x="36" y="26"/>
                      <a:pt x="42" y="20"/>
                      <a:pt x="42" y="13"/>
                    </a:cubicBezTo>
                    <a:cubicBezTo>
                      <a:pt x="42" y="6"/>
                      <a:pt x="36" y="0"/>
                      <a:pt x="29" y="0"/>
                    </a:cubicBezTo>
                    <a:close/>
                    <a:moveTo>
                      <a:pt x="29" y="18"/>
                    </a:moveTo>
                    <a:cubicBezTo>
                      <a:pt x="26" y="18"/>
                      <a:pt x="24" y="16"/>
                      <a:pt x="24" y="13"/>
                    </a:cubicBezTo>
                    <a:cubicBezTo>
                      <a:pt x="24" y="10"/>
                      <a:pt x="26" y="7"/>
                      <a:pt x="29" y="7"/>
                    </a:cubicBezTo>
                    <a:cubicBezTo>
                      <a:pt x="32" y="7"/>
                      <a:pt x="34" y="10"/>
                      <a:pt x="34" y="13"/>
                    </a:cubicBezTo>
                    <a:cubicBezTo>
                      <a:pt x="34" y="16"/>
                      <a:pt x="32" y="18"/>
                      <a:pt x="29"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110"/>
              <p:cNvSpPr>
                <a:spLocks noEditPoints="1"/>
              </p:cNvSpPr>
              <p:nvPr/>
            </p:nvSpPr>
            <p:spPr bwMode="auto">
              <a:xfrm>
                <a:off x="8647263" y="4694880"/>
                <a:ext cx="119271" cy="73948"/>
              </a:xfrm>
              <a:custGeom>
                <a:avLst/>
                <a:gdLst>
                  <a:gd name="T0" fmla="*/ 29 w 42"/>
                  <a:gd name="T1" fmla="*/ 26 h 26"/>
                  <a:gd name="T2" fmla="*/ 42 w 42"/>
                  <a:gd name="T3" fmla="*/ 13 h 26"/>
                  <a:gd name="T4" fmla="*/ 29 w 42"/>
                  <a:gd name="T5" fmla="*/ 0 h 26"/>
                  <a:gd name="T6" fmla="*/ 16 w 42"/>
                  <a:gd name="T7" fmla="*/ 11 h 26"/>
                  <a:gd name="T8" fmla="*/ 0 w 42"/>
                  <a:gd name="T9" fmla="*/ 11 h 26"/>
                  <a:gd name="T10" fmla="*/ 0 w 42"/>
                  <a:gd name="T11" fmla="*/ 15 h 26"/>
                  <a:gd name="T12" fmla="*/ 16 w 42"/>
                  <a:gd name="T13" fmla="*/ 15 h 26"/>
                  <a:gd name="T14" fmla="*/ 29 w 42"/>
                  <a:gd name="T15" fmla="*/ 26 h 26"/>
                  <a:gd name="T16" fmla="*/ 29 w 42"/>
                  <a:gd name="T17" fmla="*/ 8 h 26"/>
                  <a:gd name="T18" fmla="*/ 34 w 42"/>
                  <a:gd name="T19" fmla="*/ 13 h 26"/>
                  <a:gd name="T20" fmla="*/ 29 w 42"/>
                  <a:gd name="T21" fmla="*/ 18 h 26"/>
                  <a:gd name="T22" fmla="*/ 24 w 42"/>
                  <a:gd name="T23" fmla="*/ 13 h 26"/>
                  <a:gd name="T24" fmla="*/ 29 w 42"/>
                  <a:gd name="T25"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29" y="26"/>
                    </a:moveTo>
                    <a:cubicBezTo>
                      <a:pt x="36" y="26"/>
                      <a:pt x="42" y="20"/>
                      <a:pt x="42" y="13"/>
                    </a:cubicBezTo>
                    <a:cubicBezTo>
                      <a:pt x="42" y="6"/>
                      <a:pt x="36" y="0"/>
                      <a:pt x="29" y="0"/>
                    </a:cubicBezTo>
                    <a:cubicBezTo>
                      <a:pt x="22" y="0"/>
                      <a:pt x="17" y="5"/>
                      <a:pt x="16" y="11"/>
                    </a:cubicBezTo>
                    <a:cubicBezTo>
                      <a:pt x="0" y="11"/>
                      <a:pt x="0" y="11"/>
                      <a:pt x="0" y="11"/>
                    </a:cubicBezTo>
                    <a:cubicBezTo>
                      <a:pt x="0" y="15"/>
                      <a:pt x="0" y="15"/>
                      <a:pt x="0" y="15"/>
                    </a:cubicBezTo>
                    <a:cubicBezTo>
                      <a:pt x="16" y="15"/>
                      <a:pt x="16" y="15"/>
                      <a:pt x="16" y="15"/>
                    </a:cubicBezTo>
                    <a:cubicBezTo>
                      <a:pt x="17" y="21"/>
                      <a:pt x="22" y="26"/>
                      <a:pt x="29" y="26"/>
                    </a:cubicBezTo>
                    <a:close/>
                    <a:moveTo>
                      <a:pt x="29" y="8"/>
                    </a:moveTo>
                    <a:cubicBezTo>
                      <a:pt x="32" y="8"/>
                      <a:pt x="34" y="10"/>
                      <a:pt x="34" y="13"/>
                    </a:cubicBezTo>
                    <a:cubicBezTo>
                      <a:pt x="34" y="16"/>
                      <a:pt x="32" y="18"/>
                      <a:pt x="29" y="18"/>
                    </a:cubicBezTo>
                    <a:cubicBezTo>
                      <a:pt x="26" y="18"/>
                      <a:pt x="24" y="16"/>
                      <a:pt x="24" y="13"/>
                    </a:cubicBezTo>
                    <a:cubicBezTo>
                      <a:pt x="24" y="10"/>
                      <a:pt x="26" y="8"/>
                      <a:pt x="29" y="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1" name="PA_组合 30"/>
          <p:cNvGrpSpPr/>
          <p:nvPr>
            <p:custDataLst>
              <p:tags r:id="rId3"/>
            </p:custDataLst>
          </p:nvPr>
        </p:nvGrpSpPr>
        <p:grpSpPr>
          <a:xfrm>
            <a:off x="6428326" y="2272050"/>
            <a:ext cx="734395" cy="734395"/>
            <a:chOff x="6428326" y="2272050"/>
            <a:chExt cx="734395" cy="734395"/>
          </a:xfrm>
        </p:grpSpPr>
        <p:grpSp>
          <p:nvGrpSpPr>
            <p:cNvPr id="32" name="组合 31"/>
            <p:cNvGrpSpPr/>
            <p:nvPr/>
          </p:nvGrpSpPr>
          <p:grpSpPr>
            <a:xfrm>
              <a:off x="6428326" y="2272050"/>
              <a:ext cx="734395" cy="734395"/>
              <a:chOff x="4738255" y="1682692"/>
              <a:chExt cx="1423000" cy="1423000"/>
            </a:xfrm>
          </p:grpSpPr>
          <p:sp>
            <p:nvSpPr>
              <p:cNvPr id="43" name="椭圆 4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4" name="椭圆 43"/>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33" name="组合 32"/>
            <p:cNvGrpSpPr>
              <a:grpSpLocks noChangeAspect="1"/>
            </p:cNvGrpSpPr>
            <p:nvPr/>
          </p:nvGrpSpPr>
          <p:grpSpPr>
            <a:xfrm>
              <a:off x="6615523" y="2459247"/>
              <a:ext cx="360000" cy="360000"/>
              <a:chOff x="6605340" y="4486155"/>
              <a:chExt cx="403136" cy="493783"/>
            </a:xfrm>
            <a:solidFill>
              <a:schemeClr val="bg1"/>
            </a:solidFill>
          </p:grpSpPr>
          <p:sp>
            <p:nvSpPr>
              <p:cNvPr id="34"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1" accel="40000" fill="hold" grpId="0" nodeType="withEffect" p14:presetBounceEnd="20000">
                                      <p:stCondLst>
                                        <p:cond delay="400"/>
                                      </p:stCondLst>
                                      <p:childTnLst>
                                        <p:set>
                                          <p:cBhvr>
                                            <p:cTn id="9" dur="1" fill="hold">
                                              <p:stCondLst>
                                                <p:cond delay="0"/>
                                              </p:stCondLst>
                                            </p:cTn>
                                            <p:tgtEl>
                                              <p:spTgt spid="18"/>
                                            </p:tgtEl>
                                            <p:attrNameLst>
                                              <p:attrName>style.visibility</p:attrName>
                                            </p:attrNameLst>
                                          </p:cBhvr>
                                          <p:to>
                                            <p:strVal val="visible"/>
                                          </p:to>
                                        </p:set>
                                        <p:anim calcmode="lin" valueType="num" p14:bounceEnd="20000">
                                          <p:cBhvr additive="base">
                                            <p:cTn id="10" dur="500" fill="hold"/>
                                            <p:tgtEl>
                                              <p:spTgt spid="18"/>
                                            </p:tgtEl>
                                            <p:attrNameLst>
                                              <p:attrName>ppt_x</p:attrName>
                                            </p:attrNameLst>
                                          </p:cBhvr>
                                          <p:tavLst>
                                            <p:tav tm="0">
                                              <p:val>
                                                <p:strVal val="#ppt_x"/>
                                              </p:val>
                                            </p:tav>
                                            <p:tav tm="100000">
                                              <p:val>
                                                <p:strVal val="#ppt_x"/>
                                              </p:val>
                                            </p:tav>
                                          </p:tavLst>
                                        </p:anim>
                                        <p:anim calcmode="lin" valueType="num" p14:bounceEnd="20000">
                                          <p:cBhvr additive="base">
                                            <p:cTn id="11" dur="500" fill="hold"/>
                                            <p:tgtEl>
                                              <p:spTgt spid="18"/>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8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animBg="1"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 presetClass="entr" presetSubtype="1" accel="40000" fill="hold" grpId="0" nodeType="withEffect">
                                      <p:stCondLst>
                                        <p:cond delay="4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500" fill="hold"/>
                                            <p:tgtEl>
                                              <p:spTgt spid="18"/>
                                            </p:tgtEl>
                                            <p:attrNameLst>
                                              <p:attrName>ppt_x</p:attrName>
                                            </p:attrNameLst>
                                          </p:cBhvr>
                                          <p:tavLst>
                                            <p:tav tm="0">
                                              <p:val>
                                                <p:strVal val="#ppt_x"/>
                                              </p:val>
                                            </p:tav>
                                            <p:tav tm="100000">
                                              <p:val>
                                                <p:strVal val="#ppt_x"/>
                                              </p:val>
                                            </p:tav>
                                          </p:tavLst>
                                        </p:anim>
                                        <p:anim calcmode="lin" valueType="num">
                                          <p:cBhvr additive="base">
                                            <p:cTn id="11" dur="500" fill="hold"/>
                                            <p:tgtEl>
                                              <p:spTgt spid="18"/>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8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animBg="1" autoUpdateAnimBg="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住房租金</a:t>
            </a:r>
          </a:p>
        </p:txBody>
      </p:sp>
      <p:sp>
        <p:nvSpPr>
          <p:cNvPr id="47" name="椭圆 46"/>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2" name="矩形 1"/>
          <p:cNvSpPr/>
          <p:nvPr/>
        </p:nvSpPr>
        <p:spPr>
          <a:xfrm>
            <a:off x="1576551" y="1224373"/>
            <a:ext cx="9186042"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纳税人在主要工作城市没有自有住房而发生的住房租金支出,可以按照以下标准定额扣除：</a:t>
            </a:r>
          </a:p>
        </p:txBody>
      </p:sp>
      <p:sp>
        <p:nvSpPr>
          <p:cNvPr id="48" name="矩形: 圆角 47"/>
          <p:cNvSpPr/>
          <p:nvPr/>
        </p:nvSpPr>
        <p:spPr>
          <a:xfrm>
            <a:off x="1232034" y="1308631"/>
            <a:ext cx="131017" cy="662482"/>
          </a:xfrm>
          <a:prstGeom prst="round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pic>
        <p:nvPicPr>
          <p:cNvPr id="4" name="图片 3" descr="图片包含 建筑物, 户外, 工厂, 天空&#10;&#10;自动生成的说明"/>
          <p:cNvPicPr>
            <a:picLocks noChangeAspect="1"/>
          </p:cNvPicPr>
          <p:nvPr/>
        </p:nvPicPr>
        <p:blipFill>
          <a:blip r:embed="rId3"/>
          <a:stretch>
            <a:fillRect/>
          </a:stretch>
        </p:blipFill>
        <p:spPr>
          <a:xfrm>
            <a:off x="659697" y="3042197"/>
            <a:ext cx="3760758" cy="250717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9" name="矩形 48"/>
          <p:cNvSpPr/>
          <p:nvPr/>
        </p:nvSpPr>
        <p:spPr>
          <a:xfrm>
            <a:off x="4666594" y="3877762"/>
            <a:ext cx="6629592"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直辖市、省会（首府）城市、计划单列市以及国务院确定的其他城市，扣除标准为每月</a:t>
            </a:r>
            <a:r>
              <a:rPr lang="en-US" altLang="zh-CN" sz="2400" dirty="0">
                <a:solidFill>
                  <a:schemeClr val="bg1"/>
                </a:solidFill>
                <a:latin typeface="微软雅黑" panose="020B0503020204020204" pitchFamily="34" charset="-122"/>
                <a:ea typeface="微软雅黑" panose="020B0503020204020204" pitchFamily="34" charset="-122"/>
              </a:rPr>
              <a:t>1500</a:t>
            </a:r>
            <a:r>
              <a:rPr lang="zh-CN" altLang="en-US" sz="2400" dirty="0">
                <a:solidFill>
                  <a:schemeClr val="bg1"/>
                </a:solidFill>
                <a:latin typeface="微软雅黑" panose="020B0503020204020204" pitchFamily="34" charset="-122"/>
                <a:ea typeface="微软雅黑" panose="020B0503020204020204" pitchFamily="34" charset="-122"/>
              </a:rPr>
              <a:t>元。</a:t>
            </a:r>
          </a:p>
        </p:txBody>
      </p:sp>
      <p:sp>
        <p:nvSpPr>
          <p:cNvPr id="50" name="矩形 49"/>
          <p:cNvSpPr/>
          <p:nvPr/>
        </p:nvSpPr>
        <p:spPr>
          <a:xfrm>
            <a:off x="4666593" y="3493873"/>
            <a:ext cx="6629592" cy="1569660"/>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除第一项所列城市以外，市辖区户籍人口超过100万的城市，扣除标准为每月1100元；市辖区户籍人口不超过100万（含）的城市，扣除标准为每月800元。</a:t>
            </a:r>
          </a:p>
        </p:txBody>
      </p:sp>
      <p:pic>
        <p:nvPicPr>
          <p:cNvPr id="52" name="图片 51" descr="图片包含 水, 建筑物, 户外, 天空&#10;&#10;自动生成的说明"/>
          <p:cNvPicPr>
            <a:picLocks noChangeAspect="1"/>
          </p:cNvPicPr>
          <p:nvPr/>
        </p:nvPicPr>
        <p:blipFill>
          <a:blip r:embed="rId4"/>
          <a:stretch>
            <a:fillRect/>
          </a:stretch>
        </p:blipFill>
        <p:spPr>
          <a:xfrm>
            <a:off x="659696" y="2949425"/>
            <a:ext cx="3901440" cy="259994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ppt_x</p:attrName>
                                        </p:attrNameLst>
                                      </p:cBhvr>
                                      <p:tavLst>
                                        <p:tav tm="0">
                                          <p:val>
                                            <p:strVal val="#ppt_x-#ppt_w*1.125000"/>
                                          </p:val>
                                        </p:tav>
                                        <p:tav tm="100000">
                                          <p:val>
                                            <p:strVal val="#ppt_x"/>
                                          </p:val>
                                        </p:tav>
                                      </p:tavLst>
                                    </p:anim>
                                    <p:animEffect transition="in" filter="wipe(right)">
                                      <p:cBhvr>
                                        <p:cTn id="8" dur="500"/>
                                        <p:tgtEl>
                                          <p:spTgt spid="47"/>
                                        </p:tgtEl>
                                      </p:cBhvr>
                                    </p:animEffect>
                                  </p:childTnLst>
                                </p:cTn>
                              </p:par>
                              <p:par>
                                <p:cTn id="9" presetID="42" presetClass="entr" presetSubtype="0" fill="hold" grpId="0" nodeType="withEffect">
                                  <p:stCondLst>
                                    <p:cond delay="40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1200"/>
                                  </p:stCondLst>
                                  <p:childTnLst>
                                    <p:set>
                                      <p:cBhvr>
                                        <p:cTn id="15" dur="1" fill="hold">
                                          <p:stCondLst>
                                            <p:cond delay="0"/>
                                          </p:stCondLst>
                                        </p:cTn>
                                        <p:tgtEl>
                                          <p:spTgt spid="48"/>
                                        </p:tgtEl>
                                        <p:attrNameLst>
                                          <p:attrName>style.visibility</p:attrName>
                                        </p:attrNameLst>
                                      </p:cBhvr>
                                      <p:to>
                                        <p:strVal val="visible"/>
                                      </p:to>
                                    </p:set>
                                    <p:animEffect transition="in" filter="wipe(up)">
                                      <p:cBhvr>
                                        <p:cTn id="16" dur="500"/>
                                        <p:tgtEl>
                                          <p:spTgt spid="48"/>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p:tgtEl>
                                          <p:spTgt spid="2"/>
                                        </p:tgtEl>
                                        <p:attrNameLst>
                                          <p:attrName>ppt_y</p:attrName>
                                        </p:attrNameLst>
                                      </p:cBhvr>
                                      <p:tavLst>
                                        <p:tav tm="0">
                                          <p:val>
                                            <p:strVal val="#ppt_y+#ppt_h*1.125000"/>
                                          </p:val>
                                        </p:tav>
                                        <p:tav tm="100000">
                                          <p:val>
                                            <p:strVal val="#ppt_y"/>
                                          </p:val>
                                        </p:tav>
                                      </p:tavLst>
                                    </p:anim>
                                    <p:animEffect transition="in" filter="wipe(up)">
                                      <p:cBhvr>
                                        <p:cTn id="20" dur="500"/>
                                        <p:tgtEl>
                                          <p:spTgt spid="2"/>
                                        </p:tgtEl>
                                      </p:cBhvr>
                                    </p:animEffect>
                                  </p:childTnLst>
                                </p:cTn>
                              </p:par>
                            </p:childTnLst>
                          </p:cTn>
                        </p:par>
                        <p:par>
                          <p:cTn id="21" fill="hold">
                            <p:stCondLst>
                              <p:cond delay="500"/>
                            </p:stCondLst>
                            <p:childTnLst>
                              <p:par>
                                <p:cTn id="22" presetID="6" presetClass="entr" presetSubtype="32"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circle(out)">
                                      <p:cBhvr>
                                        <p:cTn id="24" dur="1000"/>
                                        <p:tgtEl>
                                          <p:spTgt spid="52"/>
                                        </p:tgtEl>
                                      </p:cBhvr>
                                    </p:animEffect>
                                  </p:childTnLst>
                                </p:cTn>
                              </p:par>
                              <p:par>
                                <p:cTn id="25" presetID="12" presetClass="entr" presetSubtype="4"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p:tgtEl>
                                          <p:spTgt spid="49"/>
                                        </p:tgtEl>
                                        <p:attrNameLst>
                                          <p:attrName>ppt_y</p:attrName>
                                        </p:attrNameLst>
                                      </p:cBhvr>
                                      <p:tavLst>
                                        <p:tav tm="0">
                                          <p:val>
                                            <p:strVal val="#ppt_y+#ppt_h*1.125000"/>
                                          </p:val>
                                        </p:tav>
                                        <p:tav tm="100000">
                                          <p:val>
                                            <p:strVal val="#ppt_y"/>
                                          </p:val>
                                        </p:tav>
                                      </p:tavLst>
                                    </p:anim>
                                    <p:animEffect transition="in" filter="wipe(up)">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xit" presetSubtype="32" fill="hold" nodeType="clickEffect">
                                  <p:stCondLst>
                                    <p:cond delay="0"/>
                                  </p:stCondLst>
                                  <p:childTnLst>
                                    <p:anim calcmode="lin" valueType="num">
                                      <p:cBhvr>
                                        <p:cTn id="32" dur="500"/>
                                        <p:tgtEl>
                                          <p:spTgt spid="52"/>
                                        </p:tgtEl>
                                        <p:attrNameLst>
                                          <p:attrName>ppt_w</p:attrName>
                                        </p:attrNameLst>
                                      </p:cBhvr>
                                      <p:tavLst>
                                        <p:tav tm="0">
                                          <p:val>
                                            <p:strVal val="ppt_w"/>
                                          </p:val>
                                        </p:tav>
                                        <p:tav tm="100000">
                                          <p:val>
                                            <p:fltVal val="0"/>
                                          </p:val>
                                        </p:tav>
                                      </p:tavLst>
                                    </p:anim>
                                    <p:anim calcmode="lin" valueType="num">
                                      <p:cBhvr>
                                        <p:cTn id="33" dur="500"/>
                                        <p:tgtEl>
                                          <p:spTgt spid="52"/>
                                        </p:tgtEl>
                                        <p:attrNameLst>
                                          <p:attrName>ppt_h</p:attrName>
                                        </p:attrNameLst>
                                      </p:cBhvr>
                                      <p:tavLst>
                                        <p:tav tm="0">
                                          <p:val>
                                            <p:strVal val="ppt_h"/>
                                          </p:val>
                                        </p:tav>
                                        <p:tav tm="100000">
                                          <p:val>
                                            <p:fltVal val="0"/>
                                          </p:val>
                                        </p:tav>
                                      </p:tavLst>
                                    </p:anim>
                                    <p:set>
                                      <p:cBhvr>
                                        <p:cTn id="34" dur="1" fill="hold">
                                          <p:stCondLst>
                                            <p:cond delay="499"/>
                                          </p:stCondLst>
                                        </p:cTn>
                                        <p:tgtEl>
                                          <p:spTgt spid="5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49"/>
                                        </p:tgtEl>
                                      </p:cBhvr>
                                    </p:animEffect>
                                    <p:set>
                                      <p:cBhvr>
                                        <p:cTn id="37" dur="1" fill="hold">
                                          <p:stCondLst>
                                            <p:cond delay="499"/>
                                          </p:stCondLst>
                                        </p:cTn>
                                        <p:tgtEl>
                                          <p:spTgt spid="49"/>
                                        </p:tgtEl>
                                        <p:attrNameLst>
                                          <p:attrName>style.visibility</p:attrName>
                                        </p:attrNameLst>
                                      </p:cBhvr>
                                      <p:to>
                                        <p:strVal val="hidden"/>
                                      </p:to>
                                    </p:set>
                                  </p:childTnLst>
                                </p:cTn>
                              </p:par>
                              <p:par>
                                <p:cTn id="38" presetID="6" presetClass="entr" presetSubtype="32" fill="hold" nodeType="withEffect">
                                  <p:stCondLst>
                                    <p:cond delay="400"/>
                                  </p:stCondLst>
                                  <p:childTnLst>
                                    <p:set>
                                      <p:cBhvr>
                                        <p:cTn id="39" dur="1" fill="hold">
                                          <p:stCondLst>
                                            <p:cond delay="0"/>
                                          </p:stCondLst>
                                        </p:cTn>
                                        <p:tgtEl>
                                          <p:spTgt spid="4"/>
                                        </p:tgtEl>
                                        <p:attrNameLst>
                                          <p:attrName>style.visibility</p:attrName>
                                        </p:attrNameLst>
                                      </p:cBhvr>
                                      <p:to>
                                        <p:strVal val="visible"/>
                                      </p:to>
                                    </p:set>
                                    <p:animEffect transition="in" filter="circle(out)">
                                      <p:cBhvr>
                                        <p:cTn id="40" dur="1000"/>
                                        <p:tgtEl>
                                          <p:spTgt spid="4"/>
                                        </p:tgtEl>
                                      </p:cBhvr>
                                    </p:animEffect>
                                  </p:childTnLst>
                                </p:cTn>
                              </p:par>
                              <p:par>
                                <p:cTn id="41" presetID="12" presetClass="entr" presetSubtype="4" fill="hold" grpId="0" nodeType="withEffect">
                                  <p:stCondLst>
                                    <p:cond delay="90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p:tgtEl>
                                          <p:spTgt spid="50"/>
                                        </p:tgtEl>
                                        <p:attrNameLst>
                                          <p:attrName>ppt_y</p:attrName>
                                        </p:attrNameLst>
                                      </p:cBhvr>
                                      <p:tavLst>
                                        <p:tav tm="0">
                                          <p:val>
                                            <p:strVal val="#ppt_y+#ppt_h*1.125000"/>
                                          </p:val>
                                        </p:tav>
                                        <p:tav tm="100000">
                                          <p:val>
                                            <p:strVal val="#ppt_y"/>
                                          </p:val>
                                        </p:tav>
                                      </p:tavLst>
                                    </p:anim>
                                    <p:animEffect transition="in" filter="wipe(up)">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2" grpId="0"/>
      <p:bldP spid="48" grpId="0" animBg="1"/>
      <p:bldP spid="49" grpId="0"/>
      <p:bldP spid="49" grpId="1"/>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267413" y="3287458"/>
            <a:ext cx="8887123" cy="461665"/>
          </a:xfrm>
          <a:prstGeom prst="rect">
            <a:avLst/>
          </a:prstGeom>
        </p:spPr>
        <p:txBody>
          <a:bodyPr wrap="square">
            <a:spAutoFit/>
          </a:bodyPr>
          <a:lstStyle/>
          <a:p>
            <a:r>
              <a:rPr lang="zh-CN" altLang="en-US" sz="2400" dirty="0">
                <a:solidFill>
                  <a:schemeClr val="bg1"/>
                </a:solidFill>
              </a:rPr>
              <a:t>市辖区户籍人口，以国家统计局公布的数据为准。</a:t>
            </a:r>
          </a:p>
        </p:txBody>
      </p:sp>
      <p:sp>
        <p:nvSpPr>
          <p:cNvPr id="7" name="矩形 6"/>
          <p:cNvSpPr/>
          <p:nvPr/>
        </p:nvSpPr>
        <p:spPr>
          <a:xfrm>
            <a:off x="2267413" y="3971785"/>
            <a:ext cx="8887123" cy="1198880"/>
          </a:xfrm>
          <a:prstGeom prst="rect">
            <a:avLst/>
          </a:prstGeom>
        </p:spPr>
        <p:txBody>
          <a:bodyPr wrap="square">
            <a:spAutoFit/>
          </a:bodyPr>
          <a:lstStyle/>
          <a:p>
            <a:r>
              <a:rPr lang="zh-CN" altLang="en-US" sz="2400" dirty="0">
                <a:solidFill>
                  <a:schemeClr val="bg1"/>
                </a:solidFill>
              </a:rPr>
              <a:t>主要工作城市是指纳税人任职受雇的直辖市、计划单列市、副省级城市、地级市（地区、州、盟）全部行政区域范围。无任职受雇单位的，为</a:t>
            </a:r>
            <a:r>
              <a:rPr lang="zh-CN" altLang="en-US" sz="2400" b="1" dirty="0">
                <a:solidFill>
                  <a:srgbClr val="FF0000"/>
                </a:solidFill>
              </a:rPr>
              <a:t>受理其综合所得汇算清缴的税务机关所在城市</a:t>
            </a:r>
            <a:r>
              <a:rPr lang="zh-CN" altLang="en-US" sz="2400" dirty="0">
                <a:solidFill>
                  <a:schemeClr val="bg1"/>
                </a:solidFill>
              </a:rPr>
              <a:t>。</a:t>
            </a:r>
          </a:p>
        </p:txBody>
      </p:sp>
      <p:sp>
        <p:nvSpPr>
          <p:cNvPr id="10"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其他规定</a:t>
            </a:r>
          </a:p>
        </p:txBody>
      </p:sp>
      <p:sp>
        <p:nvSpPr>
          <p:cNvPr id="11" name="椭圆 10"/>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12" name="矩形 11"/>
          <p:cNvSpPr/>
          <p:nvPr/>
        </p:nvSpPr>
        <p:spPr>
          <a:xfrm>
            <a:off x="2267413" y="2233799"/>
            <a:ext cx="8887123" cy="830997"/>
          </a:xfrm>
          <a:prstGeom prst="rect">
            <a:avLst/>
          </a:prstGeom>
        </p:spPr>
        <p:txBody>
          <a:bodyPr wrap="square">
            <a:spAutoFit/>
          </a:bodyPr>
          <a:lstStyle/>
          <a:p>
            <a:r>
              <a:rPr lang="zh-CN" altLang="en-US" sz="2400" dirty="0">
                <a:solidFill>
                  <a:schemeClr val="bg1"/>
                </a:solidFill>
              </a:rPr>
              <a:t>纳税人的配偶在纳税人的主要工作城市有自有住房的，视同纳税人在主要工作城市有自有住房。</a:t>
            </a:r>
          </a:p>
        </p:txBody>
      </p:sp>
      <p:grpSp>
        <p:nvGrpSpPr>
          <p:cNvPr id="14" name="组合 13"/>
          <p:cNvGrpSpPr/>
          <p:nvPr/>
        </p:nvGrpSpPr>
        <p:grpSpPr>
          <a:xfrm>
            <a:off x="1330592" y="2181807"/>
            <a:ext cx="574300" cy="574300"/>
            <a:chOff x="8886435" y="2758302"/>
            <a:chExt cx="1247016" cy="1247016"/>
          </a:xfrm>
        </p:grpSpPr>
        <p:grpSp>
          <p:nvGrpSpPr>
            <p:cNvPr id="15" name="组合 14"/>
            <p:cNvGrpSpPr/>
            <p:nvPr/>
          </p:nvGrpSpPr>
          <p:grpSpPr>
            <a:xfrm>
              <a:off x="8886435" y="2758302"/>
              <a:ext cx="1247016" cy="1247016"/>
              <a:chOff x="4738255" y="1682692"/>
              <a:chExt cx="1423000" cy="1423000"/>
            </a:xfrm>
          </p:grpSpPr>
          <p:sp>
            <p:nvSpPr>
              <p:cNvPr id="17" name="椭圆 1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8" name="椭圆 17"/>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16"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19" name="组合 18"/>
          <p:cNvGrpSpPr/>
          <p:nvPr/>
        </p:nvGrpSpPr>
        <p:grpSpPr>
          <a:xfrm>
            <a:off x="1330592" y="3231140"/>
            <a:ext cx="574300" cy="574300"/>
            <a:chOff x="8886435" y="2758302"/>
            <a:chExt cx="1247016" cy="1247016"/>
          </a:xfrm>
        </p:grpSpPr>
        <p:grpSp>
          <p:nvGrpSpPr>
            <p:cNvPr id="20" name="组合 19"/>
            <p:cNvGrpSpPr/>
            <p:nvPr/>
          </p:nvGrpSpPr>
          <p:grpSpPr>
            <a:xfrm>
              <a:off x="8886435" y="2758302"/>
              <a:ext cx="1247016" cy="1247016"/>
              <a:chOff x="4738255" y="1682692"/>
              <a:chExt cx="1423000" cy="1423000"/>
            </a:xfrm>
          </p:grpSpPr>
          <p:sp>
            <p:nvSpPr>
              <p:cNvPr id="22" name="椭圆 2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3" name="椭圆 22"/>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2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24" name="组合 23"/>
          <p:cNvGrpSpPr/>
          <p:nvPr/>
        </p:nvGrpSpPr>
        <p:grpSpPr>
          <a:xfrm>
            <a:off x="1330592" y="4284799"/>
            <a:ext cx="574300" cy="574300"/>
            <a:chOff x="8886435" y="2758302"/>
            <a:chExt cx="1247016" cy="1247016"/>
          </a:xfrm>
        </p:grpSpPr>
        <p:grpSp>
          <p:nvGrpSpPr>
            <p:cNvPr id="25" name="组合 24"/>
            <p:cNvGrpSpPr/>
            <p:nvPr/>
          </p:nvGrpSpPr>
          <p:grpSpPr>
            <a:xfrm>
              <a:off x="8886435" y="2758302"/>
              <a:ext cx="1247016" cy="1247016"/>
              <a:chOff x="4738255" y="1682692"/>
              <a:chExt cx="1423000" cy="1423000"/>
            </a:xfrm>
          </p:grpSpPr>
          <p:sp>
            <p:nvSpPr>
              <p:cNvPr id="27" name="椭圆 2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8" name="椭圆 27"/>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26"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par>
                                <p:cTn id="9" presetID="42" presetClass="entr" presetSubtype="0" fill="hold" grpId="0" nodeType="withEffect">
                                  <p:stCondLst>
                                    <p:cond delay="4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p:tgtEl>
                                          <p:spTgt spid="12"/>
                                        </p:tgtEl>
                                        <p:attrNameLst>
                                          <p:attrName>ppt_y</p:attrName>
                                        </p:attrNameLst>
                                      </p:cBhvr>
                                      <p:tavLst>
                                        <p:tav tm="0">
                                          <p:val>
                                            <p:strVal val="#ppt_y+#ppt_h*1.125000"/>
                                          </p:val>
                                        </p:tav>
                                        <p:tav tm="100000">
                                          <p:val>
                                            <p:strVal val="#ppt_y"/>
                                          </p:val>
                                        </p:tav>
                                      </p:tavLst>
                                    </p:anim>
                                    <p:animEffect transition="in" filter="wipe(up)">
                                      <p:cBhvr>
                                        <p:cTn id="27" dur="500"/>
                                        <p:tgtEl>
                                          <p:spTgt spid="12"/>
                                        </p:tgtEl>
                                      </p:cBhvr>
                                    </p:animEffect>
                                  </p:childTnLst>
                                </p:cTn>
                              </p:par>
                              <p:par>
                                <p:cTn id="28" presetID="12" presetClass="entr" presetSubtype="4" fill="hold" grpId="0" nodeType="withEffect">
                                  <p:stCondLst>
                                    <p:cond delay="10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ppt_y</p:attrName>
                                        </p:attrNameLst>
                                      </p:cBhvr>
                                      <p:tavLst>
                                        <p:tav tm="0">
                                          <p:val>
                                            <p:strVal val="#ppt_y+#ppt_h*1.125000"/>
                                          </p:val>
                                        </p:tav>
                                        <p:tav tm="100000">
                                          <p:val>
                                            <p:strVal val="#ppt_y"/>
                                          </p:val>
                                        </p:tav>
                                      </p:tavLst>
                                    </p:anim>
                                    <p:animEffect transition="in" filter="wipe(up)">
                                      <p:cBhvr>
                                        <p:cTn id="31" dur="500"/>
                                        <p:tgtEl>
                                          <p:spTgt spid="6"/>
                                        </p:tgtEl>
                                      </p:cBhvr>
                                    </p:animEffect>
                                  </p:childTnLst>
                                </p:cTn>
                              </p:par>
                              <p:par>
                                <p:cTn id="32" presetID="12" presetClass="entr" presetSubtype="4" fill="hold" grpId="0" nodeType="withEffect">
                                  <p:stCondLst>
                                    <p:cond delay="20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p:tgtEl>
                                          <p:spTgt spid="7"/>
                                        </p:tgtEl>
                                        <p:attrNameLst>
                                          <p:attrName>ppt_y</p:attrName>
                                        </p:attrNameLst>
                                      </p:cBhvr>
                                      <p:tavLst>
                                        <p:tav tm="0">
                                          <p:val>
                                            <p:strVal val="#ppt_y+#ppt_h*1.125000"/>
                                          </p:val>
                                        </p:tav>
                                        <p:tav tm="100000">
                                          <p:val>
                                            <p:strVal val="#ppt_y"/>
                                          </p:val>
                                        </p:tav>
                                      </p:tavLst>
                                    </p:anim>
                                    <p:animEffect transition="in" filter="wipe(up)">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1"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267413" y="2016576"/>
            <a:ext cx="8887123" cy="953135"/>
          </a:xfrm>
          <a:prstGeom prst="rect">
            <a:avLst/>
          </a:prstGeom>
        </p:spPr>
        <p:txBody>
          <a:bodyPr wrap="square">
            <a:spAutoFit/>
          </a:bodyPr>
          <a:lstStyle/>
          <a:p>
            <a:r>
              <a:rPr lang="zh-CN" altLang="en-US" sz="2800" dirty="0">
                <a:solidFill>
                  <a:schemeClr val="bg1"/>
                </a:solidFill>
              </a:rPr>
              <a:t>夫妻双方主要工作城市相同的，只能由一方扣除住房租金支出。</a:t>
            </a:r>
          </a:p>
        </p:txBody>
      </p:sp>
      <p:sp>
        <p:nvSpPr>
          <p:cNvPr id="9" name="矩形 8"/>
          <p:cNvSpPr/>
          <p:nvPr/>
        </p:nvSpPr>
        <p:spPr>
          <a:xfrm>
            <a:off x="2267413" y="3264586"/>
            <a:ext cx="8887123" cy="521970"/>
          </a:xfrm>
          <a:prstGeom prst="rect">
            <a:avLst/>
          </a:prstGeom>
        </p:spPr>
        <p:txBody>
          <a:bodyPr wrap="square">
            <a:spAutoFit/>
          </a:bodyPr>
          <a:lstStyle/>
          <a:p>
            <a:r>
              <a:rPr lang="zh-CN" altLang="en-US" sz="2800" dirty="0">
                <a:solidFill>
                  <a:schemeClr val="bg1"/>
                </a:solidFill>
                <a:sym typeface="+mn-ea"/>
              </a:rPr>
              <a:t>住房租金支出由签订租赁住房合同的承租人扣除。</a:t>
            </a:r>
          </a:p>
        </p:txBody>
      </p:sp>
      <p:sp>
        <p:nvSpPr>
          <p:cNvPr id="13" name="矩形 12"/>
          <p:cNvSpPr/>
          <p:nvPr/>
        </p:nvSpPr>
        <p:spPr>
          <a:xfrm>
            <a:off x="2267413" y="4436788"/>
            <a:ext cx="8887123" cy="953135"/>
          </a:xfrm>
          <a:prstGeom prst="rect">
            <a:avLst/>
          </a:prstGeom>
        </p:spPr>
        <p:txBody>
          <a:bodyPr wrap="square">
            <a:spAutoFit/>
          </a:bodyPr>
          <a:lstStyle/>
          <a:p>
            <a:r>
              <a:rPr lang="zh-CN" altLang="en-US" sz="2800" dirty="0">
                <a:solidFill>
                  <a:schemeClr val="bg1"/>
                </a:solidFill>
                <a:sym typeface="+mn-ea"/>
              </a:rPr>
              <a:t>纳税人及其配偶在一个纳税年度内不能同时分别享受住房贷款利息和住房租金专项附加扣除。</a:t>
            </a:r>
          </a:p>
        </p:txBody>
      </p:sp>
      <p:grpSp>
        <p:nvGrpSpPr>
          <p:cNvPr id="29" name="组合 28"/>
          <p:cNvGrpSpPr/>
          <p:nvPr/>
        </p:nvGrpSpPr>
        <p:grpSpPr>
          <a:xfrm>
            <a:off x="1330592" y="1964068"/>
            <a:ext cx="574300" cy="574300"/>
            <a:chOff x="8886435" y="2758302"/>
            <a:chExt cx="1247016" cy="1247016"/>
          </a:xfrm>
        </p:grpSpPr>
        <p:grpSp>
          <p:nvGrpSpPr>
            <p:cNvPr id="30" name="组合 29"/>
            <p:cNvGrpSpPr/>
            <p:nvPr/>
          </p:nvGrpSpPr>
          <p:grpSpPr>
            <a:xfrm>
              <a:off x="8886435" y="2758302"/>
              <a:ext cx="1247016" cy="1247016"/>
              <a:chOff x="4738255" y="1682692"/>
              <a:chExt cx="1423000" cy="1423000"/>
            </a:xfrm>
          </p:grpSpPr>
          <p:sp>
            <p:nvSpPr>
              <p:cNvPr id="32" name="椭圆 3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33" name="椭圆 32"/>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3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nvGrpSpPr>
          <p:cNvPr id="34" name="组合 33"/>
          <p:cNvGrpSpPr/>
          <p:nvPr/>
        </p:nvGrpSpPr>
        <p:grpSpPr>
          <a:xfrm>
            <a:off x="1330592" y="3208268"/>
            <a:ext cx="574300" cy="574300"/>
            <a:chOff x="8886435" y="2758302"/>
            <a:chExt cx="1247016" cy="1247016"/>
          </a:xfrm>
        </p:grpSpPr>
        <p:grpSp>
          <p:nvGrpSpPr>
            <p:cNvPr id="35" name="组合 34"/>
            <p:cNvGrpSpPr/>
            <p:nvPr/>
          </p:nvGrpSpPr>
          <p:grpSpPr>
            <a:xfrm>
              <a:off x="8886435" y="2758302"/>
              <a:ext cx="1247016" cy="1247016"/>
              <a:chOff x="4738255" y="1682692"/>
              <a:chExt cx="1423000" cy="1423000"/>
            </a:xfrm>
          </p:grpSpPr>
          <p:sp>
            <p:nvSpPr>
              <p:cNvPr id="37" name="椭圆 3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38" name="椭圆 37"/>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36"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grpSp>
        <p:nvGrpSpPr>
          <p:cNvPr id="39" name="组合 38"/>
          <p:cNvGrpSpPr/>
          <p:nvPr/>
        </p:nvGrpSpPr>
        <p:grpSpPr>
          <a:xfrm>
            <a:off x="1330592" y="4436866"/>
            <a:ext cx="574300" cy="574300"/>
            <a:chOff x="8886435" y="2758302"/>
            <a:chExt cx="1247016" cy="1247016"/>
          </a:xfrm>
        </p:grpSpPr>
        <p:grpSp>
          <p:nvGrpSpPr>
            <p:cNvPr id="40" name="组合 39"/>
            <p:cNvGrpSpPr/>
            <p:nvPr/>
          </p:nvGrpSpPr>
          <p:grpSpPr>
            <a:xfrm>
              <a:off x="8886435" y="2758302"/>
              <a:ext cx="1247016" cy="1247016"/>
              <a:chOff x="4738255" y="1682692"/>
              <a:chExt cx="1423000" cy="1423000"/>
            </a:xfrm>
          </p:grpSpPr>
          <p:sp>
            <p:nvSpPr>
              <p:cNvPr id="42" name="椭圆 4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rgbClr val="1FADA2"/>
                  </a:solidFill>
                  <a:latin typeface="+mj-lt"/>
                </a:endParaRPr>
              </a:p>
            </p:txBody>
          </p:sp>
          <p:sp>
            <p:nvSpPr>
              <p:cNvPr id="43" name="椭圆 42"/>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800" dirty="0">
                  <a:solidFill>
                    <a:schemeClr val="bg1"/>
                  </a:solidFill>
                  <a:latin typeface="Impact" panose="020B0806030902050204" pitchFamily="34" charset="0"/>
                </a:endParaRPr>
              </a:p>
            </p:txBody>
          </p:sp>
        </p:grpSp>
        <p:sp>
          <p:nvSpPr>
            <p:cNvPr id="41" name="KSO_Shape"/>
            <p:cNvSpPr/>
            <p:nvPr/>
          </p:nvSpPr>
          <p:spPr bwMode="auto">
            <a:xfrm>
              <a:off x="9234883" y="3117706"/>
              <a:ext cx="546422" cy="528208"/>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800">
                <a:solidFill>
                  <a:srgbClr val="FFFFFF"/>
                </a:solidFill>
              </a:endParaRPr>
            </a:p>
          </p:txBody>
        </p:sp>
      </p:grpSp>
      <p:sp>
        <p:nvSpPr>
          <p:cNvPr id="10"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其他规定</a:t>
            </a:r>
          </a:p>
        </p:txBody>
      </p:sp>
      <p:sp>
        <p:nvSpPr>
          <p:cNvPr id="11" name="椭圆 10"/>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4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160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18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2" presetClass="entr" presetSubtype="4" fill="hold" grpId="0" nodeType="withEffect">
                                  <p:stCondLst>
                                    <p:cond delay="4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par>
                                <p:cTn id="18" presetID="12" presetClass="entr" presetSubtype="4"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par>
                                <p:cTn id="22" presetID="12" presetClass="entr" presetSubtype="4" fill="hold" grpId="0" nodeType="withEffect">
                                  <p:stCondLst>
                                    <p:cond delay="6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p:tgtEl>
                                          <p:spTgt spid="11"/>
                                        </p:tgtEl>
                                        <p:attrNameLst>
                                          <p:attrName>ppt_x</p:attrName>
                                        </p:attrNameLst>
                                      </p:cBhvr>
                                      <p:tavLst>
                                        <p:tav tm="0">
                                          <p:val>
                                            <p:strVal val="#ppt_x-#ppt_w*1.125000"/>
                                          </p:val>
                                        </p:tav>
                                        <p:tav tm="100000">
                                          <p:val>
                                            <p:strVal val="#ppt_x"/>
                                          </p:val>
                                        </p:tav>
                                      </p:tavLst>
                                    </p:anim>
                                    <p:animEffect transition="in" filter="wipe(right)">
                                      <p:cBhvr>
                                        <p:cTn id="29" dur="500"/>
                                        <p:tgtEl>
                                          <p:spTgt spid="11"/>
                                        </p:tgtEl>
                                      </p:cBhvr>
                                    </p:animEffect>
                                  </p:childTnLst>
                                </p:cTn>
                              </p:par>
                              <p:par>
                                <p:cTn id="30" presetID="42" presetClass="entr" presetSubtype="0" fill="hold" grpId="0" nodeType="withEffect">
                                  <p:stCondLst>
                                    <p:cond delay="4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0" grpId="0"/>
      <p:bldP spid="1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nvGraphicFramePr>
        <p:xfrm>
          <a:off x="370121" y="3955523"/>
          <a:ext cx="11451758" cy="2470841"/>
        </p:xfrm>
        <a:graphic>
          <a:graphicData uri="http://schemas.openxmlformats.org/drawingml/2006/chart">
            <c:chart xmlns:c="http://schemas.openxmlformats.org/drawingml/2006/chart" xmlns:r="http://schemas.openxmlformats.org/officeDocument/2006/relationships" r:id="rId4"/>
          </a:graphicData>
        </a:graphic>
      </p:graphicFrame>
      <p:sp>
        <p:nvSpPr>
          <p:cNvPr id="6" name="矩形 5"/>
          <p:cNvSpPr/>
          <p:nvPr/>
        </p:nvSpPr>
        <p:spPr>
          <a:xfrm>
            <a:off x="4112899" y="2242022"/>
            <a:ext cx="4233827" cy="1076325"/>
          </a:xfrm>
          <a:prstGeom prst="rect">
            <a:avLst/>
          </a:prstGeom>
        </p:spPr>
        <p:txBody>
          <a:bodyPr wrap="square">
            <a:spAutoFit/>
          </a:bodyPr>
          <a:lstStyle/>
          <a:p>
            <a:pPr algn="dist"/>
            <a:r>
              <a:rPr lang="zh-CN" altLang="en-US" sz="3200" dirty="0">
                <a:solidFill>
                  <a:schemeClr val="bg1"/>
                </a:solidFill>
                <a:latin typeface="微软雅黑" panose="020B0503020204020204" pitchFamily="34" charset="-122"/>
                <a:ea typeface="微软雅黑" panose="020B0503020204020204" pitchFamily="34" charset="-122"/>
              </a:rPr>
              <a:t>住房租赁合同、</a:t>
            </a:r>
            <a:r>
              <a:rPr lang="zh-CN" altLang="en-US" sz="3200" b="1" dirty="0">
                <a:solidFill>
                  <a:srgbClr val="FF0000"/>
                </a:solidFill>
                <a:latin typeface="微软雅黑" panose="020B0503020204020204" pitchFamily="34" charset="-122"/>
                <a:ea typeface="微软雅黑" panose="020B0503020204020204" pitchFamily="34" charset="-122"/>
              </a:rPr>
              <a:t>协议等有关资料</a:t>
            </a:r>
          </a:p>
        </p:txBody>
      </p:sp>
      <p:sp>
        <p:nvSpPr>
          <p:cNvPr id="8" name="PA_文本框 7"/>
          <p:cNvSpPr txBox="1"/>
          <p:nvPr>
            <p:custDataLst>
              <p:tags r:id="rId1"/>
            </p:custDataLst>
          </p:nvPr>
        </p:nvSpPr>
        <p:spPr>
          <a:xfrm>
            <a:off x="4677215" y="930126"/>
            <a:ext cx="2837570" cy="646331"/>
          </a:xfrm>
          <a:prstGeom prst="rect">
            <a:avLst/>
          </a:prstGeom>
          <a:noFill/>
          <a:ln w="12700">
            <a:solidFill>
              <a:schemeClr val="bg1"/>
            </a:solidFill>
            <a:prstDash val="dash"/>
          </a:ln>
        </p:spPr>
        <p:txBody>
          <a:bodyPr vert="horz" wrap="square" rtlCol="0">
            <a:spAutoFit/>
          </a:bodyPr>
          <a:lstStyle/>
          <a:p>
            <a:pPr algn="dist"/>
            <a:r>
              <a:rPr lang="zh-CN" altLang="en-US" sz="3600" dirty="0">
                <a:solidFill>
                  <a:schemeClr val="bg1"/>
                </a:solidFill>
                <a:latin typeface="微软雅黑" panose="020B0503020204020204" pitchFamily="34" charset="-122"/>
                <a:ea typeface="微软雅黑" panose="020B0503020204020204" pitchFamily="34" charset="-122"/>
              </a:rPr>
              <a:t>留存资料</a:t>
            </a:r>
          </a:p>
        </p:txBody>
      </p:sp>
      <p:grpSp>
        <p:nvGrpSpPr>
          <p:cNvPr id="21" name="组合 20"/>
          <p:cNvGrpSpPr/>
          <p:nvPr/>
        </p:nvGrpSpPr>
        <p:grpSpPr>
          <a:xfrm>
            <a:off x="2993751" y="2167211"/>
            <a:ext cx="734395" cy="734395"/>
            <a:chOff x="6428326" y="2272050"/>
            <a:chExt cx="734395" cy="734395"/>
          </a:xfrm>
        </p:grpSpPr>
        <p:grpSp>
          <p:nvGrpSpPr>
            <p:cNvPr id="22" name="组合 21"/>
            <p:cNvGrpSpPr/>
            <p:nvPr/>
          </p:nvGrpSpPr>
          <p:grpSpPr>
            <a:xfrm>
              <a:off x="6428326" y="2272050"/>
              <a:ext cx="734395" cy="734395"/>
              <a:chOff x="4738255" y="1682692"/>
              <a:chExt cx="1423000" cy="1423000"/>
            </a:xfrm>
          </p:grpSpPr>
          <p:sp>
            <p:nvSpPr>
              <p:cNvPr id="33" name="椭圆 3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4" name="椭圆 33"/>
              <p:cNvSpPr/>
              <p:nvPr/>
            </p:nvSpPr>
            <p:spPr>
              <a:xfrm>
                <a:off x="4868093" y="1812530"/>
                <a:ext cx="1163326"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000" dirty="0">
                  <a:solidFill>
                    <a:schemeClr val="bg1"/>
                  </a:solidFill>
                  <a:latin typeface="Impact" panose="020B0806030902050204" pitchFamily="34" charset="0"/>
                </a:endParaRPr>
              </a:p>
            </p:txBody>
          </p:sp>
        </p:grpSp>
        <p:grpSp>
          <p:nvGrpSpPr>
            <p:cNvPr id="23" name="组合 22"/>
            <p:cNvGrpSpPr>
              <a:grpSpLocks noChangeAspect="1"/>
            </p:cNvGrpSpPr>
            <p:nvPr/>
          </p:nvGrpSpPr>
          <p:grpSpPr>
            <a:xfrm>
              <a:off x="6615523" y="2459247"/>
              <a:ext cx="360000" cy="360000"/>
              <a:chOff x="6605340" y="4486155"/>
              <a:chExt cx="403136" cy="493783"/>
            </a:xfrm>
            <a:solidFill>
              <a:schemeClr val="bg1"/>
            </a:solidFill>
          </p:grpSpPr>
          <p:sp>
            <p:nvSpPr>
              <p:cNvPr id="24"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5"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750"/>
                                            <p:tgtEl>
                                              <p:spTgt spid="3">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3" dur="1250"/>
                                            <p:tgtEl>
                                              <p:spTgt spid="3">
                                                <p:graphicEl>
                                                  <a:chart seriesIdx="1" categoryIdx="-4" bldStep="series"/>
                                                </p:graphicEl>
                                              </p:spTgt>
                                            </p:tgtEl>
                                          </p:cBhvr>
                                        </p:animEffect>
                                      </p:childTnLst>
                                    </p:cTn>
                                  </p:par>
                                </p:childTnLst>
                              </p:cTn>
                            </p:par>
                            <p:par>
                              <p:cTn id="14" fill="hold">
                                <p:stCondLst>
                                  <p:cond delay="500"/>
                                </p:stCondLst>
                                <p:childTnLst>
                                  <p:par>
                                    <p:cTn id="15" presetID="2" presetClass="entr" presetSubtype="1" accel="40000" fill="hold" grpId="0" nodeType="afterEffect" p14:presetBounceEnd="2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20000">
                                          <p:cBhvr additive="base">
                                            <p:cTn id="17" dur="500" fill="hold"/>
                                            <p:tgtEl>
                                              <p:spTgt spid="8"/>
                                            </p:tgtEl>
                                            <p:attrNameLst>
                                              <p:attrName>ppt_x</p:attrName>
                                            </p:attrNameLst>
                                          </p:cBhvr>
                                          <p:tavLst>
                                            <p:tav tm="0">
                                              <p:val>
                                                <p:strVal val="#ppt_x"/>
                                              </p:val>
                                            </p:tav>
                                            <p:tav tm="100000">
                                              <p:val>
                                                <p:strVal val="#ppt_x"/>
                                              </p:val>
                                            </p:tav>
                                          </p:tavLst>
                                        </p:anim>
                                        <p:anim calcmode="lin" valueType="num" p14:bounceEnd="20000">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2" presetClass="entr" presetSubtype="4" fill="hold" grpId="0" nodeType="withEffect">
                                      <p:stCondLst>
                                        <p:cond delay="7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6" grpId="0"/>
          <p:bldP spid="8" grpId="0" animBg="1" autoUpdateAnimBg="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left)">
                                          <p:cBhvr>
                                            <p:cTn id="7" dur="500"/>
                                            <p:tgtEl>
                                              <p:spTgt spid="3">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10" dur="750"/>
                                            <p:tgtEl>
                                              <p:spTgt spid="3">
                                                <p:graphicEl>
                                                  <a:chart seriesIdx="0"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3" dur="1250"/>
                                            <p:tgtEl>
                                              <p:spTgt spid="3">
                                                <p:graphicEl>
                                                  <a:chart seriesIdx="1" categoryIdx="-4" bldStep="series"/>
                                                </p:graphicEl>
                                              </p:spTgt>
                                            </p:tgtEl>
                                          </p:cBhvr>
                                        </p:animEffect>
                                      </p:childTnLst>
                                    </p:cTn>
                                  </p:par>
                                </p:childTnLst>
                              </p:cTn>
                            </p:par>
                            <p:par>
                              <p:cTn id="14" fill="hold">
                                <p:stCondLst>
                                  <p:cond delay="500"/>
                                </p:stCondLst>
                                <p:childTnLst>
                                  <p:par>
                                    <p:cTn id="15" presetID="2" presetClass="entr" presetSubtype="1" accel="4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12" presetClass="entr" presetSubtype="4" fill="hold" grpId="0" nodeType="withEffect">
                                      <p:stCondLst>
                                        <p:cond delay="75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p:tgtEl>
                                              <p:spTgt spid="6"/>
                                            </p:tgtEl>
                                            <p:attrNameLst>
                                              <p:attrName>ppt_y</p:attrName>
                                            </p:attrNameLst>
                                          </p:cBhvr>
                                          <p:tavLst>
                                            <p:tav tm="0">
                                              <p:val>
                                                <p:strVal val="#ppt_y+#ppt_h*1.125000"/>
                                              </p:val>
                                            </p:tav>
                                            <p:tav tm="100000">
                                              <p:val>
                                                <p:strVal val="#ppt_y"/>
                                              </p:val>
                                            </p:tav>
                                          </p:tavLst>
                                        </p:anim>
                                        <p:animEffect transition="in" filter="wipe(up)">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6" grpId="0"/>
          <p:bldP spid="8" grpId="0" animBg="1" autoUpdateAnimBg="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赡养老人</a:t>
            </a:r>
          </a:p>
        </p:txBody>
      </p:sp>
      <p:sp>
        <p:nvSpPr>
          <p:cNvPr id="47" name="椭圆 46"/>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2" name="矩形 1"/>
          <p:cNvSpPr/>
          <p:nvPr/>
        </p:nvSpPr>
        <p:spPr>
          <a:xfrm>
            <a:off x="1576551" y="1224373"/>
            <a:ext cx="9186042"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纳税人赡养一位及以上被赡养人的赡养支出，统一按照以下标准定额扣除：</a:t>
            </a:r>
          </a:p>
        </p:txBody>
      </p:sp>
      <p:sp>
        <p:nvSpPr>
          <p:cNvPr id="48" name="矩形: 圆角 47"/>
          <p:cNvSpPr/>
          <p:nvPr/>
        </p:nvSpPr>
        <p:spPr>
          <a:xfrm>
            <a:off x="1232034" y="1308631"/>
            <a:ext cx="131017" cy="662482"/>
          </a:xfrm>
          <a:prstGeom prst="round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9" name="矩形 48"/>
          <p:cNvSpPr/>
          <p:nvPr/>
        </p:nvSpPr>
        <p:spPr>
          <a:xfrm>
            <a:off x="4644789" y="2853239"/>
            <a:ext cx="6629592" cy="2308324"/>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纳税人为非独生子女的，由其与兄弟姐妹分摊每月</a:t>
            </a:r>
            <a:r>
              <a:rPr lang="en-US" altLang="zh-CN" sz="2400" dirty="0">
                <a:solidFill>
                  <a:schemeClr val="bg1"/>
                </a:solidFill>
                <a:latin typeface="微软雅黑" panose="020B0503020204020204" pitchFamily="34" charset="-122"/>
                <a:ea typeface="微软雅黑" panose="020B0503020204020204" pitchFamily="34" charset="-122"/>
              </a:rPr>
              <a:t>2000</a:t>
            </a:r>
            <a:r>
              <a:rPr lang="zh-CN" altLang="en-US" sz="2400" dirty="0">
                <a:solidFill>
                  <a:schemeClr val="bg1"/>
                </a:solidFill>
                <a:latin typeface="微软雅黑" panose="020B0503020204020204" pitchFamily="34" charset="-122"/>
                <a:ea typeface="微软雅黑" panose="020B0503020204020204" pitchFamily="34" charset="-122"/>
              </a:rPr>
              <a:t>元的扣除额度，每人分摊的额度不能超过每月</a:t>
            </a:r>
            <a:r>
              <a:rPr lang="en-US" altLang="zh-CN" sz="2400" dirty="0">
                <a:solidFill>
                  <a:schemeClr val="bg1"/>
                </a:solidFill>
                <a:latin typeface="微软雅黑" panose="020B0503020204020204" pitchFamily="34" charset="-122"/>
                <a:ea typeface="微软雅黑" panose="020B0503020204020204" pitchFamily="34" charset="-122"/>
              </a:rPr>
              <a:t>1000</a:t>
            </a:r>
            <a:r>
              <a:rPr lang="zh-CN" altLang="en-US" sz="2400" dirty="0">
                <a:solidFill>
                  <a:schemeClr val="bg1"/>
                </a:solidFill>
                <a:latin typeface="微软雅黑" panose="020B0503020204020204" pitchFamily="34" charset="-122"/>
                <a:ea typeface="微软雅黑" panose="020B0503020204020204" pitchFamily="34" charset="-122"/>
              </a:rPr>
              <a:t>元。可以由赡养人均摊或约定分摊，也可以由被赡养人指定分摊。约定或指定分摊的须签订书面分摊协议，指定分摊优先于约定分摊。具体分摊方式和额度在一个纳税年度内不能变更。</a:t>
            </a:r>
          </a:p>
        </p:txBody>
      </p:sp>
      <p:pic>
        <p:nvPicPr>
          <p:cNvPr id="5" name="图片 4" descr="图片包含 人员, 餐桌&#10;&#10;自动生成的说明"/>
          <p:cNvPicPr>
            <a:picLocks noChangeAspect="1"/>
          </p:cNvPicPr>
          <p:nvPr/>
        </p:nvPicPr>
        <p:blipFill rotWithShape="1">
          <a:blip r:embed="rId3"/>
          <a:srcRect b="6275"/>
          <a:stretch>
            <a:fillRect/>
          </a:stretch>
        </p:blipFill>
        <p:spPr>
          <a:xfrm>
            <a:off x="443836" y="2703898"/>
            <a:ext cx="3921722" cy="259920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50" name="矩形 49"/>
          <p:cNvSpPr/>
          <p:nvPr/>
        </p:nvSpPr>
        <p:spPr>
          <a:xfrm>
            <a:off x="4644789" y="3583724"/>
            <a:ext cx="6629592" cy="830997"/>
          </a:xfrm>
          <a:prstGeom prst="rect">
            <a:avLst/>
          </a:prstGeom>
        </p:spPr>
        <p:txBody>
          <a:bodyPr wrap="square">
            <a:spAutoFit/>
          </a:bodyPr>
          <a:lstStyle/>
          <a:p>
            <a:pPr algn="just"/>
            <a:r>
              <a:rPr lang="zh-CN" altLang="en-US" sz="2400" dirty="0">
                <a:solidFill>
                  <a:schemeClr val="bg1"/>
                </a:solidFill>
                <a:latin typeface="微软雅黑" panose="020B0503020204020204" pitchFamily="34" charset="-122"/>
                <a:ea typeface="微软雅黑" panose="020B0503020204020204" pitchFamily="34" charset="-122"/>
              </a:rPr>
              <a:t>纳税人为独生子女的，按照每月</a:t>
            </a:r>
            <a:r>
              <a:rPr lang="en-US" altLang="zh-CN" sz="2400" dirty="0">
                <a:solidFill>
                  <a:schemeClr val="bg1"/>
                </a:solidFill>
                <a:latin typeface="微软雅黑" panose="020B0503020204020204" pitchFamily="34" charset="-122"/>
                <a:ea typeface="微软雅黑" panose="020B0503020204020204" pitchFamily="34" charset="-122"/>
              </a:rPr>
              <a:t>2000</a:t>
            </a:r>
            <a:r>
              <a:rPr lang="zh-CN" altLang="en-US" sz="2400" dirty="0">
                <a:solidFill>
                  <a:schemeClr val="bg1"/>
                </a:solidFill>
                <a:latin typeface="微软雅黑" panose="020B0503020204020204" pitchFamily="34" charset="-122"/>
                <a:ea typeface="微软雅黑" panose="020B0503020204020204" pitchFamily="34" charset="-122"/>
              </a:rPr>
              <a:t>元的标准定额扣除</a:t>
            </a:r>
          </a:p>
        </p:txBody>
      </p:sp>
      <p:pic>
        <p:nvPicPr>
          <p:cNvPr id="52" name="图片 51"/>
          <p:cNvPicPr>
            <a:picLocks noChangeAspect="1"/>
          </p:cNvPicPr>
          <p:nvPr/>
        </p:nvPicPr>
        <p:blipFill>
          <a:blip r:embed="rId4"/>
          <a:stretch>
            <a:fillRect/>
          </a:stretch>
        </p:blipFill>
        <p:spPr>
          <a:xfrm>
            <a:off x="454739" y="2703526"/>
            <a:ext cx="3899916" cy="259994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矩形 2"/>
          <p:cNvSpPr/>
          <p:nvPr/>
        </p:nvSpPr>
        <p:spPr>
          <a:xfrm>
            <a:off x="676690" y="5951626"/>
            <a:ext cx="10838620"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被赡养人是指年满60岁（含）的父母以及子女均已去世的祖父母、外祖父母。</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p:tgtEl>
                                          <p:spTgt spid="47"/>
                                        </p:tgtEl>
                                        <p:attrNameLst>
                                          <p:attrName>ppt_x</p:attrName>
                                        </p:attrNameLst>
                                      </p:cBhvr>
                                      <p:tavLst>
                                        <p:tav tm="0">
                                          <p:val>
                                            <p:strVal val="#ppt_x-#ppt_w*1.125000"/>
                                          </p:val>
                                        </p:tav>
                                        <p:tav tm="100000">
                                          <p:val>
                                            <p:strVal val="#ppt_x"/>
                                          </p:val>
                                        </p:tav>
                                      </p:tavLst>
                                    </p:anim>
                                    <p:animEffect transition="in" filter="wipe(right)">
                                      <p:cBhvr>
                                        <p:cTn id="8" dur="500"/>
                                        <p:tgtEl>
                                          <p:spTgt spid="47"/>
                                        </p:tgtEl>
                                      </p:cBhvr>
                                    </p:animEffect>
                                  </p:childTnLst>
                                </p:cTn>
                              </p:par>
                              <p:par>
                                <p:cTn id="9" presetID="12" presetClass="entr" presetSubtype="4" fill="hold" grpId="0" nodeType="withEffect">
                                  <p:stCondLst>
                                    <p:cond delay="4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p:tgtEl>
                                          <p:spTgt spid="46"/>
                                        </p:tgtEl>
                                        <p:attrNameLst>
                                          <p:attrName>ppt_y</p:attrName>
                                        </p:attrNameLst>
                                      </p:cBhvr>
                                      <p:tavLst>
                                        <p:tav tm="0">
                                          <p:val>
                                            <p:strVal val="#ppt_y+#ppt_h*1.125000"/>
                                          </p:val>
                                        </p:tav>
                                        <p:tav tm="100000">
                                          <p:val>
                                            <p:strVal val="#ppt_y"/>
                                          </p:val>
                                        </p:tav>
                                      </p:tavLst>
                                    </p:anim>
                                    <p:animEffect transition="in" filter="wipe(up)">
                                      <p:cBhvr>
                                        <p:cTn id="12" dur="500"/>
                                        <p:tgtEl>
                                          <p:spTgt spid="46"/>
                                        </p:tgtEl>
                                      </p:cBhvr>
                                    </p:animEffect>
                                  </p:childTnLst>
                                </p:cTn>
                              </p:par>
                              <p:par>
                                <p:cTn id="13" presetID="22" presetClass="entr" presetSubtype="1" fill="hold" grpId="0" nodeType="withEffect">
                                  <p:stCondLst>
                                    <p:cond delay="800"/>
                                  </p:stCondLst>
                                  <p:childTnLst>
                                    <p:set>
                                      <p:cBhvr>
                                        <p:cTn id="14" dur="1" fill="hold">
                                          <p:stCondLst>
                                            <p:cond delay="0"/>
                                          </p:stCondLst>
                                        </p:cTn>
                                        <p:tgtEl>
                                          <p:spTgt spid="48"/>
                                        </p:tgtEl>
                                        <p:attrNameLst>
                                          <p:attrName>style.visibility</p:attrName>
                                        </p:attrNameLst>
                                      </p:cBhvr>
                                      <p:to>
                                        <p:strVal val="visible"/>
                                      </p:to>
                                    </p:set>
                                    <p:animEffect transition="in" filter="wipe(up)">
                                      <p:cBhvr>
                                        <p:cTn id="15" dur="500"/>
                                        <p:tgtEl>
                                          <p:spTgt spid="48"/>
                                        </p:tgtEl>
                                      </p:cBhvr>
                                    </p:animEffect>
                                  </p:childTnLst>
                                </p:cTn>
                              </p:par>
                              <p:par>
                                <p:cTn id="16" presetID="12" presetClass="entr" presetSubtype="4" fill="hold" grpId="0" nodeType="withEffect">
                                  <p:stCondLst>
                                    <p:cond delay="12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p:tgtEl>
                                          <p:spTgt spid="2"/>
                                        </p:tgtEl>
                                        <p:attrNameLst>
                                          <p:attrName>ppt_y</p:attrName>
                                        </p:attrNameLst>
                                      </p:cBhvr>
                                      <p:tavLst>
                                        <p:tav tm="0">
                                          <p:val>
                                            <p:strVal val="#ppt_y+#ppt_h*1.125000"/>
                                          </p:val>
                                        </p:tav>
                                        <p:tav tm="100000">
                                          <p:val>
                                            <p:strVal val="#ppt_y"/>
                                          </p:val>
                                        </p:tav>
                                      </p:tavLst>
                                    </p:anim>
                                    <p:animEffect transition="in" filter="wipe(up)">
                                      <p:cBhvr>
                                        <p:cTn id="19" dur="500"/>
                                        <p:tgtEl>
                                          <p:spTgt spid="2"/>
                                        </p:tgtEl>
                                      </p:cBhvr>
                                    </p:animEffect>
                                  </p:childTnLst>
                                </p:cTn>
                              </p:par>
                              <p:par>
                                <p:cTn id="20" presetID="6" presetClass="entr" presetSubtype="32" fill="hold" nodeType="withEffect">
                                  <p:stCondLst>
                                    <p:cond delay="1800"/>
                                  </p:stCondLst>
                                  <p:childTnLst>
                                    <p:set>
                                      <p:cBhvr>
                                        <p:cTn id="21" dur="1" fill="hold">
                                          <p:stCondLst>
                                            <p:cond delay="0"/>
                                          </p:stCondLst>
                                        </p:cTn>
                                        <p:tgtEl>
                                          <p:spTgt spid="52"/>
                                        </p:tgtEl>
                                        <p:attrNameLst>
                                          <p:attrName>style.visibility</p:attrName>
                                        </p:attrNameLst>
                                      </p:cBhvr>
                                      <p:to>
                                        <p:strVal val="visible"/>
                                      </p:to>
                                    </p:set>
                                    <p:animEffect transition="in" filter="circle(out)">
                                      <p:cBhvr>
                                        <p:cTn id="22" dur="700"/>
                                        <p:tgtEl>
                                          <p:spTgt spid="52"/>
                                        </p:tgtEl>
                                      </p:cBhvr>
                                    </p:animEffect>
                                  </p:childTnLst>
                                </p:cTn>
                              </p:par>
                              <p:par>
                                <p:cTn id="23" presetID="12" presetClass="entr" presetSubtype="4" fill="hold" grpId="0" nodeType="withEffect">
                                  <p:stCondLst>
                                    <p:cond delay="200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p:tgtEl>
                                          <p:spTgt spid="50"/>
                                        </p:tgtEl>
                                        <p:attrNameLst>
                                          <p:attrName>ppt_y</p:attrName>
                                        </p:attrNameLst>
                                      </p:cBhvr>
                                      <p:tavLst>
                                        <p:tav tm="0">
                                          <p:val>
                                            <p:strVal val="#ppt_y+#ppt_h*1.125000"/>
                                          </p:val>
                                        </p:tav>
                                        <p:tav tm="100000">
                                          <p:val>
                                            <p:strVal val="#ppt_y"/>
                                          </p:val>
                                        </p:tav>
                                      </p:tavLst>
                                    </p:anim>
                                    <p:animEffect transition="in" filter="wipe(up)">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xit" presetSubtype="32" fill="hold" nodeType="clickEffect">
                                  <p:stCondLst>
                                    <p:cond delay="0"/>
                                  </p:stCondLst>
                                  <p:childTnLst>
                                    <p:anim calcmode="lin" valueType="num">
                                      <p:cBhvr>
                                        <p:cTn id="30" dur="500"/>
                                        <p:tgtEl>
                                          <p:spTgt spid="52"/>
                                        </p:tgtEl>
                                        <p:attrNameLst>
                                          <p:attrName>ppt_w</p:attrName>
                                        </p:attrNameLst>
                                      </p:cBhvr>
                                      <p:tavLst>
                                        <p:tav tm="0">
                                          <p:val>
                                            <p:strVal val="ppt_w"/>
                                          </p:val>
                                        </p:tav>
                                        <p:tav tm="100000">
                                          <p:val>
                                            <p:fltVal val="0"/>
                                          </p:val>
                                        </p:tav>
                                      </p:tavLst>
                                    </p:anim>
                                    <p:anim calcmode="lin" valueType="num">
                                      <p:cBhvr>
                                        <p:cTn id="31" dur="500"/>
                                        <p:tgtEl>
                                          <p:spTgt spid="52"/>
                                        </p:tgtEl>
                                        <p:attrNameLst>
                                          <p:attrName>ppt_h</p:attrName>
                                        </p:attrNameLst>
                                      </p:cBhvr>
                                      <p:tavLst>
                                        <p:tav tm="0">
                                          <p:val>
                                            <p:strVal val="ppt_h"/>
                                          </p:val>
                                        </p:tav>
                                        <p:tav tm="100000">
                                          <p:val>
                                            <p:fltVal val="0"/>
                                          </p:val>
                                        </p:tav>
                                      </p:tavLst>
                                    </p:anim>
                                    <p:set>
                                      <p:cBhvr>
                                        <p:cTn id="32" dur="1" fill="hold">
                                          <p:stCondLst>
                                            <p:cond delay="499"/>
                                          </p:stCondLst>
                                        </p:cTn>
                                        <p:tgtEl>
                                          <p:spTgt spid="5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par>
                                <p:cTn id="36" presetID="6" presetClass="entr" presetSubtype="32" fill="hold" nodeType="withEffect">
                                  <p:stCondLst>
                                    <p:cond delay="400"/>
                                  </p:stCondLst>
                                  <p:childTnLst>
                                    <p:set>
                                      <p:cBhvr>
                                        <p:cTn id="37" dur="1" fill="hold">
                                          <p:stCondLst>
                                            <p:cond delay="0"/>
                                          </p:stCondLst>
                                        </p:cTn>
                                        <p:tgtEl>
                                          <p:spTgt spid="5"/>
                                        </p:tgtEl>
                                        <p:attrNameLst>
                                          <p:attrName>style.visibility</p:attrName>
                                        </p:attrNameLst>
                                      </p:cBhvr>
                                      <p:to>
                                        <p:strVal val="visible"/>
                                      </p:to>
                                    </p:set>
                                    <p:animEffect transition="in" filter="circle(out)">
                                      <p:cBhvr>
                                        <p:cTn id="38" dur="700"/>
                                        <p:tgtEl>
                                          <p:spTgt spid="5"/>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p:tgtEl>
                                          <p:spTgt spid="49"/>
                                        </p:tgtEl>
                                        <p:attrNameLst>
                                          <p:attrName>ppt_y</p:attrName>
                                        </p:attrNameLst>
                                      </p:cBhvr>
                                      <p:tavLst>
                                        <p:tav tm="0">
                                          <p:val>
                                            <p:strVal val="#ppt_y+#ppt_h*1.125000"/>
                                          </p:val>
                                        </p:tav>
                                        <p:tav tm="100000">
                                          <p:val>
                                            <p:strVal val="#ppt_y"/>
                                          </p:val>
                                        </p:tav>
                                      </p:tavLst>
                                    </p:anim>
                                    <p:animEffect transition="in" filter="wipe(up)">
                                      <p:cBhvr>
                                        <p:cTn id="42" dur="500"/>
                                        <p:tgtEl>
                                          <p:spTgt spid="49"/>
                                        </p:tgtEl>
                                      </p:cBhvr>
                                    </p:animEffect>
                                  </p:childTnLst>
                                </p:cTn>
                              </p:par>
                              <p:par>
                                <p:cTn id="43" presetID="42" presetClass="entr" presetSubtype="0" fill="hold" grpId="0" nodeType="withEffect">
                                  <p:stCondLst>
                                    <p:cond delay="90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700"/>
                                        <p:tgtEl>
                                          <p:spTgt spid="3"/>
                                        </p:tgtEl>
                                      </p:cBhvr>
                                    </p:animEffect>
                                    <p:anim calcmode="lin" valueType="num">
                                      <p:cBhvr>
                                        <p:cTn id="46" dur="700" fill="hold"/>
                                        <p:tgtEl>
                                          <p:spTgt spid="3"/>
                                        </p:tgtEl>
                                        <p:attrNameLst>
                                          <p:attrName>ppt_x</p:attrName>
                                        </p:attrNameLst>
                                      </p:cBhvr>
                                      <p:tavLst>
                                        <p:tav tm="0">
                                          <p:val>
                                            <p:strVal val="#ppt_x"/>
                                          </p:val>
                                        </p:tav>
                                        <p:tav tm="100000">
                                          <p:val>
                                            <p:strVal val="#ppt_x"/>
                                          </p:val>
                                        </p:tav>
                                      </p:tavLst>
                                    </p:anim>
                                    <p:anim calcmode="lin" valueType="num">
                                      <p:cBhvr>
                                        <p:cTn id="47" dur="7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2" grpId="0"/>
      <p:bldP spid="48" grpId="0" animBg="1"/>
      <p:bldP spid="49" grpId="0"/>
      <p:bldP spid="50" grpId="0"/>
      <p:bldP spid="50" grpId="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33"/>
          <p:cNvCxnSpPr/>
          <p:nvPr/>
        </p:nvCxnSpPr>
        <p:spPr>
          <a:xfrm flipV="1">
            <a:off x="7028711" y="2092241"/>
            <a:ext cx="1491239" cy="507643"/>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endCxn id="32" idx="1"/>
          </p:cNvCxnSpPr>
          <p:nvPr/>
        </p:nvCxnSpPr>
        <p:spPr>
          <a:xfrm>
            <a:off x="6783276" y="3816342"/>
            <a:ext cx="562807" cy="627546"/>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979502" y="3446715"/>
            <a:ext cx="2245490" cy="814552"/>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18"/>
          <p:cNvGrpSpPr/>
          <p:nvPr/>
        </p:nvGrpSpPr>
        <p:grpSpPr>
          <a:xfrm>
            <a:off x="5170290" y="1995626"/>
            <a:ext cx="1979965" cy="1979965"/>
            <a:chOff x="4738255" y="1682692"/>
            <a:chExt cx="1423000" cy="1423000"/>
          </a:xfrm>
        </p:grpSpPr>
        <p:sp>
          <p:nvSpPr>
            <p:cNvPr id="20" name="椭圆 19"/>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1" name="椭圆 20"/>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4000" dirty="0">
                  <a:solidFill>
                    <a:schemeClr val="bg1"/>
                  </a:solidFill>
                  <a:latin typeface="微软雅黑" panose="020B0503020204020204" pitchFamily="34" charset="-122"/>
                  <a:ea typeface="微软雅黑" panose="020B0503020204020204" pitchFamily="34" charset="-122"/>
                </a:rPr>
                <a:t>收款单位</a:t>
              </a:r>
            </a:p>
          </p:txBody>
        </p:sp>
      </p:grpSp>
      <p:grpSp>
        <p:nvGrpSpPr>
          <p:cNvPr id="5" name="组合 21"/>
          <p:cNvGrpSpPr/>
          <p:nvPr/>
        </p:nvGrpSpPr>
        <p:grpSpPr>
          <a:xfrm>
            <a:off x="8406169" y="1248390"/>
            <a:ext cx="1247016" cy="1247016"/>
            <a:chOff x="4738255" y="1682692"/>
            <a:chExt cx="1423000" cy="1423000"/>
          </a:xfrm>
        </p:grpSpPr>
        <p:sp>
          <p:nvSpPr>
            <p:cNvPr id="23" name="椭圆 2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4" name="椭圆 23"/>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发票</a:t>
              </a:r>
            </a:p>
          </p:txBody>
        </p:sp>
      </p:grpSp>
      <p:grpSp>
        <p:nvGrpSpPr>
          <p:cNvPr id="6" name="PA_组合 27"/>
          <p:cNvGrpSpPr/>
          <p:nvPr>
            <p:custDataLst>
              <p:tags r:id="rId1"/>
            </p:custDataLst>
          </p:nvPr>
        </p:nvGrpSpPr>
        <p:grpSpPr>
          <a:xfrm>
            <a:off x="9224992" y="3792768"/>
            <a:ext cx="1247016" cy="1247016"/>
            <a:chOff x="4738255" y="1682692"/>
            <a:chExt cx="1423000" cy="1423000"/>
          </a:xfrm>
        </p:grpSpPr>
        <p:sp>
          <p:nvSpPr>
            <p:cNvPr id="29" name="椭圆 28"/>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0" name="椭圆 29"/>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财政票据</a:t>
              </a:r>
            </a:p>
          </p:txBody>
        </p:sp>
      </p:grpSp>
      <p:grpSp>
        <p:nvGrpSpPr>
          <p:cNvPr id="8" name="PA_组合 5"/>
          <p:cNvGrpSpPr/>
          <p:nvPr>
            <p:custDataLst>
              <p:tags r:id="rId2"/>
            </p:custDataLst>
          </p:nvPr>
        </p:nvGrpSpPr>
        <p:grpSpPr>
          <a:xfrm>
            <a:off x="7163462" y="4261267"/>
            <a:ext cx="1247016" cy="1247016"/>
            <a:chOff x="7163462" y="4261267"/>
            <a:chExt cx="1247016" cy="1247016"/>
          </a:xfrm>
        </p:grpSpPr>
        <p:grpSp>
          <p:nvGrpSpPr>
            <p:cNvPr id="10" name="组合 30"/>
            <p:cNvGrpSpPr/>
            <p:nvPr/>
          </p:nvGrpSpPr>
          <p:grpSpPr>
            <a:xfrm>
              <a:off x="7163462" y="4261267"/>
              <a:ext cx="1247016" cy="1247016"/>
              <a:chOff x="4738255" y="1682692"/>
              <a:chExt cx="1423000" cy="1423000"/>
            </a:xfrm>
          </p:grpSpPr>
          <p:sp>
            <p:nvSpPr>
              <p:cNvPr id="32" name="椭圆 3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3" name="椭圆 32"/>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7436127" y="4530832"/>
              <a:ext cx="701686" cy="707886"/>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支出凭证</a:t>
              </a:r>
            </a:p>
          </p:txBody>
        </p:sp>
      </p:grpSp>
      <p:cxnSp>
        <p:nvCxnSpPr>
          <p:cNvPr id="7" name="直接箭头连接符 6"/>
          <p:cNvCxnSpPr>
            <a:stCxn id="26" idx="6"/>
            <a:endCxn id="20" idx="2"/>
          </p:cNvCxnSpPr>
          <p:nvPr/>
        </p:nvCxnSpPr>
        <p:spPr>
          <a:xfrm>
            <a:off x="3914376" y="2985104"/>
            <a:ext cx="1255914" cy="505"/>
          </a:xfrm>
          <a:prstGeom prst="straightConnector1">
            <a:avLst/>
          </a:prstGeom>
          <a:ln w="31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785453" y="4858370"/>
            <a:ext cx="2257845" cy="707886"/>
          </a:xfrm>
          <a:prstGeom prst="rect">
            <a:avLst/>
          </a:prstGeom>
          <a:noFill/>
          <a:ln w="12700">
            <a:solidFill>
              <a:schemeClr val="bg1"/>
            </a:solidFill>
            <a:prstDash val="dash"/>
          </a:ln>
        </p:spPr>
        <p:txBody>
          <a:bodyPr wrap="square"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不得拒绝</a:t>
            </a:r>
          </a:p>
        </p:txBody>
      </p:sp>
      <p:sp>
        <p:nvSpPr>
          <p:cNvPr id="38" name="文本框 37"/>
          <p:cNvSpPr txBox="1"/>
          <p:nvPr/>
        </p:nvSpPr>
        <p:spPr>
          <a:xfrm>
            <a:off x="4073060" y="1764289"/>
            <a:ext cx="938546" cy="461665"/>
          </a:xfrm>
          <a:prstGeom prst="rect">
            <a:avLst/>
          </a:prstGeom>
          <a:noFill/>
          <a:ln w="12700">
            <a:solidFill>
              <a:schemeClr val="bg1"/>
            </a:solidFill>
            <a:prstDash val="dash"/>
          </a:ln>
        </p:spPr>
        <p:txBody>
          <a:bodyPr wrap="square" rtlCol="0">
            <a:spAutoFit/>
          </a:bodyPr>
          <a:lstStyle/>
          <a:p>
            <a:pPr algn="dist"/>
            <a:r>
              <a:rPr lang="zh-CN" altLang="en-US" sz="2400" dirty="0">
                <a:solidFill>
                  <a:schemeClr val="bg1"/>
                </a:solidFill>
                <a:latin typeface="微软雅黑" panose="020B0503020204020204" pitchFamily="34" charset="-122"/>
                <a:ea typeface="微软雅黑" panose="020B0503020204020204" pitchFamily="34" charset="-122"/>
              </a:rPr>
              <a:t>索取</a:t>
            </a:r>
          </a:p>
        </p:txBody>
      </p:sp>
      <p:sp>
        <p:nvSpPr>
          <p:cNvPr id="40" name="Freeform 832"/>
          <p:cNvSpPr>
            <a:spLocks noEditPoints="1"/>
          </p:cNvSpPr>
          <p:nvPr/>
        </p:nvSpPr>
        <p:spPr bwMode="auto">
          <a:xfrm>
            <a:off x="1883753" y="4858370"/>
            <a:ext cx="787920" cy="679720"/>
          </a:xfrm>
          <a:custGeom>
            <a:avLst/>
            <a:gdLst>
              <a:gd name="T0" fmla="*/ 142 w 284"/>
              <a:gd name="T1" fmla="*/ 0 h 245"/>
              <a:gd name="T2" fmla="*/ 0 w 284"/>
              <a:gd name="T3" fmla="*/ 245 h 245"/>
              <a:gd name="T4" fmla="*/ 284 w 284"/>
              <a:gd name="T5" fmla="*/ 245 h 245"/>
              <a:gd name="T6" fmla="*/ 142 w 284"/>
              <a:gd name="T7" fmla="*/ 0 h 245"/>
              <a:gd name="T8" fmla="*/ 157 w 284"/>
              <a:gd name="T9" fmla="*/ 214 h 245"/>
              <a:gd name="T10" fmla="*/ 126 w 284"/>
              <a:gd name="T11" fmla="*/ 214 h 245"/>
              <a:gd name="T12" fmla="*/ 126 w 284"/>
              <a:gd name="T13" fmla="*/ 185 h 245"/>
              <a:gd name="T14" fmla="*/ 157 w 284"/>
              <a:gd name="T15" fmla="*/ 185 h 245"/>
              <a:gd name="T16" fmla="*/ 157 w 284"/>
              <a:gd name="T17" fmla="*/ 214 h 245"/>
              <a:gd name="T18" fmla="*/ 148 w 284"/>
              <a:gd name="T19" fmla="*/ 174 h 245"/>
              <a:gd name="T20" fmla="*/ 134 w 284"/>
              <a:gd name="T21" fmla="*/ 174 h 245"/>
              <a:gd name="T22" fmla="*/ 126 w 284"/>
              <a:gd name="T23" fmla="*/ 105 h 245"/>
              <a:gd name="T24" fmla="*/ 126 w 284"/>
              <a:gd name="T25" fmla="*/ 67 h 245"/>
              <a:gd name="T26" fmla="*/ 157 w 284"/>
              <a:gd name="T27" fmla="*/ 67 h 245"/>
              <a:gd name="T28" fmla="*/ 157 w 284"/>
              <a:gd name="T29" fmla="*/ 105 h 245"/>
              <a:gd name="T30" fmla="*/ 148 w 284"/>
              <a:gd name="T31"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245">
                <a:moveTo>
                  <a:pt x="142" y="0"/>
                </a:moveTo>
                <a:lnTo>
                  <a:pt x="0" y="245"/>
                </a:lnTo>
                <a:lnTo>
                  <a:pt x="284" y="245"/>
                </a:lnTo>
                <a:lnTo>
                  <a:pt x="142" y="0"/>
                </a:lnTo>
                <a:close/>
                <a:moveTo>
                  <a:pt x="157" y="214"/>
                </a:moveTo>
                <a:lnTo>
                  <a:pt x="126" y="214"/>
                </a:lnTo>
                <a:lnTo>
                  <a:pt x="126" y="185"/>
                </a:lnTo>
                <a:lnTo>
                  <a:pt x="157" y="185"/>
                </a:lnTo>
                <a:lnTo>
                  <a:pt x="157" y="214"/>
                </a:lnTo>
                <a:close/>
                <a:moveTo>
                  <a:pt x="148" y="174"/>
                </a:moveTo>
                <a:lnTo>
                  <a:pt x="134" y="174"/>
                </a:lnTo>
                <a:lnTo>
                  <a:pt x="126" y="105"/>
                </a:lnTo>
                <a:lnTo>
                  <a:pt x="126" y="67"/>
                </a:lnTo>
                <a:lnTo>
                  <a:pt x="157" y="67"/>
                </a:lnTo>
                <a:lnTo>
                  <a:pt x="157" y="105"/>
                </a:lnTo>
                <a:lnTo>
                  <a:pt x="148" y="174"/>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000000"/>
              </a:solidFill>
            </a:endParaRPr>
          </a:p>
        </p:txBody>
      </p:sp>
      <p:grpSp>
        <p:nvGrpSpPr>
          <p:cNvPr id="11" name="PA_组合 4"/>
          <p:cNvGrpSpPr/>
          <p:nvPr>
            <p:custDataLst>
              <p:tags r:id="rId3"/>
            </p:custDataLst>
          </p:nvPr>
        </p:nvGrpSpPr>
        <p:grpSpPr>
          <a:xfrm>
            <a:off x="1935420" y="1551125"/>
            <a:ext cx="2410757" cy="2423457"/>
            <a:chOff x="1935420" y="1551125"/>
            <a:chExt cx="2410757" cy="2423457"/>
          </a:xfrm>
        </p:grpSpPr>
        <p:sp>
          <p:nvSpPr>
            <p:cNvPr id="2" name="任意多边形: 形状 1"/>
            <p:cNvSpPr/>
            <p:nvPr/>
          </p:nvSpPr>
          <p:spPr>
            <a:xfrm>
              <a:off x="1935420" y="1551125"/>
              <a:ext cx="2410757" cy="2423457"/>
            </a:xfrm>
            <a:custGeom>
              <a:avLst/>
              <a:gdLst/>
              <a:ahLst/>
              <a:cxnLst/>
              <a:rect l="0" t="0" r="0" b="0"/>
              <a:pathLst>
                <a:path w="2410757" h="2423457">
                  <a:moveTo>
                    <a:pt x="0" y="0"/>
                  </a:moveTo>
                  <a:lnTo>
                    <a:pt x="2410756" y="0"/>
                  </a:lnTo>
                  <a:lnTo>
                    <a:pt x="2410756" y="2423456"/>
                  </a:lnTo>
                  <a:lnTo>
                    <a:pt x="0" y="2423456"/>
                  </a:lnTo>
                  <a:close/>
                </a:path>
              </a:pathLst>
            </a:custGeom>
            <a:noFill/>
            <a:ln w="19050" cap="flat" cmpd="sng" algn="ctr">
              <a:noFill/>
              <a:prstDash val="solid"/>
              <a:miter lim="800000"/>
            </a:ln>
            <a:effectLst>
              <a:outerShdw blurRad="571500" dist="508000" dir="8100000" algn="tr" rotWithShape="0">
                <a:prstClr val="black">
                  <a:alpha val="20000"/>
                </a:prstClr>
              </a:outerShdw>
            </a:effectLst>
            <a:extLst>
              <a:ext uri="{909E8E84-426E-40DD-AFC4-6F175D3DCCD1}">
                <a14:hiddenFill xmlns:a14="http://schemas.microsoft.com/office/drawing/2010/main" xmlns="">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14:hiddenFill>
              </a:ext>
              <a:ext uri="{91240B29-F687-4F45-9708-019B960494DF}">
                <a14:hiddenLine xmlns:a14="http://schemas.microsoft.com/office/drawing/2010/main" xmlns="" w="19050">
                  <a:solidFill>
                    <a:schemeClr val="bg1"/>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grpSp>
          <p:nvGrpSpPr>
            <p:cNvPr id="12" name="PA_组合 3"/>
            <p:cNvGrpSpPr/>
            <p:nvPr>
              <p:custDataLst>
                <p:tags r:id="rId4"/>
              </p:custDataLst>
            </p:nvPr>
          </p:nvGrpSpPr>
          <p:grpSpPr>
            <a:xfrm>
              <a:off x="1935420" y="1995626"/>
              <a:ext cx="1978956" cy="1978956"/>
              <a:chOff x="145268" y="2994068"/>
              <a:chExt cx="1247016" cy="1247016"/>
            </a:xfrm>
          </p:grpSpPr>
          <p:grpSp>
            <p:nvGrpSpPr>
              <p:cNvPr id="13" name="组合 24"/>
              <p:cNvGrpSpPr/>
              <p:nvPr/>
            </p:nvGrpSpPr>
            <p:grpSpPr>
              <a:xfrm>
                <a:off x="145268" y="2994068"/>
                <a:ext cx="1247016" cy="1247016"/>
                <a:chOff x="4738255" y="1682692"/>
                <a:chExt cx="1423000" cy="1423000"/>
              </a:xfrm>
            </p:grpSpPr>
            <p:sp>
              <p:nvSpPr>
                <p:cNvPr id="26" name="椭圆 2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7" name="椭圆 26"/>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37" name="文本框 36"/>
              <p:cNvSpPr txBox="1"/>
              <p:nvPr/>
            </p:nvSpPr>
            <p:spPr>
              <a:xfrm>
                <a:off x="270887" y="3413938"/>
                <a:ext cx="995780" cy="407278"/>
              </a:xfrm>
              <a:prstGeom prst="rect">
                <a:avLst/>
              </a:prstGeom>
              <a:noFill/>
            </p:spPr>
            <p:txBody>
              <a:bodyPr wrap="square" rtlCol="0">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纳税人</a:t>
                </a:r>
              </a:p>
            </p:txBody>
          </p:sp>
        </p:grpSp>
      </p:grpSp>
      <p:sp>
        <p:nvSpPr>
          <p:cNvPr id="46" name="文本框 45"/>
          <p:cNvSpPr txBox="1"/>
          <p:nvPr/>
        </p:nvSpPr>
        <p:spPr>
          <a:xfrm>
            <a:off x="2785453" y="4858370"/>
            <a:ext cx="2257845" cy="707886"/>
          </a:xfrm>
          <a:prstGeom prst="rect">
            <a:avLst/>
          </a:prstGeom>
          <a:noFill/>
          <a:ln w="12700">
            <a:solidFill>
              <a:schemeClr val="bg1"/>
            </a:solidFill>
            <a:prstDash val="dash"/>
          </a:ln>
        </p:spPr>
        <p:txBody>
          <a:bodyPr wrap="square" rtlCol="0">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不得拒绝</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4" fill="hold" grpId="0" nodeType="withEffect">
                                  <p:stCondLst>
                                    <p:cond delay="800"/>
                                  </p:stCondLst>
                                  <p:childTnLst>
                                    <p:set>
                                      <p:cBhvr>
                                        <p:cTn id="13" dur="1" fill="hold">
                                          <p:stCondLst>
                                            <p:cond delay="0"/>
                                          </p:stCondLst>
                                        </p:cTn>
                                        <p:tgtEl>
                                          <p:spTgt spid="38"/>
                                        </p:tgtEl>
                                        <p:attrNameLst>
                                          <p:attrName>style.visibility</p:attrName>
                                        </p:attrNameLst>
                                      </p:cBhvr>
                                      <p:to>
                                        <p:strVal val="visible"/>
                                      </p:to>
                                    </p:set>
                                    <p:animEffect transition="in" filter="wipe(down)">
                                      <p:cBhvr>
                                        <p:cTn id="14" dur="500"/>
                                        <p:tgtEl>
                                          <p:spTgt spid="38"/>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10" presetClass="entr" presetSubtype="0" fill="hold" nodeType="withEffect">
                                  <p:stCondLst>
                                    <p:cond delay="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22" presetClass="entr" presetSubtype="8"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wipe(left)">
                                      <p:cBhvr>
                                        <p:cTn id="29" dur="500"/>
                                        <p:tgtEl>
                                          <p:spTgt spid="42"/>
                                        </p:tgtEl>
                                      </p:cBhvr>
                                    </p:animEffect>
                                  </p:childTnLst>
                                </p:cTn>
                              </p:par>
                              <p:par>
                                <p:cTn id="30" presetID="10" presetClass="entr" presetSubtype="0" fill="hold" nodeType="withEffect">
                                  <p:stCondLst>
                                    <p:cond delay="10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2" presetClass="entr" presetSubtype="8" fill="hold" nodeType="withEffect">
                                  <p:stCondLst>
                                    <p:cond delay="750"/>
                                  </p:stCondLst>
                                  <p:childTnLst>
                                    <p:set>
                                      <p:cBhvr>
                                        <p:cTn id="34" dur="1" fill="hold">
                                          <p:stCondLst>
                                            <p:cond delay="0"/>
                                          </p:stCondLst>
                                        </p:cTn>
                                        <p:tgtEl>
                                          <p:spTgt spid="39"/>
                                        </p:tgtEl>
                                        <p:attrNameLst>
                                          <p:attrName>style.visibility</p:attrName>
                                        </p:attrNameLst>
                                      </p:cBhvr>
                                      <p:to>
                                        <p:strVal val="visible"/>
                                      </p:to>
                                    </p:set>
                                    <p:animEffect transition="in" filter="wipe(left)">
                                      <p:cBhvr>
                                        <p:cTn id="35" dur="500"/>
                                        <p:tgtEl>
                                          <p:spTgt spid="39"/>
                                        </p:tgtEl>
                                      </p:cBhvr>
                                    </p:animEffect>
                                  </p:childTnLst>
                                </p:cTn>
                              </p:par>
                              <p:par>
                                <p:cTn id="36" presetID="10" presetClass="entr" presetSubtype="0" fill="hold" nodeType="withEffect">
                                  <p:stCondLst>
                                    <p:cond delay="14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1000"/>
                            </p:stCondLst>
                            <p:childTnLst>
                              <p:par>
                                <p:cTn id="40" presetID="23" presetClass="entr" presetSubtype="16"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3" presetClass="entr" presetSubtype="32"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300" fill="hold"/>
                                        <p:tgtEl>
                                          <p:spTgt spid="9"/>
                                        </p:tgtEl>
                                        <p:attrNameLst>
                                          <p:attrName>ppt_w</p:attrName>
                                        </p:attrNameLst>
                                      </p:cBhvr>
                                      <p:tavLst>
                                        <p:tav tm="0">
                                          <p:val>
                                            <p:strVal val="4*#ppt_w"/>
                                          </p:val>
                                        </p:tav>
                                        <p:tav tm="100000">
                                          <p:val>
                                            <p:strVal val="#ppt_w"/>
                                          </p:val>
                                        </p:tav>
                                      </p:tavLst>
                                    </p:anim>
                                    <p:anim calcmode="lin" valueType="num">
                                      <p:cBhvr>
                                        <p:cTn id="48" dur="300" fill="hold"/>
                                        <p:tgtEl>
                                          <p:spTgt spid="9"/>
                                        </p:tgtEl>
                                        <p:attrNameLst>
                                          <p:attrName>ppt_h</p:attrName>
                                        </p:attrNameLst>
                                      </p:cBhvr>
                                      <p:tavLst>
                                        <p:tav tm="0">
                                          <p:val>
                                            <p:strVal val="4*#ppt_h"/>
                                          </p:val>
                                        </p:tav>
                                        <p:tav tm="100000">
                                          <p:val>
                                            <p:strVal val="#ppt_h"/>
                                          </p:val>
                                        </p:tav>
                                      </p:tavLst>
                                    </p:anim>
                                  </p:childTnLst>
                                </p:cTn>
                              </p:par>
                              <p:par>
                                <p:cTn id="49" presetID="1" presetClass="entr" presetSubtype="0" fill="hold" grpId="0" nodeType="withEffect">
                                  <p:stCondLst>
                                    <p:cond delay="300"/>
                                  </p:stCondLst>
                                  <p:childTnLst>
                                    <p:set>
                                      <p:cBhvr>
                                        <p:cTn id="50" dur="1" fill="hold">
                                          <p:stCondLst>
                                            <p:cond delay="0"/>
                                          </p:stCondLst>
                                        </p:cTn>
                                        <p:tgtEl>
                                          <p:spTgt spid="46"/>
                                        </p:tgtEl>
                                        <p:attrNameLst>
                                          <p:attrName>style.visibility</p:attrName>
                                        </p:attrNameLst>
                                      </p:cBhvr>
                                      <p:to>
                                        <p:strVal val="visible"/>
                                      </p:to>
                                    </p:set>
                                  </p:childTnLst>
                                </p:cTn>
                              </p:par>
                              <p:par>
                                <p:cTn id="51" presetID="6" presetClass="emph" presetSubtype="0" repeatCount="2000" fill="hold" grpId="1" nodeType="withEffect">
                                  <p:stCondLst>
                                    <p:cond delay="300"/>
                                  </p:stCondLst>
                                  <p:childTnLst>
                                    <p:animScale>
                                      <p:cBhvr>
                                        <p:cTn id="52" dur="300" fill="hold"/>
                                        <p:tgtEl>
                                          <p:spTgt spid="46"/>
                                        </p:tgtEl>
                                      </p:cBhvr>
                                      <p:by x="120000" y="120000"/>
                                    </p:animScale>
                                  </p:childTnLst>
                                </p:cTn>
                              </p:par>
                              <p:par>
                                <p:cTn id="53" presetID="10" presetClass="exit" presetSubtype="0" repeatCount="2000" fill="hold" grpId="2" nodeType="withEffect">
                                  <p:stCondLst>
                                    <p:cond delay="300"/>
                                  </p:stCondLst>
                                  <p:childTnLst>
                                    <p:animEffect transition="out" filter="fade">
                                      <p:cBhvr>
                                        <p:cTn id="54" dur="300"/>
                                        <p:tgtEl>
                                          <p:spTgt spid="46"/>
                                        </p:tgtEl>
                                      </p:cBhvr>
                                    </p:animEffect>
                                    <p:set>
                                      <p:cBhvr>
                                        <p:cTn id="55" dur="1" fill="hold">
                                          <p:stCondLst>
                                            <p:cond delay="2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8" grpId="0" animBg="1"/>
      <p:bldP spid="40" grpId="0" animBg="1"/>
      <p:bldP spid="46" grpId="0" animBg="1"/>
      <p:bldP spid="46" grpId="1" animBg="1"/>
      <p:bldP spid="4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直接连接符 65"/>
          <p:cNvCxnSpPr/>
          <p:nvPr/>
        </p:nvCxnSpPr>
        <p:spPr>
          <a:xfrm flipV="1">
            <a:off x="1834282" y="5563262"/>
            <a:ext cx="0" cy="130876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4" name="空心弧 23"/>
          <p:cNvSpPr/>
          <p:nvPr/>
        </p:nvSpPr>
        <p:spPr>
          <a:xfrm rot="5400000">
            <a:off x="-264331" y="1564293"/>
            <a:ext cx="4191608" cy="3899111"/>
          </a:xfrm>
          <a:prstGeom prst="blockArc">
            <a:avLst>
              <a:gd name="adj1" fmla="val 10897210"/>
              <a:gd name="adj2" fmla="val 6953"/>
              <a:gd name="adj3" fmla="val 12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25" name="直接连接符 24"/>
          <p:cNvCxnSpPr/>
          <p:nvPr/>
        </p:nvCxnSpPr>
        <p:spPr bwMode="auto">
          <a:xfrm>
            <a:off x="1962984" y="801772"/>
            <a:ext cx="19216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bwMode="auto">
          <a:xfrm>
            <a:off x="1951354" y="6138270"/>
            <a:ext cx="191956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bwMode="auto">
          <a:xfrm>
            <a:off x="3436274" y="2180598"/>
            <a:ext cx="177861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54" idx="2"/>
          </p:cNvCxnSpPr>
          <p:nvPr/>
        </p:nvCxnSpPr>
        <p:spPr bwMode="auto">
          <a:xfrm>
            <a:off x="3224205" y="4817182"/>
            <a:ext cx="192068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5029793" y="441888"/>
            <a:ext cx="6394073" cy="738650"/>
          </a:xfrm>
          <a:prstGeom prst="rect">
            <a:avLst/>
          </a:prstGeom>
        </p:spPr>
        <p:txBody>
          <a:bodyPr wrap="square" lIns="121905" tIns="60953" rIns="121905" bIns="60953">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个人所得税专项附加扣除额本年度扣除不完的，不能结转以后年度扣除。</a:t>
            </a:r>
          </a:p>
        </p:txBody>
      </p:sp>
      <p:sp>
        <p:nvSpPr>
          <p:cNvPr id="32" name="椭圆 31"/>
          <p:cNvSpPr/>
          <p:nvPr/>
        </p:nvSpPr>
        <p:spPr bwMode="auto">
          <a:xfrm>
            <a:off x="22120" y="2004520"/>
            <a:ext cx="3012465" cy="30135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34" name="椭圆 33"/>
          <p:cNvSpPr/>
          <p:nvPr/>
        </p:nvSpPr>
        <p:spPr>
          <a:xfrm>
            <a:off x="1660123" y="51306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rgbClr val="3C78D0"/>
                </a:solidFill>
              </a:rPr>
              <a:t>1</a:t>
            </a:r>
            <a:endParaRPr lang="zh-CN" altLang="en-US" b="1" dirty="0">
              <a:solidFill>
                <a:srgbClr val="3C78D0"/>
              </a:solidFill>
            </a:endParaRPr>
          </a:p>
        </p:txBody>
      </p:sp>
      <p:sp>
        <p:nvSpPr>
          <p:cNvPr id="35" name="椭圆 34"/>
          <p:cNvSpPr/>
          <p:nvPr/>
        </p:nvSpPr>
        <p:spPr>
          <a:xfrm>
            <a:off x="3027385" y="1911325"/>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rgbClr val="3C78D0"/>
                </a:solidFill>
              </a:rPr>
              <a:t>2</a:t>
            </a:r>
            <a:endParaRPr lang="zh-CN" altLang="en-US" b="1" dirty="0">
              <a:solidFill>
                <a:srgbClr val="3C78D0"/>
              </a:solidFill>
            </a:endParaRPr>
          </a:p>
        </p:txBody>
      </p:sp>
      <p:sp>
        <p:nvSpPr>
          <p:cNvPr id="36" name="椭圆 35"/>
          <p:cNvSpPr/>
          <p:nvPr/>
        </p:nvSpPr>
        <p:spPr>
          <a:xfrm>
            <a:off x="2980020" y="454443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rgbClr val="3C78D0"/>
                </a:solidFill>
              </a:rPr>
              <a:t>3</a:t>
            </a:r>
            <a:endParaRPr lang="zh-CN" altLang="en-US" b="1" dirty="0">
              <a:solidFill>
                <a:srgbClr val="3C78D0"/>
              </a:solidFill>
            </a:endParaRPr>
          </a:p>
        </p:txBody>
      </p:sp>
      <p:sp>
        <p:nvSpPr>
          <p:cNvPr id="37" name="椭圆 36"/>
          <p:cNvSpPr/>
          <p:nvPr/>
        </p:nvSpPr>
        <p:spPr>
          <a:xfrm>
            <a:off x="1582305" y="5853408"/>
            <a:ext cx="497682" cy="497862"/>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r>
              <a:rPr lang="en-US" altLang="zh-CN" b="1" dirty="0">
                <a:solidFill>
                  <a:srgbClr val="3C78D0"/>
                </a:solidFill>
              </a:rPr>
              <a:t>4</a:t>
            </a:r>
            <a:endParaRPr lang="zh-CN" altLang="en-US" b="1" dirty="0">
              <a:solidFill>
                <a:srgbClr val="3C78D0"/>
              </a:solidFill>
            </a:endParaRPr>
          </a:p>
        </p:txBody>
      </p:sp>
      <p:grpSp>
        <p:nvGrpSpPr>
          <p:cNvPr id="38" name="组合 37"/>
          <p:cNvGrpSpPr/>
          <p:nvPr/>
        </p:nvGrpSpPr>
        <p:grpSpPr>
          <a:xfrm>
            <a:off x="3859674" y="231824"/>
            <a:ext cx="1145126" cy="1145540"/>
            <a:chOff x="3989630" y="984316"/>
            <a:chExt cx="858956" cy="858956"/>
          </a:xfrm>
        </p:grpSpPr>
        <p:grpSp>
          <p:nvGrpSpPr>
            <p:cNvPr id="39" name="组合 3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43"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54"/>
            <p:cNvGrpSpPr>
              <a:grpSpLocks noChangeAspect="1"/>
            </p:cNvGrpSpPr>
            <p:nvPr/>
          </p:nvGrpSpPr>
          <p:grpSpPr bwMode="auto">
            <a:xfrm>
              <a:off x="4230408" y="1145668"/>
              <a:ext cx="389996" cy="469766"/>
              <a:chOff x="3452849" y="2667439"/>
              <a:chExt cx="239345" cy="288607"/>
            </a:xfrm>
          </p:grpSpPr>
          <p:sp>
            <p:nvSpPr>
              <p:cNvPr id="4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45" name="组合 44"/>
          <p:cNvGrpSpPr/>
          <p:nvPr/>
        </p:nvGrpSpPr>
        <p:grpSpPr>
          <a:xfrm>
            <a:off x="5097611" y="1526985"/>
            <a:ext cx="1145126" cy="1145540"/>
            <a:chOff x="4684712" y="1948340"/>
            <a:chExt cx="858956" cy="858956"/>
          </a:xfrm>
        </p:grpSpPr>
        <p:grpSp>
          <p:nvGrpSpPr>
            <p:cNvPr id="46" name="组合 4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48" name="同心圆 7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组合 49"/>
          <p:cNvGrpSpPr/>
          <p:nvPr/>
        </p:nvGrpSpPr>
        <p:grpSpPr>
          <a:xfrm>
            <a:off x="5119896" y="4244412"/>
            <a:ext cx="1145126" cy="1145540"/>
            <a:chOff x="4716016" y="2993953"/>
            <a:chExt cx="858956" cy="858956"/>
          </a:xfrm>
        </p:grpSpPr>
        <p:grpSp>
          <p:nvGrpSpPr>
            <p:cNvPr id="51" name="组合 5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53"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5" name="组合 54"/>
          <p:cNvGrpSpPr/>
          <p:nvPr/>
        </p:nvGrpSpPr>
        <p:grpSpPr>
          <a:xfrm>
            <a:off x="3791476" y="5580690"/>
            <a:ext cx="1145126" cy="1145540"/>
            <a:chOff x="3996846" y="3864636"/>
            <a:chExt cx="858956" cy="858956"/>
          </a:xfrm>
        </p:grpSpPr>
        <p:grpSp>
          <p:nvGrpSpPr>
            <p:cNvPr id="56" name="组合 5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58" name="同心圆 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3C78D0"/>
            </a:solidFill>
            <a:ln>
              <a:noFill/>
            </a:ln>
          </p:spPr>
          <p:txBody>
            <a:bodyPr lIns="121920" tIns="60960" rIns="121920" bIns="60960"/>
            <a:lstStyle/>
            <a:p>
              <a:pPr defTabSz="1218565" fontAlgn="auto">
                <a:spcBef>
                  <a:spcPts val="0"/>
                </a:spcBef>
                <a:spcAft>
                  <a:spcPts val="0"/>
                </a:spcAft>
                <a:defRPr/>
              </a:pPr>
              <a:endParaRPr lang="zh-CN" altLang="en-US" sz="3300">
                <a:latin typeface="Arial" panose="020B0604020202020204" pitchFamily="34" charset="0"/>
                <a:ea typeface="微软雅黑" panose="020B0503020204020204" pitchFamily="34" charset="-122"/>
                <a:cs typeface="Arial" panose="020B0604020202020204" pitchFamily="34" charset="0"/>
              </a:endParaRPr>
            </a:p>
          </p:txBody>
        </p:sp>
      </p:grpSp>
      <p:sp>
        <p:nvSpPr>
          <p:cNvPr id="60" name="矩形 59"/>
          <p:cNvSpPr/>
          <p:nvPr/>
        </p:nvSpPr>
        <p:spPr>
          <a:xfrm>
            <a:off x="6242736" y="1336719"/>
            <a:ext cx="5333177" cy="1969756"/>
          </a:xfrm>
          <a:prstGeom prst="rect">
            <a:avLst/>
          </a:prstGeom>
        </p:spPr>
        <p:txBody>
          <a:bodyPr wrap="square" lIns="121905" tIns="60953" rIns="121905" bIns="60953">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纳税人首次享受专项附加扣除，应当将相关信息提交扣缴义务人或者税务机关，扣缴义务人应及时将相关信息报送税务机关，纳税人对所提交信息的真实性、准确性、完整性负责。</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专项附加扣除信息发生变化的，应当及时向扣缴义务人或者税务机关提供相关的信息。</a:t>
            </a:r>
          </a:p>
        </p:txBody>
      </p:sp>
      <p:sp>
        <p:nvSpPr>
          <p:cNvPr id="62" name="矩形 61"/>
          <p:cNvSpPr/>
          <p:nvPr/>
        </p:nvSpPr>
        <p:spPr>
          <a:xfrm>
            <a:off x="6388601" y="4219873"/>
            <a:ext cx="5035265" cy="1661979"/>
          </a:xfrm>
          <a:prstGeom prst="rect">
            <a:avLst/>
          </a:prstGeom>
        </p:spPr>
        <p:txBody>
          <a:bodyPr wrap="square" lIns="121905" tIns="60953" rIns="121905" bIns="60953">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专项附加扣除相关信息，包括纳税人本人、配偶、子女、被赡养老人等个人身份信息，以及国务院税务主管部门规定的其他与专项附加扣除相关信息。</a:t>
            </a:r>
          </a:p>
          <a:p>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5004800" y="5938893"/>
            <a:ext cx="5742247" cy="430873"/>
          </a:xfrm>
          <a:prstGeom prst="rect">
            <a:avLst/>
          </a:prstGeom>
        </p:spPr>
        <p:txBody>
          <a:bodyPr wrap="square" lIns="121905" tIns="60953" rIns="121905" bIns="60953">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纳税人需要留存备查的相关资料应当留存五年。</a:t>
            </a:r>
          </a:p>
        </p:txBody>
      </p:sp>
      <p:cxnSp>
        <p:nvCxnSpPr>
          <p:cNvPr id="6" name="直接连接符 5"/>
          <p:cNvCxnSpPr/>
          <p:nvPr/>
        </p:nvCxnSpPr>
        <p:spPr>
          <a:xfrm flipV="1">
            <a:off x="1890039" y="156830"/>
            <a:ext cx="0" cy="1308767"/>
          </a:xfrm>
          <a:prstGeom prst="line">
            <a:avLst/>
          </a:prstGeom>
          <a:ln w="50800">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67" name="图片 66"/>
          <p:cNvPicPr>
            <a:picLocks noChangeAspect="1"/>
          </p:cNvPicPr>
          <p:nvPr/>
        </p:nvPicPr>
        <p:blipFill rotWithShape="1">
          <a:blip r:embed="rId3"/>
          <a:srcRect l="24070" r="9524"/>
          <a:stretch>
            <a:fillRect/>
          </a:stretch>
        </p:blipFill>
        <p:spPr>
          <a:xfrm>
            <a:off x="88282" y="2071227"/>
            <a:ext cx="2880141" cy="2880141"/>
          </a:xfrm>
          <a:prstGeom prst="ellipse">
            <a:avLst/>
          </a:prstGeom>
          <a:solidFill>
            <a:srgbClr val="1FADA2"/>
          </a:solidFill>
          <a:ln w="19050">
            <a:noFill/>
          </a:ln>
          <a:effectLst>
            <a:innerShdw blurRad="127000">
              <a:prstClr val="black">
                <a:alpha val="20000"/>
              </a:prstClr>
            </a:innerShdw>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500"/>
                                </p:stCondLst>
                                <p:childTnLst>
                                  <p:par>
                                    <p:cTn id="27" presetID="2" presetClass="entr" presetSubtype="2" fill="hold" nodeType="afterEffect" p14:presetBounceEnd="40000">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14:bounceEnd="40000">
                                          <p:cBhvr additive="base">
                                            <p:cTn id="29" dur="500" fill="hold"/>
                                            <p:tgtEl>
                                              <p:spTgt spid="38"/>
                                            </p:tgtEl>
                                            <p:attrNameLst>
                                              <p:attrName>ppt_x</p:attrName>
                                            </p:attrNameLst>
                                          </p:cBhvr>
                                          <p:tavLst>
                                            <p:tav tm="0">
                                              <p:val>
                                                <p:strVal val="1+#ppt_w/2"/>
                                              </p:val>
                                            </p:tav>
                                            <p:tav tm="100000">
                                              <p:val>
                                                <p:strVal val="#ppt_x"/>
                                              </p:val>
                                            </p:tav>
                                          </p:tavLst>
                                        </p:anim>
                                        <p:anim calcmode="lin" valueType="num" p14:bounceEnd="40000">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 presetClass="entr" presetSubtype="2" fill="hold" nodeType="afterEffect" p14:presetBounceEnd="40000">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14:bounceEnd="40000">
                                          <p:cBhvr additive="base">
                                            <p:cTn id="47" dur="500" fill="hold"/>
                                            <p:tgtEl>
                                              <p:spTgt spid="45"/>
                                            </p:tgtEl>
                                            <p:attrNameLst>
                                              <p:attrName>ppt_x</p:attrName>
                                            </p:attrNameLst>
                                          </p:cBhvr>
                                          <p:tavLst>
                                            <p:tav tm="0">
                                              <p:val>
                                                <p:strVal val="1+#ppt_w/2"/>
                                              </p:val>
                                            </p:tav>
                                            <p:tav tm="100000">
                                              <p:val>
                                                <p:strVal val="#ppt_x"/>
                                              </p:val>
                                            </p:tav>
                                          </p:tavLst>
                                        </p:anim>
                                        <p:anim calcmode="lin" valueType="num" p14:bounceEnd="40000">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5500"/>
                                </p:stCondLst>
                                <p:childTnLst>
                                  <p:par>
                                    <p:cTn id="63" presetID="2" presetClass="entr" presetSubtype="2" fill="hold" nodeType="afterEffect" p14:presetBounceEnd="40000">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14:bounceEnd="40000">
                                          <p:cBhvr additive="base">
                                            <p:cTn id="65" dur="500" fill="hold"/>
                                            <p:tgtEl>
                                              <p:spTgt spid="50"/>
                                            </p:tgtEl>
                                            <p:attrNameLst>
                                              <p:attrName>ppt_x</p:attrName>
                                            </p:attrNameLst>
                                          </p:cBhvr>
                                          <p:tavLst>
                                            <p:tav tm="0">
                                              <p:val>
                                                <p:strVal val="1+#ppt_w/2"/>
                                              </p:val>
                                            </p:tav>
                                            <p:tav tm="100000">
                                              <p:val>
                                                <p:strVal val="#ppt_x"/>
                                              </p:val>
                                            </p:tav>
                                          </p:tavLst>
                                        </p:anim>
                                        <p:anim calcmode="lin" valueType="num" p14:bounceEnd="40000">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left)">
                                          <p:cBhvr>
                                            <p:cTn id="70" dur="500"/>
                                            <p:tgtEl>
                                              <p:spTgt spid="6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7000"/>
                                </p:stCondLst>
                                <p:childTnLst>
                                  <p:par>
                                    <p:cTn id="81" presetID="2" presetClass="entr" presetSubtype="2" fill="hold" nodeType="afterEffect" p14:presetBounceEnd="40000">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14:bounceEnd="40000">
                                          <p:cBhvr additive="base">
                                            <p:cTn id="83" dur="500" fill="hold"/>
                                            <p:tgtEl>
                                              <p:spTgt spid="55"/>
                                            </p:tgtEl>
                                            <p:attrNameLst>
                                              <p:attrName>ppt_x</p:attrName>
                                            </p:attrNameLst>
                                          </p:cBhvr>
                                          <p:tavLst>
                                            <p:tav tm="0">
                                              <p:val>
                                                <p:strVal val="1+#ppt_w/2"/>
                                              </p:val>
                                            </p:tav>
                                            <p:tav tm="100000">
                                              <p:val>
                                                <p:strVal val="#ppt_x"/>
                                              </p:val>
                                            </p:tav>
                                          </p:tavLst>
                                        </p:anim>
                                        <p:anim calcmode="lin" valueType="num" p14:bounceEnd="40000">
                                          <p:cBhvr additive="base">
                                            <p:cTn id="84" dur="500" fill="hold"/>
                                            <p:tgtEl>
                                              <p:spTgt spid="55"/>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8"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left)">
                                          <p:cBhvr>
                                            <p:cTn id="8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35" grpId="0" animBg="1"/>
          <p:bldP spid="36" grpId="0" animBg="1"/>
          <p:bldP spid="37" grpId="0" animBg="1"/>
          <p:bldP spid="60" grpId="0"/>
          <p:bldP spid="62"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350"/>
                                            <p:tgtEl>
                                              <p:spTgt spid="2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wipe(up)">
                                          <p:cBhvr>
                                            <p:cTn id="15" dur="100"/>
                                            <p:tgtEl>
                                              <p:spTgt spid="6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53" presetClass="entr" presetSubtype="16" fill="hold" grpId="0" nodeType="withEffect">
                                      <p:stCondLst>
                                        <p:cond delay="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500"/>
                                            <p:tgtEl>
                                              <p:spTgt spid="60"/>
                                            </p:tgtEl>
                                          </p:cBhvr>
                                        </p:animEffect>
                                      </p:childTnLst>
                                    </p:cTn>
                                  </p:par>
                                  <p:par>
                                    <p:cTn id="53" presetID="53" presetClass="entr" presetSubtype="16" fill="hold" grpId="0" nodeType="withEffect">
                                      <p:stCondLst>
                                        <p:cond delay="75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left)">
                                          <p:cBhvr>
                                            <p:cTn id="61" dur="500"/>
                                            <p:tgtEl>
                                              <p:spTgt spid="28"/>
                                            </p:tgtEl>
                                          </p:cBhvr>
                                        </p:animEffect>
                                      </p:childTnLst>
                                    </p:cTn>
                                  </p:par>
                                </p:childTnLst>
                              </p:cTn>
                            </p:par>
                            <p:par>
                              <p:cTn id="62" fill="hold">
                                <p:stCondLst>
                                  <p:cond delay="5500"/>
                                </p:stCondLst>
                                <p:childTnLst>
                                  <p:par>
                                    <p:cTn id="63" presetID="2" presetClass="entr" presetSubtype="2" fill="hold"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left)">
                                          <p:cBhvr>
                                            <p:cTn id="70" dur="500"/>
                                            <p:tgtEl>
                                              <p:spTgt spid="62"/>
                                            </p:tgtEl>
                                          </p:cBhvr>
                                        </p:animEffect>
                                      </p:childTnLst>
                                    </p:cTn>
                                  </p:par>
                                  <p:par>
                                    <p:cTn id="71" presetID="53" presetClass="entr" presetSubtype="16" fill="hold" grpId="0" nodeType="withEffect">
                                      <p:stCondLst>
                                        <p:cond delay="75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par>
                              <p:cTn id="80" fill="hold">
                                <p:stCondLst>
                                  <p:cond delay="7000"/>
                                </p:stCondLst>
                                <p:childTnLst>
                                  <p:par>
                                    <p:cTn id="81" presetID="2" presetClass="entr" presetSubtype="2" fill="hold"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500" fill="hold"/>
                                            <p:tgtEl>
                                              <p:spTgt spid="55"/>
                                            </p:tgtEl>
                                            <p:attrNameLst>
                                              <p:attrName>ppt_x</p:attrName>
                                            </p:attrNameLst>
                                          </p:cBhvr>
                                          <p:tavLst>
                                            <p:tav tm="0">
                                              <p:val>
                                                <p:strVal val="1+#ppt_w/2"/>
                                              </p:val>
                                            </p:tav>
                                            <p:tav tm="100000">
                                              <p:val>
                                                <p:strVal val="#ppt_x"/>
                                              </p:val>
                                            </p:tav>
                                          </p:tavLst>
                                        </p:anim>
                                        <p:anim calcmode="lin" valueType="num">
                                          <p:cBhvr additive="base">
                                            <p:cTn id="84" dur="500" fill="hold"/>
                                            <p:tgtEl>
                                              <p:spTgt spid="55"/>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8" fill="hold" grpId="0" nodeType="afterEffect">
                                      <p:stCondLst>
                                        <p:cond delay="0"/>
                                      </p:stCondLst>
                                      <p:childTnLst>
                                        <p:set>
                                          <p:cBhvr>
                                            <p:cTn id="87" dur="1" fill="hold">
                                              <p:stCondLst>
                                                <p:cond delay="0"/>
                                              </p:stCondLst>
                                            </p:cTn>
                                            <p:tgtEl>
                                              <p:spTgt spid="64"/>
                                            </p:tgtEl>
                                            <p:attrNameLst>
                                              <p:attrName>style.visibility</p:attrName>
                                            </p:attrNameLst>
                                          </p:cBhvr>
                                          <p:to>
                                            <p:strVal val="visible"/>
                                          </p:to>
                                        </p:set>
                                        <p:animEffect transition="in" filter="wipe(left)">
                                          <p:cBhvr>
                                            <p:cTn id="8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animBg="1"/>
          <p:bldP spid="35" grpId="0" animBg="1"/>
          <p:bldP spid="36" grpId="0" animBg="1"/>
          <p:bldP spid="37" grpId="0" animBg="1"/>
          <p:bldP spid="60" grpId="0"/>
          <p:bldP spid="62" grpId="0"/>
          <p:bldP spid="64"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矩形 15"/>
          <p:cNvSpPr/>
          <p:nvPr>
            <p:custDataLst>
              <p:tags r:id="rId1"/>
            </p:custDataLst>
          </p:nvPr>
        </p:nvSpPr>
        <p:spPr>
          <a:xfrm>
            <a:off x="719847" y="421561"/>
            <a:ext cx="11040353" cy="5940088"/>
          </a:xfrm>
          <a:prstGeom prst="rect">
            <a:avLst/>
          </a:prstGeom>
        </p:spPr>
        <p:txBody>
          <a:bodyPr wrap="square">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有关部门和单位有责任和义务向税务部门提供或协助核实以下与专项附加扣除有关的信息：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（一）公安部门有关户籍人口基本信息、户成员关系信息、出入境证件信息、</a:t>
            </a:r>
            <a:r>
              <a:rPr lang="zh-CN" altLang="en-US" sz="2000" b="1" dirty="0">
                <a:solidFill>
                  <a:srgbClr val="FF0000"/>
                </a:solidFill>
                <a:latin typeface="微软雅黑" panose="020B0503020204020204" pitchFamily="34" charset="-122"/>
                <a:ea typeface="微软雅黑" panose="020B0503020204020204" pitchFamily="34" charset="-122"/>
              </a:rPr>
              <a:t>相关出国人员</a:t>
            </a:r>
            <a:r>
              <a:rPr lang="zh-CN" altLang="en-US" sz="2000" b="1" dirty="0">
                <a:solidFill>
                  <a:schemeClr val="bg1"/>
                </a:solidFill>
                <a:latin typeface="微软雅黑" panose="020B0503020204020204" pitchFamily="34" charset="-122"/>
                <a:ea typeface="微软雅黑" panose="020B0503020204020204" pitchFamily="34" charset="-122"/>
              </a:rPr>
              <a:t>信息、户籍人口死亡标识等信息；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（二）卫生健康部门有关出生医学证明信息、独生子女信息；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（三）民政部门、外交部门、</a:t>
            </a:r>
            <a:r>
              <a:rPr lang="zh-CN" altLang="en-US" sz="2000" b="1" dirty="0">
                <a:solidFill>
                  <a:srgbClr val="FF0000"/>
                </a:solidFill>
                <a:latin typeface="微软雅黑" panose="020B0503020204020204" pitchFamily="34" charset="-122"/>
                <a:ea typeface="微软雅黑" panose="020B0503020204020204" pitchFamily="34" charset="-122"/>
              </a:rPr>
              <a:t>法院</a:t>
            </a:r>
            <a:r>
              <a:rPr lang="zh-CN" altLang="en-US" sz="2000" b="1" dirty="0">
                <a:solidFill>
                  <a:schemeClr val="bg1"/>
                </a:solidFill>
                <a:latin typeface="微软雅黑" panose="020B0503020204020204" pitchFamily="34" charset="-122"/>
                <a:ea typeface="微软雅黑" panose="020B0503020204020204" pitchFamily="34" charset="-122"/>
              </a:rPr>
              <a:t>有关婚姻状况信息；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（四）教育部门有关学生学籍信息（包括学历继续教育学生学籍、</a:t>
            </a:r>
            <a:r>
              <a:rPr lang="zh-CN" altLang="en-US" sz="2000" b="1" dirty="0">
                <a:solidFill>
                  <a:srgbClr val="FF0000"/>
                </a:solidFill>
                <a:latin typeface="微软雅黑" panose="020B0503020204020204" pitchFamily="34" charset="-122"/>
                <a:ea typeface="微软雅黑" panose="020B0503020204020204" pitchFamily="34" charset="-122"/>
              </a:rPr>
              <a:t>考籍信息</a:t>
            </a:r>
            <a:r>
              <a:rPr lang="zh-CN" altLang="en-US" sz="2000" b="1" dirty="0">
                <a:solidFill>
                  <a:schemeClr val="bg1"/>
                </a:solidFill>
                <a:latin typeface="微软雅黑" panose="020B0503020204020204" pitchFamily="34" charset="-122"/>
                <a:ea typeface="微软雅黑" panose="020B0503020204020204" pitchFamily="34" charset="-122"/>
              </a:rPr>
              <a:t>）、或者在相关部门备案的境外教育机构资质信息；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（五）人力资源社会保障等部门有关</a:t>
            </a:r>
            <a:r>
              <a:rPr lang="zh-CN" altLang="en-US" sz="2000" b="1" dirty="0">
                <a:solidFill>
                  <a:srgbClr val="FF0000"/>
                </a:solidFill>
                <a:latin typeface="微软雅黑" panose="020B0503020204020204" pitchFamily="34" charset="-122"/>
                <a:ea typeface="微软雅黑" panose="020B0503020204020204" pitchFamily="34" charset="-122"/>
              </a:rPr>
              <a:t>技工院校</a:t>
            </a:r>
            <a:r>
              <a:rPr lang="zh-CN" altLang="en-US" sz="2000" b="1" dirty="0">
                <a:solidFill>
                  <a:schemeClr val="bg1"/>
                </a:solidFill>
                <a:latin typeface="微软雅黑" panose="020B0503020204020204" pitchFamily="34" charset="-122"/>
                <a:ea typeface="微软雅黑" panose="020B0503020204020204" pitchFamily="34" charset="-122"/>
              </a:rPr>
              <a:t>学生学籍信息、技能人员职业培训、专业技术人员继续教育信息；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（六）住房城乡建设部门有关房屋（含公租房）租赁信息、住房公积金管理机构有关住房公积金贷款还款支出信息；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（七）自然资源部门有关不动产登记信息；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（八）人民银行、金融监督管理部门有关住房商业贷款还款支出信息；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（九）医疗保障部门有关在</a:t>
            </a:r>
            <a:r>
              <a:rPr lang="zh-CN" altLang="en-US" sz="2000" b="1" dirty="0">
                <a:solidFill>
                  <a:srgbClr val="FF0000"/>
                </a:solidFill>
                <a:latin typeface="微软雅黑" panose="020B0503020204020204" pitchFamily="34" charset="-122"/>
                <a:ea typeface="微软雅黑" panose="020B0503020204020204" pitchFamily="34" charset="-122"/>
              </a:rPr>
              <a:t>医疗保障信息系统记录</a:t>
            </a:r>
            <a:r>
              <a:rPr lang="zh-CN" altLang="en-US" sz="2000" b="1" dirty="0">
                <a:solidFill>
                  <a:schemeClr val="bg1"/>
                </a:solidFill>
                <a:latin typeface="微软雅黑" panose="020B0503020204020204" pitchFamily="34" charset="-122"/>
                <a:ea typeface="微软雅黑" panose="020B0503020204020204" pitchFamily="34" charset="-122"/>
              </a:rPr>
              <a:t>的个人负担的医药费用信息；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（十）国务院税务主管部门确定需要提供的其他涉税信息。</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上述数据信息的格式、标准、共享方式，由国务院税务主管部门及各省、自治区、直辖市和计划单列市税务局商有关部门确定。</a:t>
            </a:r>
          </a:p>
          <a:p>
            <a:pPr indent="457200"/>
            <a:r>
              <a:rPr lang="zh-CN" altLang="en-US" sz="2000" b="1" dirty="0">
                <a:solidFill>
                  <a:schemeClr val="bg1"/>
                </a:solidFill>
                <a:latin typeface="微软雅黑" panose="020B0503020204020204" pitchFamily="34" charset="-122"/>
                <a:ea typeface="微软雅黑" panose="020B0503020204020204" pitchFamily="34" charset="-122"/>
              </a:rPr>
              <a:t>有关部门和单位拥有专项附加扣除涉税信息，但未按规定要求向税务部门提供的，拥有涉税信息的部门或单位的主要负责人及相关人员承担相应的责任。</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16">
                                            <p:txEl>
                                              <p:pRg st="1" end="1"/>
                                            </p:tx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16">
                                            <p:txEl>
                                              <p:pRg st="3" end="3"/>
                                            </p:txEl>
                                          </p:spTgt>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16">
                                            <p:txEl>
                                              <p:pRg st="5" end="5"/>
                                            </p:txEl>
                                          </p:spTgt>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16">
                                            <p:txEl>
                                              <p:pRg st="7" end="7"/>
                                            </p:txEl>
                                          </p:spTgt>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16">
                                            <p:txEl>
                                              <p:pRg st="8" end="8"/>
                                            </p:txEl>
                                          </p:spTgt>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16">
                                            <p:txEl>
                                              <p:pRg st="9" end="9"/>
                                            </p:txEl>
                                          </p:spTgt>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16">
                                            <p:txEl>
                                              <p:pRg st="10" end="10"/>
                                            </p:txEl>
                                          </p:spTgt>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16">
                                            <p:txEl>
                                              <p:pRg st="11" end="11"/>
                                            </p:txEl>
                                          </p:spTgt>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057926" y="1994581"/>
            <a:ext cx="5654396" cy="2997923"/>
            <a:chOff x="5979823" y="1662545"/>
            <a:chExt cx="5863446" cy="3108760"/>
          </a:xfrm>
        </p:grpSpPr>
        <p:grpSp>
          <p:nvGrpSpPr>
            <p:cNvPr id="7" name="组合 6"/>
            <p:cNvGrpSpPr/>
            <p:nvPr/>
          </p:nvGrpSpPr>
          <p:grpSpPr>
            <a:xfrm>
              <a:off x="5979823" y="1662545"/>
              <a:ext cx="5863446" cy="3108760"/>
              <a:chOff x="3502455" y="2328864"/>
              <a:chExt cx="5233845" cy="2774950"/>
            </a:xfrm>
          </p:grpSpPr>
          <p:sp>
            <p:nvSpPr>
              <p:cNvPr id="3" name="MH_Other_1"/>
              <p:cNvSpPr>
                <a:spLocks noChangeAspect="1"/>
              </p:cNvSpPr>
              <p:nvPr>
                <p:custDataLst>
                  <p:tags r:id="rId1"/>
                </p:custDataLst>
              </p:nvPr>
            </p:nvSpPr>
            <p:spPr bwMode="auto">
              <a:xfrm>
                <a:off x="5978525" y="2328864"/>
                <a:ext cx="1504950" cy="2765425"/>
              </a:xfrm>
              <a:custGeom>
                <a:avLst/>
                <a:gdLst>
                  <a:gd name="T0" fmla="*/ 165 w 1384"/>
                  <a:gd name="T1" fmla="*/ 636 h 2543"/>
                  <a:gd name="T2" fmla="*/ 230 w 1384"/>
                  <a:gd name="T3" fmla="*/ 645 h 2543"/>
                  <a:gd name="T4" fmla="*/ 291 w 1384"/>
                  <a:gd name="T5" fmla="*/ 659 h 2543"/>
                  <a:gd name="T6" fmla="*/ 351 w 1384"/>
                  <a:gd name="T7" fmla="*/ 679 h 2543"/>
                  <a:gd name="T8" fmla="*/ 421 w 1384"/>
                  <a:gd name="T9" fmla="*/ 711 h 2543"/>
                  <a:gd name="T10" fmla="*/ 486 w 1384"/>
                  <a:gd name="T11" fmla="*/ 753 h 2543"/>
                  <a:gd name="T12" fmla="*/ 547 w 1384"/>
                  <a:gd name="T13" fmla="*/ 801 h 2543"/>
                  <a:gd name="T14" fmla="*/ 590 w 1384"/>
                  <a:gd name="T15" fmla="*/ 844 h 2543"/>
                  <a:gd name="T16" fmla="*/ 646 w 1384"/>
                  <a:gd name="T17" fmla="*/ 917 h 2543"/>
                  <a:gd name="T18" fmla="*/ 679 w 1384"/>
                  <a:gd name="T19" fmla="*/ 969 h 2543"/>
                  <a:gd name="T20" fmla="*/ 706 w 1384"/>
                  <a:gd name="T21" fmla="*/ 1024 h 2543"/>
                  <a:gd name="T22" fmla="*/ 727 w 1384"/>
                  <a:gd name="T23" fmla="*/ 1084 h 2543"/>
                  <a:gd name="T24" fmla="*/ 743 w 1384"/>
                  <a:gd name="T25" fmla="*/ 1145 h 2543"/>
                  <a:gd name="T26" fmla="*/ 752 w 1384"/>
                  <a:gd name="T27" fmla="*/ 1209 h 2543"/>
                  <a:gd name="T28" fmla="*/ 756 w 1384"/>
                  <a:gd name="T29" fmla="*/ 1274 h 2543"/>
                  <a:gd name="T30" fmla="*/ 753 w 1384"/>
                  <a:gd name="T31" fmla="*/ 1331 h 2543"/>
                  <a:gd name="T32" fmla="*/ 740 w 1384"/>
                  <a:gd name="T33" fmla="*/ 1415 h 2543"/>
                  <a:gd name="T34" fmla="*/ 716 w 1384"/>
                  <a:gd name="T35" fmla="*/ 1494 h 2543"/>
                  <a:gd name="T36" fmla="*/ 683 w 1384"/>
                  <a:gd name="T37" fmla="*/ 1570 h 2543"/>
                  <a:gd name="T38" fmla="*/ 624 w 1384"/>
                  <a:gd name="T39" fmla="*/ 1661 h 2543"/>
                  <a:gd name="T40" fmla="*/ 590 w 1384"/>
                  <a:gd name="T41" fmla="*/ 1703 h 2543"/>
                  <a:gd name="T42" fmla="*/ 532 w 1384"/>
                  <a:gd name="T43" fmla="*/ 1759 h 2543"/>
                  <a:gd name="T44" fmla="*/ 456 w 1384"/>
                  <a:gd name="T45" fmla="*/ 1815 h 2543"/>
                  <a:gd name="T46" fmla="*/ 372 w 1384"/>
                  <a:gd name="T47" fmla="*/ 1860 h 2543"/>
                  <a:gd name="T48" fmla="*/ 280 w 1384"/>
                  <a:gd name="T49" fmla="*/ 1892 h 2543"/>
                  <a:gd name="T50" fmla="*/ 0 w 1384"/>
                  <a:gd name="T51" fmla="*/ 2230 h 2543"/>
                  <a:gd name="T52" fmla="*/ 333 w 1384"/>
                  <a:gd name="T53" fmla="*/ 2531 h 2543"/>
                  <a:gd name="T54" fmla="*/ 449 w 1384"/>
                  <a:gd name="T55" fmla="*/ 2505 h 2543"/>
                  <a:gd name="T56" fmla="*/ 560 w 1384"/>
                  <a:gd name="T57" fmla="*/ 2468 h 2543"/>
                  <a:gd name="T58" fmla="*/ 666 w 1384"/>
                  <a:gd name="T59" fmla="*/ 2422 h 2543"/>
                  <a:gd name="T60" fmla="*/ 768 w 1384"/>
                  <a:gd name="T61" fmla="*/ 2367 h 2543"/>
                  <a:gd name="T62" fmla="*/ 864 w 1384"/>
                  <a:gd name="T63" fmla="*/ 2302 h 2543"/>
                  <a:gd name="T64" fmla="*/ 952 w 1384"/>
                  <a:gd name="T65" fmla="*/ 2231 h 2543"/>
                  <a:gd name="T66" fmla="*/ 1035 w 1384"/>
                  <a:gd name="T67" fmla="*/ 2151 h 2543"/>
                  <a:gd name="T68" fmla="*/ 1110 w 1384"/>
                  <a:gd name="T69" fmla="*/ 2065 h 2543"/>
                  <a:gd name="T70" fmla="*/ 1177 w 1384"/>
                  <a:gd name="T71" fmla="*/ 1971 h 2543"/>
                  <a:gd name="T72" fmla="*/ 1235 w 1384"/>
                  <a:gd name="T73" fmla="*/ 1872 h 2543"/>
                  <a:gd name="T74" fmla="*/ 1285 w 1384"/>
                  <a:gd name="T75" fmla="*/ 1767 h 2543"/>
                  <a:gd name="T76" fmla="*/ 1326 w 1384"/>
                  <a:gd name="T77" fmla="*/ 1657 h 2543"/>
                  <a:gd name="T78" fmla="*/ 1356 w 1384"/>
                  <a:gd name="T79" fmla="*/ 1544 h 2543"/>
                  <a:gd name="T80" fmla="*/ 1375 w 1384"/>
                  <a:gd name="T81" fmla="*/ 1426 h 2543"/>
                  <a:gd name="T82" fmla="*/ 1384 w 1384"/>
                  <a:gd name="T83" fmla="*/ 1304 h 2543"/>
                  <a:gd name="T84" fmla="*/ 1380 w 1384"/>
                  <a:gd name="T85" fmla="*/ 1175 h 2543"/>
                  <a:gd name="T86" fmla="*/ 1364 w 1384"/>
                  <a:gd name="T87" fmla="*/ 1048 h 2543"/>
                  <a:gd name="T88" fmla="*/ 1336 w 1384"/>
                  <a:gd name="T89" fmla="*/ 925 h 2543"/>
                  <a:gd name="T90" fmla="*/ 1295 w 1384"/>
                  <a:gd name="T91" fmla="*/ 806 h 2543"/>
                  <a:gd name="T92" fmla="*/ 1244 w 1384"/>
                  <a:gd name="T93" fmla="*/ 693 h 2543"/>
                  <a:gd name="T94" fmla="*/ 1182 w 1384"/>
                  <a:gd name="T95" fmla="*/ 587 h 2543"/>
                  <a:gd name="T96" fmla="*/ 1110 w 1384"/>
                  <a:gd name="T97" fmla="*/ 487 h 2543"/>
                  <a:gd name="T98" fmla="*/ 1030 w 1384"/>
                  <a:gd name="T99" fmla="*/ 394 h 2543"/>
                  <a:gd name="T100" fmla="*/ 941 w 1384"/>
                  <a:gd name="T101" fmla="*/ 310 h 2543"/>
                  <a:gd name="T102" fmla="*/ 845 w 1384"/>
                  <a:gd name="T103" fmla="*/ 234 h 2543"/>
                  <a:gd name="T104" fmla="*/ 741 w 1384"/>
                  <a:gd name="T105" fmla="*/ 168 h 2543"/>
                  <a:gd name="T106" fmla="*/ 630 w 1384"/>
                  <a:gd name="T107" fmla="*/ 112 h 2543"/>
                  <a:gd name="T108" fmla="*/ 515 w 1384"/>
                  <a:gd name="T109" fmla="*/ 66 h 2543"/>
                  <a:gd name="T110" fmla="*/ 394 w 1384"/>
                  <a:gd name="T111" fmla="*/ 32 h 2543"/>
                  <a:gd name="T112" fmla="*/ 268 w 1384"/>
                  <a:gd name="T113" fmla="*/ 10 h 2543"/>
                  <a:gd name="T114" fmla="*/ 138 w 1384"/>
                  <a:gd name="T115" fmla="*/ 0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4" h="2543">
                    <a:moveTo>
                      <a:pt x="114" y="635"/>
                    </a:moveTo>
                    <a:lnTo>
                      <a:pt x="117" y="635"/>
                    </a:lnTo>
                    <a:lnTo>
                      <a:pt x="149" y="635"/>
                    </a:lnTo>
                    <a:lnTo>
                      <a:pt x="165" y="636"/>
                    </a:lnTo>
                    <a:lnTo>
                      <a:pt x="181" y="638"/>
                    </a:lnTo>
                    <a:lnTo>
                      <a:pt x="198" y="640"/>
                    </a:lnTo>
                    <a:lnTo>
                      <a:pt x="214" y="642"/>
                    </a:lnTo>
                    <a:lnTo>
                      <a:pt x="230" y="645"/>
                    </a:lnTo>
                    <a:lnTo>
                      <a:pt x="246" y="648"/>
                    </a:lnTo>
                    <a:lnTo>
                      <a:pt x="261" y="651"/>
                    </a:lnTo>
                    <a:lnTo>
                      <a:pt x="276" y="655"/>
                    </a:lnTo>
                    <a:lnTo>
                      <a:pt x="291" y="659"/>
                    </a:lnTo>
                    <a:lnTo>
                      <a:pt x="306" y="663"/>
                    </a:lnTo>
                    <a:lnTo>
                      <a:pt x="321" y="668"/>
                    </a:lnTo>
                    <a:lnTo>
                      <a:pt x="336" y="673"/>
                    </a:lnTo>
                    <a:lnTo>
                      <a:pt x="351" y="679"/>
                    </a:lnTo>
                    <a:lnTo>
                      <a:pt x="366" y="685"/>
                    </a:lnTo>
                    <a:lnTo>
                      <a:pt x="380" y="691"/>
                    </a:lnTo>
                    <a:lnTo>
                      <a:pt x="394" y="697"/>
                    </a:lnTo>
                    <a:lnTo>
                      <a:pt x="421" y="711"/>
                    </a:lnTo>
                    <a:lnTo>
                      <a:pt x="448" y="728"/>
                    </a:lnTo>
                    <a:lnTo>
                      <a:pt x="461" y="736"/>
                    </a:lnTo>
                    <a:lnTo>
                      <a:pt x="474" y="744"/>
                    </a:lnTo>
                    <a:lnTo>
                      <a:pt x="486" y="753"/>
                    </a:lnTo>
                    <a:lnTo>
                      <a:pt x="498" y="762"/>
                    </a:lnTo>
                    <a:lnTo>
                      <a:pt x="512" y="771"/>
                    </a:lnTo>
                    <a:lnTo>
                      <a:pt x="523" y="781"/>
                    </a:lnTo>
                    <a:lnTo>
                      <a:pt x="547" y="801"/>
                    </a:lnTo>
                    <a:lnTo>
                      <a:pt x="558" y="811"/>
                    </a:lnTo>
                    <a:lnTo>
                      <a:pt x="569" y="822"/>
                    </a:lnTo>
                    <a:lnTo>
                      <a:pt x="579" y="833"/>
                    </a:lnTo>
                    <a:lnTo>
                      <a:pt x="590" y="844"/>
                    </a:lnTo>
                    <a:lnTo>
                      <a:pt x="610" y="867"/>
                    </a:lnTo>
                    <a:lnTo>
                      <a:pt x="619" y="880"/>
                    </a:lnTo>
                    <a:lnTo>
                      <a:pt x="628" y="892"/>
                    </a:lnTo>
                    <a:lnTo>
                      <a:pt x="646" y="917"/>
                    </a:lnTo>
                    <a:lnTo>
                      <a:pt x="655" y="929"/>
                    </a:lnTo>
                    <a:lnTo>
                      <a:pt x="663" y="942"/>
                    </a:lnTo>
                    <a:lnTo>
                      <a:pt x="671" y="956"/>
                    </a:lnTo>
                    <a:lnTo>
                      <a:pt x="679" y="969"/>
                    </a:lnTo>
                    <a:lnTo>
                      <a:pt x="686" y="983"/>
                    </a:lnTo>
                    <a:lnTo>
                      <a:pt x="693" y="996"/>
                    </a:lnTo>
                    <a:lnTo>
                      <a:pt x="699" y="1010"/>
                    </a:lnTo>
                    <a:lnTo>
                      <a:pt x="706" y="1024"/>
                    </a:lnTo>
                    <a:lnTo>
                      <a:pt x="712" y="1040"/>
                    </a:lnTo>
                    <a:lnTo>
                      <a:pt x="717" y="1054"/>
                    </a:lnTo>
                    <a:lnTo>
                      <a:pt x="722" y="1069"/>
                    </a:lnTo>
                    <a:lnTo>
                      <a:pt x="727" y="1084"/>
                    </a:lnTo>
                    <a:lnTo>
                      <a:pt x="731" y="1099"/>
                    </a:lnTo>
                    <a:lnTo>
                      <a:pt x="736" y="1114"/>
                    </a:lnTo>
                    <a:lnTo>
                      <a:pt x="739" y="1129"/>
                    </a:lnTo>
                    <a:lnTo>
                      <a:pt x="743" y="1145"/>
                    </a:lnTo>
                    <a:lnTo>
                      <a:pt x="746" y="1160"/>
                    </a:lnTo>
                    <a:lnTo>
                      <a:pt x="748" y="1176"/>
                    </a:lnTo>
                    <a:lnTo>
                      <a:pt x="750" y="1192"/>
                    </a:lnTo>
                    <a:lnTo>
                      <a:pt x="752" y="1209"/>
                    </a:lnTo>
                    <a:lnTo>
                      <a:pt x="754" y="1225"/>
                    </a:lnTo>
                    <a:lnTo>
                      <a:pt x="755" y="1241"/>
                    </a:lnTo>
                    <a:lnTo>
                      <a:pt x="755" y="1257"/>
                    </a:lnTo>
                    <a:lnTo>
                      <a:pt x="756" y="1274"/>
                    </a:lnTo>
                    <a:lnTo>
                      <a:pt x="755" y="1288"/>
                    </a:lnTo>
                    <a:lnTo>
                      <a:pt x="755" y="1302"/>
                    </a:lnTo>
                    <a:lnTo>
                      <a:pt x="754" y="1317"/>
                    </a:lnTo>
                    <a:lnTo>
                      <a:pt x="753" y="1331"/>
                    </a:lnTo>
                    <a:lnTo>
                      <a:pt x="752" y="1345"/>
                    </a:lnTo>
                    <a:lnTo>
                      <a:pt x="750" y="1360"/>
                    </a:lnTo>
                    <a:lnTo>
                      <a:pt x="746" y="1388"/>
                    </a:lnTo>
                    <a:lnTo>
                      <a:pt x="740" y="1415"/>
                    </a:lnTo>
                    <a:lnTo>
                      <a:pt x="733" y="1442"/>
                    </a:lnTo>
                    <a:lnTo>
                      <a:pt x="725" y="1469"/>
                    </a:lnTo>
                    <a:lnTo>
                      <a:pt x="721" y="1482"/>
                    </a:lnTo>
                    <a:lnTo>
                      <a:pt x="716" y="1494"/>
                    </a:lnTo>
                    <a:lnTo>
                      <a:pt x="706" y="1521"/>
                    </a:lnTo>
                    <a:lnTo>
                      <a:pt x="695" y="1546"/>
                    </a:lnTo>
                    <a:lnTo>
                      <a:pt x="690" y="1558"/>
                    </a:lnTo>
                    <a:lnTo>
                      <a:pt x="683" y="1570"/>
                    </a:lnTo>
                    <a:lnTo>
                      <a:pt x="670" y="1594"/>
                    </a:lnTo>
                    <a:lnTo>
                      <a:pt x="655" y="1617"/>
                    </a:lnTo>
                    <a:lnTo>
                      <a:pt x="640" y="1639"/>
                    </a:lnTo>
                    <a:lnTo>
                      <a:pt x="624" y="1661"/>
                    </a:lnTo>
                    <a:lnTo>
                      <a:pt x="616" y="1672"/>
                    </a:lnTo>
                    <a:lnTo>
                      <a:pt x="608" y="1683"/>
                    </a:lnTo>
                    <a:lnTo>
                      <a:pt x="599" y="1693"/>
                    </a:lnTo>
                    <a:lnTo>
                      <a:pt x="590" y="1703"/>
                    </a:lnTo>
                    <a:lnTo>
                      <a:pt x="581" y="1713"/>
                    </a:lnTo>
                    <a:lnTo>
                      <a:pt x="572" y="1723"/>
                    </a:lnTo>
                    <a:lnTo>
                      <a:pt x="552" y="1741"/>
                    </a:lnTo>
                    <a:lnTo>
                      <a:pt x="532" y="1759"/>
                    </a:lnTo>
                    <a:lnTo>
                      <a:pt x="512" y="1776"/>
                    </a:lnTo>
                    <a:lnTo>
                      <a:pt x="489" y="1793"/>
                    </a:lnTo>
                    <a:lnTo>
                      <a:pt x="467" y="1808"/>
                    </a:lnTo>
                    <a:lnTo>
                      <a:pt x="456" y="1815"/>
                    </a:lnTo>
                    <a:lnTo>
                      <a:pt x="444" y="1822"/>
                    </a:lnTo>
                    <a:lnTo>
                      <a:pt x="421" y="1837"/>
                    </a:lnTo>
                    <a:lnTo>
                      <a:pt x="396" y="1849"/>
                    </a:lnTo>
                    <a:lnTo>
                      <a:pt x="372" y="1860"/>
                    </a:lnTo>
                    <a:lnTo>
                      <a:pt x="346" y="1871"/>
                    </a:lnTo>
                    <a:lnTo>
                      <a:pt x="320" y="1880"/>
                    </a:lnTo>
                    <a:lnTo>
                      <a:pt x="294" y="1888"/>
                    </a:lnTo>
                    <a:lnTo>
                      <a:pt x="280" y="1892"/>
                    </a:lnTo>
                    <a:lnTo>
                      <a:pt x="267" y="1895"/>
                    </a:lnTo>
                    <a:lnTo>
                      <a:pt x="253" y="1898"/>
                    </a:lnTo>
                    <a:lnTo>
                      <a:pt x="240" y="1901"/>
                    </a:lnTo>
                    <a:lnTo>
                      <a:pt x="0" y="2230"/>
                    </a:lnTo>
                    <a:lnTo>
                      <a:pt x="244" y="2543"/>
                    </a:lnTo>
                    <a:lnTo>
                      <a:pt x="274" y="2540"/>
                    </a:lnTo>
                    <a:lnTo>
                      <a:pt x="304" y="2535"/>
                    </a:lnTo>
                    <a:lnTo>
                      <a:pt x="333" y="2531"/>
                    </a:lnTo>
                    <a:lnTo>
                      <a:pt x="363" y="2525"/>
                    </a:lnTo>
                    <a:lnTo>
                      <a:pt x="392" y="2519"/>
                    </a:lnTo>
                    <a:lnTo>
                      <a:pt x="420" y="2512"/>
                    </a:lnTo>
                    <a:lnTo>
                      <a:pt x="449" y="2505"/>
                    </a:lnTo>
                    <a:lnTo>
                      <a:pt x="477" y="2497"/>
                    </a:lnTo>
                    <a:lnTo>
                      <a:pt x="505" y="2488"/>
                    </a:lnTo>
                    <a:lnTo>
                      <a:pt x="533" y="2479"/>
                    </a:lnTo>
                    <a:lnTo>
                      <a:pt x="560" y="2468"/>
                    </a:lnTo>
                    <a:lnTo>
                      <a:pt x="587" y="2457"/>
                    </a:lnTo>
                    <a:lnTo>
                      <a:pt x="614" y="2446"/>
                    </a:lnTo>
                    <a:lnTo>
                      <a:pt x="640" y="2434"/>
                    </a:lnTo>
                    <a:lnTo>
                      <a:pt x="666" y="2422"/>
                    </a:lnTo>
                    <a:lnTo>
                      <a:pt x="693" y="2409"/>
                    </a:lnTo>
                    <a:lnTo>
                      <a:pt x="718" y="2395"/>
                    </a:lnTo>
                    <a:lnTo>
                      <a:pt x="743" y="2381"/>
                    </a:lnTo>
                    <a:lnTo>
                      <a:pt x="768" y="2367"/>
                    </a:lnTo>
                    <a:lnTo>
                      <a:pt x="792" y="2352"/>
                    </a:lnTo>
                    <a:lnTo>
                      <a:pt x="816" y="2336"/>
                    </a:lnTo>
                    <a:lnTo>
                      <a:pt x="841" y="2320"/>
                    </a:lnTo>
                    <a:lnTo>
                      <a:pt x="864" y="2302"/>
                    </a:lnTo>
                    <a:lnTo>
                      <a:pt x="887" y="2285"/>
                    </a:lnTo>
                    <a:lnTo>
                      <a:pt x="909" y="2268"/>
                    </a:lnTo>
                    <a:lnTo>
                      <a:pt x="931" y="2250"/>
                    </a:lnTo>
                    <a:lnTo>
                      <a:pt x="952" y="2231"/>
                    </a:lnTo>
                    <a:lnTo>
                      <a:pt x="973" y="2212"/>
                    </a:lnTo>
                    <a:lnTo>
                      <a:pt x="995" y="2192"/>
                    </a:lnTo>
                    <a:lnTo>
                      <a:pt x="1015" y="2172"/>
                    </a:lnTo>
                    <a:lnTo>
                      <a:pt x="1035" y="2151"/>
                    </a:lnTo>
                    <a:lnTo>
                      <a:pt x="1054" y="2130"/>
                    </a:lnTo>
                    <a:lnTo>
                      <a:pt x="1073" y="2109"/>
                    </a:lnTo>
                    <a:lnTo>
                      <a:pt x="1092" y="2087"/>
                    </a:lnTo>
                    <a:lnTo>
                      <a:pt x="1110" y="2065"/>
                    </a:lnTo>
                    <a:lnTo>
                      <a:pt x="1127" y="2042"/>
                    </a:lnTo>
                    <a:lnTo>
                      <a:pt x="1144" y="2019"/>
                    </a:lnTo>
                    <a:lnTo>
                      <a:pt x="1161" y="1996"/>
                    </a:lnTo>
                    <a:lnTo>
                      <a:pt x="1177" y="1971"/>
                    </a:lnTo>
                    <a:lnTo>
                      <a:pt x="1192" y="1947"/>
                    </a:lnTo>
                    <a:lnTo>
                      <a:pt x="1207" y="1922"/>
                    </a:lnTo>
                    <a:lnTo>
                      <a:pt x="1222" y="1898"/>
                    </a:lnTo>
                    <a:lnTo>
                      <a:pt x="1235" y="1872"/>
                    </a:lnTo>
                    <a:lnTo>
                      <a:pt x="1249" y="1847"/>
                    </a:lnTo>
                    <a:lnTo>
                      <a:pt x="1261" y="1820"/>
                    </a:lnTo>
                    <a:lnTo>
                      <a:pt x="1273" y="1794"/>
                    </a:lnTo>
                    <a:lnTo>
                      <a:pt x="1285" y="1767"/>
                    </a:lnTo>
                    <a:lnTo>
                      <a:pt x="1296" y="1741"/>
                    </a:lnTo>
                    <a:lnTo>
                      <a:pt x="1307" y="1714"/>
                    </a:lnTo>
                    <a:lnTo>
                      <a:pt x="1316" y="1686"/>
                    </a:lnTo>
                    <a:lnTo>
                      <a:pt x="1326" y="1657"/>
                    </a:lnTo>
                    <a:lnTo>
                      <a:pt x="1334" y="1630"/>
                    </a:lnTo>
                    <a:lnTo>
                      <a:pt x="1342" y="1601"/>
                    </a:lnTo>
                    <a:lnTo>
                      <a:pt x="1349" y="1573"/>
                    </a:lnTo>
                    <a:lnTo>
                      <a:pt x="1356" y="1544"/>
                    </a:lnTo>
                    <a:lnTo>
                      <a:pt x="1361" y="1515"/>
                    </a:lnTo>
                    <a:lnTo>
                      <a:pt x="1367" y="1485"/>
                    </a:lnTo>
                    <a:lnTo>
                      <a:pt x="1371" y="1456"/>
                    </a:lnTo>
                    <a:lnTo>
                      <a:pt x="1375" y="1426"/>
                    </a:lnTo>
                    <a:lnTo>
                      <a:pt x="1378" y="1396"/>
                    </a:lnTo>
                    <a:lnTo>
                      <a:pt x="1381" y="1366"/>
                    </a:lnTo>
                    <a:lnTo>
                      <a:pt x="1383" y="1335"/>
                    </a:lnTo>
                    <a:lnTo>
                      <a:pt x="1384" y="1304"/>
                    </a:lnTo>
                    <a:lnTo>
                      <a:pt x="1384" y="1274"/>
                    </a:lnTo>
                    <a:lnTo>
                      <a:pt x="1384" y="1241"/>
                    </a:lnTo>
                    <a:lnTo>
                      <a:pt x="1382" y="1208"/>
                    </a:lnTo>
                    <a:lnTo>
                      <a:pt x="1380" y="1175"/>
                    </a:lnTo>
                    <a:lnTo>
                      <a:pt x="1377" y="1143"/>
                    </a:lnTo>
                    <a:lnTo>
                      <a:pt x="1374" y="1111"/>
                    </a:lnTo>
                    <a:lnTo>
                      <a:pt x="1369" y="1080"/>
                    </a:lnTo>
                    <a:lnTo>
                      <a:pt x="1364" y="1048"/>
                    </a:lnTo>
                    <a:lnTo>
                      <a:pt x="1358" y="1016"/>
                    </a:lnTo>
                    <a:lnTo>
                      <a:pt x="1351" y="986"/>
                    </a:lnTo>
                    <a:lnTo>
                      <a:pt x="1344" y="955"/>
                    </a:lnTo>
                    <a:lnTo>
                      <a:pt x="1336" y="925"/>
                    </a:lnTo>
                    <a:lnTo>
                      <a:pt x="1327" y="895"/>
                    </a:lnTo>
                    <a:lnTo>
                      <a:pt x="1317" y="864"/>
                    </a:lnTo>
                    <a:lnTo>
                      <a:pt x="1307" y="835"/>
                    </a:lnTo>
                    <a:lnTo>
                      <a:pt x="1295" y="806"/>
                    </a:lnTo>
                    <a:lnTo>
                      <a:pt x="1283" y="778"/>
                    </a:lnTo>
                    <a:lnTo>
                      <a:pt x="1270" y="749"/>
                    </a:lnTo>
                    <a:lnTo>
                      <a:pt x="1257" y="721"/>
                    </a:lnTo>
                    <a:lnTo>
                      <a:pt x="1244" y="693"/>
                    </a:lnTo>
                    <a:lnTo>
                      <a:pt x="1229" y="666"/>
                    </a:lnTo>
                    <a:lnTo>
                      <a:pt x="1214" y="639"/>
                    </a:lnTo>
                    <a:lnTo>
                      <a:pt x="1199" y="613"/>
                    </a:lnTo>
                    <a:lnTo>
                      <a:pt x="1182" y="587"/>
                    </a:lnTo>
                    <a:lnTo>
                      <a:pt x="1165" y="561"/>
                    </a:lnTo>
                    <a:lnTo>
                      <a:pt x="1148" y="535"/>
                    </a:lnTo>
                    <a:lnTo>
                      <a:pt x="1129" y="511"/>
                    </a:lnTo>
                    <a:lnTo>
                      <a:pt x="1110" y="487"/>
                    </a:lnTo>
                    <a:lnTo>
                      <a:pt x="1091" y="463"/>
                    </a:lnTo>
                    <a:lnTo>
                      <a:pt x="1071" y="440"/>
                    </a:lnTo>
                    <a:lnTo>
                      <a:pt x="1051" y="417"/>
                    </a:lnTo>
                    <a:lnTo>
                      <a:pt x="1030" y="394"/>
                    </a:lnTo>
                    <a:lnTo>
                      <a:pt x="1009" y="372"/>
                    </a:lnTo>
                    <a:lnTo>
                      <a:pt x="987" y="351"/>
                    </a:lnTo>
                    <a:lnTo>
                      <a:pt x="964" y="330"/>
                    </a:lnTo>
                    <a:lnTo>
                      <a:pt x="941" y="310"/>
                    </a:lnTo>
                    <a:lnTo>
                      <a:pt x="918" y="290"/>
                    </a:lnTo>
                    <a:lnTo>
                      <a:pt x="894" y="271"/>
                    </a:lnTo>
                    <a:lnTo>
                      <a:pt x="870" y="253"/>
                    </a:lnTo>
                    <a:lnTo>
                      <a:pt x="845" y="234"/>
                    </a:lnTo>
                    <a:lnTo>
                      <a:pt x="819" y="217"/>
                    </a:lnTo>
                    <a:lnTo>
                      <a:pt x="793" y="200"/>
                    </a:lnTo>
                    <a:lnTo>
                      <a:pt x="767" y="184"/>
                    </a:lnTo>
                    <a:lnTo>
                      <a:pt x="741" y="168"/>
                    </a:lnTo>
                    <a:lnTo>
                      <a:pt x="714" y="153"/>
                    </a:lnTo>
                    <a:lnTo>
                      <a:pt x="687" y="139"/>
                    </a:lnTo>
                    <a:lnTo>
                      <a:pt x="658" y="125"/>
                    </a:lnTo>
                    <a:lnTo>
                      <a:pt x="630" y="112"/>
                    </a:lnTo>
                    <a:lnTo>
                      <a:pt x="602" y="100"/>
                    </a:lnTo>
                    <a:lnTo>
                      <a:pt x="573" y="88"/>
                    </a:lnTo>
                    <a:lnTo>
                      <a:pt x="544" y="76"/>
                    </a:lnTo>
                    <a:lnTo>
                      <a:pt x="515" y="66"/>
                    </a:lnTo>
                    <a:lnTo>
                      <a:pt x="484" y="56"/>
                    </a:lnTo>
                    <a:lnTo>
                      <a:pt x="454" y="48"/>
                    </a:lnTo>
                    <a:lnTo>
                      <a:pt x="424" y="39"/>
                    </a:lnTo>
                    <a:lnTo>
                      <a:pt x="394" y="32"/>
                    </a:lnTo>
                    <a:lnTo>
                      <a:pt x="363" y="25"/>
                    </a:lnTo>
                    <a:lnTo>
                      <a:pt x="331" y="19"/>
                    </a:lnTo>
                    <a:lnTo>
                      <a:pt x="299" y="14"/>
                    </a:lnTo>
                    <a:lnTo>
                      <a:pt x="268" y="10"/>
                    </a:lnTo>
                    <a:lnTo>
                      <a:pt x="236" y="6"/>
                    </a:lnTo>
                    <a:lnTo>
                      <a:pt x="204" y="3"/>
                    </a:lnTo>
                    <a:lnTo>
                      <a:pt x="170" y="1"/>
                    </a:lnTo>
                    <a:lnTo>
                      <a:pt x="138" y="0"/>
                    </a:lnTo>
                    <a:lnTo>
                      <a:pt x="105" y="0"/>
                    </a:lnTo>
                    <a:lnTo>
                      <a:pt x="340" y="337"/>
                    </a:lnTo>
                    <a:lnTo>
                      <a:pt x="114" y="635"/>
                    </a:ln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a:solidFill>
                    <a:srgbClr val="1FADA2"/>
                  </a:solidFill>
                  <a:latin typeface="+mj-lt"/>
                </a:endParaRPr>
              </a:p>
            </p:txBody>
          </p:sp>
          <p:sp>
            <p:nvSpPr>
              <p:cNvPr id="4" name="MH_Other_2"/>
              <p:cNvSpPr>
                <a:spLocks noChangeAspect="1"/>
              </p:cNvSpPr>
              <p:nvPr>
                <p:custDataLst>
                  <p:tags r:id="rId2"/>
                </p:custDataLst>
              </p:nvPr>
            </p:nvSpPr>
            <p:spPr bwMode="auto">
              <a:xfrm>
                <a:off x="4708525" y="2338389"/>
                <a:ext cx="1500188" cy="2765425"/>
              </a:xfrm>
              <a:custGeom>
                <a:avLst/>
                <a:gdLst>
                  <a:gd name="T0" fmla="*/ 1218 w 1379"/>
                  <a:gd name="T1" fmla="*/ 1901 h 2543"/>
                  <a:gd name="T2" fmla="*/ 1155 w 1379"/>
                  <a:gd name="T3" fmla="*/ 1892 h 2543"/>
                  <a:gd name="T4" fmla="*/ 1095 w 1379"/>
                  <a:gd name="T5" fmla="*/ 1877 h 2543"/>
                  <a:gd name="T6" fmla="*/ 1038 w 1379"/>
                  <a:gd name="T7" fmla="*/ 1856 h 2543"/>
                  <a:gd name="T8" fmla="*/ 969 w 1379"/>
                  <a:gd name="T9" fmla="*/ 1821 h 2543"/>
                  <a:gd name="T10" fmla="*/ 918 w 1379"/>
                  <a:gd name="T11" fmla="*/ 1789 h 2543"/>
                  <a:gd name="T12" fmla="*/ 858 w 1379"/>
                  <a:gd name="T13" fmla="*/ 1743 h 2543"/>
                  <a:gd name="T14" fmla="*/ 805 w 1379"/>
                  <a:gd name="T15" fmla="*/ 1690 h 2543"/>
                  <a:gd name="T16" fmla="*/ 759 w 1379"/>
                  <a:gd name="T17" fmla="*/ 1630 h 2543"/>
                  <a:gd name="T18" fmla="*/ 720 w 1379"/>
                  <a:gd name="T19" fmla="*/ 1566 h 2543"/>
                  <a:gd name="T20" fmla="*/ 687 w 1379"/>
                  <a:gd name="T21" fmla="*/ 1496 h 2543"/>
                  <a:gd name="T22" fmla="*/ 668 w 1379"/>
                  <a:gd name="T23" fmla="*/ 1438 h 2543"/>
                  <a:gd name="T24" fmla="*/ 652 w 1379"/>
                  <a:gd name="T25" fmla="*/ 1362 h 2543"/>
                  <a:gd name="T26" fmla="*/ 645 w 1379"/>
                  <a:gd name="T27" fmla="*/ 1282 h 2543"/>
                  <a:gd name="T28" fmla="*/ 648 w 1379"/>
                  <a:gd name="T29" fmla="*/ 1197 h 2543"/>
                  <a:gd name="T30" fmla="*/ 659 w 1379"/>
                  <a:gd name="T31" fmla="*/ 1129 h 2543"/>
                  <a:gd name="T32" fmla="*/ 686 w 1379"/>
                  <a:gd name="T33" fmla="*/ 1039 h 2543"/>
                  <a:gd name="T34" fmla="*/ 725 w 1379"/>
                  <a:gd name="T35" fmla="*/ 955 h 2543"/>
                  <a:gd name="T36" fmla="*/ 768 w 1379"/>
                  <a:gd name="T37" fmla="*/ 889 h 2543"/>
                  <a:gd name="T38" fmla="*/ 836 w 1379"/>
                  <a:gd name="T39" fmla="*/ 810 h 2543"/>
                  <a:gd name="T40" fmla="*/ 906 w 1379"/>
                  <a:gd name="T41" fmla="*/ 751 h 2543"/>
                  <a:gd name="T42" fmla="*/ 971 w 1379"/>
                  <a:gd name="T43" fmla="*/ 707 h 2543"/>
                  <a:gd name="T44" fmla="*/ 1056 w 1379"/>
                  <a:gd name="T45" fmla="*/ 668 h 2543"/>
                  <a:gd name="T46" fmla="*/ 1132 w 1379"/>
                  <a:gd name="T47" fmla="*/ 645 h 2543"/>
                  <a:gd name="T48" fmla="*/ 1076 w 1379"/>
                  <a:gd name="T49" fmla="*/ 7 h 2543"/>
                  <a:gd name="T50" fmla="*/ 959 w 1379"/>
                  <a:gd name="T51" fmla="*/ 31 h 2543"/>
                  <a:gd name="T52" fmla="*/ 847 w 1379"/>
                  <a:gd name="T53" fmla="*/ 65 h 2543"/>
                  <a:gd name="T54" fmla="*/ 740 w 1379"/>
                  <a:gd name="T55" fmla="*/ 109 h 2543"/>
                  <a:gd name="T56" fmla="*/ 638 w 1379"/>
                  <a:gd name="T57" fmla="*/ 162 h 2543"/>
                  <a:gd name="T58" fmla="*/ 541 w 1379"/>
                  <a:gd name="T59" fmla="*/ 223 h 2543"/>
                  <a:gd name="T60" fmla="*/ 451 w 1379"/>
                  <a:gd name="T61" fmla="*/ 294 h 2543"/>
                  <a:gd name="T62" fmla="*/ 367 w 1379"/>
                  <a:gd name="T63" fmla="*/ 371 h 2543"/>
                  <a:gd name="T64" fmla="*/ 291 w 1379"/>
                  <a:gd name="T65" fmla="*/ 456 h 2543"/>
                  <a:gd name="T66" fmla="*/ 222 w 1379"/>
                  <a:gd name="T67" fmla="*/ 546 h 2543"/>
                  <a:gd name="T68" fmla="*/ 162 w 1379"/>
                  <a:gd name="T69" fmla="*/ 644 h 2543"/>
                  <a:gd name="T70" fmla="*/ 110 w 1379"/>
                  <a:gd name="T71" fmla="*/ 747 h 2543"/>
                  <a:gd name="T72" fmla="*/ 67 w 1379"/>
                  <a:gd name="T73" fmla="*/ 855 h 2543"/>
                  <a:gd name="T74" fmla="*/ 35 w 1379"/>
                  <a:gd name="T75" fmla="*/ 968 h 2543"/>
                  <a:gd name="T76" fmla="*/ 13 w 1379"/>
                  <a:gd name="T77" fmla="*/ 1084 h 2543"/>
                  <a:gd name="T78" fmla="*/ 2 w 1379"/>
                  <a:gd name="T79" fmla="*/ 1205 h 2543"/>
                  <a:gd name="T80" fmla="*/ 2 w 1379"/>
                  <a:gd name="T81" fmla="*/ 1331 h 2543"/>
                  <a:gd name="T82" fmla="*/ 15 w 1379"/>
                  <a:gd name="T83" fmla="*/ 1459 h 2543"/>
                  <a:gd name="T84" fmla="*/ 40 w 1379"/>
                  <a:gd name="T85" fmla="*/ 1584 h 2543"/>
                  <a:gd name="T86" fmla="*/ 77 w 1379"/>
                  <a:gd name="T87" fmla="*/ 1704 h 2543"/>
                  <a:gd name="T88" fmla="*/ 126 w 1379"/>
                  <a:gd name="T89" fmla="*/ 1817 h 2543"/>
                  <a:gd name="T90" fmla="*/ 185 w 1379"/>
                  <a:gd name="T91" fmla="*/ 1926 h 2543"/>
                  <a:gd name="T92" fmla="*/ 254 w 1379"/>
                  <a:gd name="T93" fmla="*/ 2028 h 2543"/>
                  <a:gd name="T94" fmla="*/ 332 w 1379"/>
                  <a:gd name="T95" fmla="*/ 2122 h 2543"/>
                  <a:gd name="T96" fmla="*/ 419 w 1379"/>
                  <a:gd name="T97" fmla="*/ 2209 h 2543"/>
                  <a:gd name="T98" fmla="*/ 512 w 1379"/>
                  <a:gd name="T99" fmla="*/ 2287 h 2543"/>
                  <a:gd name="T100" fmla="*/ 614 w 1379"/>
                  <a:gd name="T101" fmla="*/ 2356 h 2543"/>
                  <a:gd name="T102" fmla="*/ 723 w 1379"/>
                  <a:gd name="T103" fmla="*/ 2415 h 2543"/>
                  <a:gd name="T104" fmla="*/ 836 w 1379"/>
                  <a:gd name="T105" fmla="*/ 2465 h 2543"/>
                  <a:gd name="T106" fmla="*/ 956 w 1379"/>
                  <a:gd name="T107" fmla="*/ 2502 h 2543"/>
                  <a:gd name="T108" fmla="*/ 1081 w 1379"/>
                  <a:gd name="T109" fmla="*/ 2528 h 2543"/>
                  <a:gd name="T110" fmla="*/ 1209 w 1379"/>
                  <a:gd name="T111" fmla="*/ 2541 h 2543"/>
                  <a:gd name="T112" fmla="*/ 1266 w 1379"/>
                  <a:gd name="T113" fmla="*/ 1904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9" h="2543">
                    <a:moveTo>
                      <a:pt x="1266" y="1904"/>
                    </a:moveTo>
                    <a:lnTo>
                      <a:pt x="1250" y="1904"/>
                    </a:lnTo>
                    <a:lnTo>
                      <a:pt x="1234" y="1903"/>
                    </a:lnTo>
                    <a:lnTo>
                      <a:pt x="1218" y="1901"/>
                    </a:lnTo>
                    <a:lnTo>
                      <a:pt x="1202" y="1900"/>
                    </a:lnTo>
                    <a:lnTo>
                      <a:pt x="1186" y="1897"/>
                    </a:lnTo>
                    <a:lnTo>
                      <a:pt x="1170" y="1895"/>
                    </a:lnTo>
                    <a:lnTo>
                      <a:pt x="1155" y="1892"/>
                    </a:lnTo>
                    <a:lnTo>
                      <a:pt x="1140" y="1889"/>
                    </a:lnTo>
                    <a:lnTo>
                      <a:pt x="1125" y="1885"/>
                    </a:lnTo>
                    <a:lnTo>
                      <a:pt x="1110" y="1881"/>
                    </a:lnTo>
                    <a:lnTo>
                      <a:pt x="1095" y="1877"/>
                    </a:lnTo>
                    <a:lnTo>
                      <a:pt x="1081" y="1872"/>
                    </a:lnTo>
                    <a:lnTo>
                      <a:pt x="1066" y="1867"/>
                    </a:lnTo>
                    <a:lnTo>
                      <a:pt x="1052" y="1861"/>
                    </a:lnTo>
                    <a:lnTo>
                      <a:pt x="1038" y="1856"/>
                    </a:lnTo>
                    <a:lnTo>
                      <a:pt x="1023" y="1850"/>
                    </a:lnTo>
                    <a:lnTo>
                      <a:pt x="995" y="1837"/>
                    </a:lnTo>
                    <a:lnTo>
                      <a:pt x="982" y="1830"/>
                    </a:lnTo>
                    <a:lnTo>
                      <a:pt x="969" y="1821"/>
                    </a:lnTo>
                    <a:lnTo>
                      <a:pt x="956" y="1814"/>
                    </a:lnTo>
                    <a:lnTo>
                      <a:pt x="943" y="1806"/>
                    </a:lnTo>
                    <a:lnTo>
                      <a:pt x="930" y="1798"/>
                    </a:lnTo>
                    <a:lnTo>
                      <a:pt x="918" y="1789"/>
                    </a:lnTo>
                    <a:lnTo>
                      <a:pt x="894" y="1772"/>
                    </a:lnTo>
                    <a:lnTo>
                      <a:pt x="882" y="1762"/>
                    </a:lnTo>
                    <a:lnTo>
                      <a:pt x="869" y="1753"/>
                    </a:lnTo>
                    <a:lnTo>
                      <a:pt x="858" y="1743"/>
                    </a:lnTo>
                    <a:lnTo>
                      <a:pt x="847" y="1733"/>
                    </a:lnTo>
                    <a:lnTo>
                      <a:pt x="836" y="1722"/>
                    </a:lnTo>
                    <a:lnTo>
                      <a:pt x="826" y="1712"/>
                    </a:lnTo>
                    <a:lnTo>
                      <a:pt x="805" y="1690"/>
                    </a:lnTo>
                    <a:lnTo>
                      <a:pt x="795" y="1679"/>
                    </a:lnTo>
                    <a:lnTo>
                      <a:pt x="786" y="1667"/>
                    </a:lnTo>
                    <a:lnTo>
                      <a:pt x="768" y="1642"/>
                    </a:lnTo>
                    <a:lnTo>
                      <a:pt x="759" y="1630"/>
                    </a:lnTo>
                    <a:lnTo>
                      <a:pt x="750" y="1618"/>
                    </a:lnTo>
                    <a:lnTo>
                      <a:pt x="734" y="1592"/>
                    </a:lnTo>
                    <a:lnTo>
                      <a:pt x="727" y="1579"/>
                    </a:lnTo>
                    <a:lnTo>
                      <a:pt x="720" y="1566"/>
                    </a:lnTo>
                    <a:lnTo>
                      <a:pt x="705" y="1539"/>
                    </a:lnTo>
                    <a:lnTo>
                      <a:pt x="699" y="1525"/>
                    </a:lnTo>
                    <a:lnTo>
                      <a:pt x="693" y="1511"/>
                    </a:lnTo>
                    <a:lnTo>
                      <a:pt x="687" y="1496"/>
                    </a:lnTo>
                    <a:lnTo>
                      <a:pt x="682" y="1482"/>
                    </a:lnTo>
                    <a:lnTo>
                      <a:pt x="677" y="1467"/>
                    </a:lnTo>
                    <a:lnTo>
                      <a:pt x="672" y="1452"/>
                    </a:lnTo>
                    <a:lnTo>
                      <a:pt x="668" y="1438"/>
                    </a:lnTo>
                    <a:lnTo>
                      <a:pt x="664" y="1423"/>
                    </a:lnTo>
                    <a:lnTo>
                      <a:pt x="660" y="1408"/>
                    </a:lnTo>
                    <a:lnTo>
                      <a:pt x="657" y="1393"/>
                    </a:lnTo>
                    <a:lnTo>
                      <a:pt x="652" y="1362"/>
                    </a:lnTo>
                    <a:lnTo>
                      <a:pt x="648" y="1329"/>
                    </a:lnTo>
                    <a:lnTo>
                      <a:pt x="646" y="1314"/>
                    </a:lnTo>
                    <a:lnTo>
                      <a:pt x="645" y="1298"/>
                    </a:lnTo>
                    <a:lnTo>
                      <a:pt x="645" y="1282"/>
                    </a:lnTo>
                    <a:lnTo>
                      <a:pt x="645" y="1266"/>
                    </a:lnTo>
                    <a:lnTo>
                      <a:pt x="645" y="1238"/>
                    </a:lnTo>
                    <a:lnTo>
                      <a:pt x="647" y="1210"/>
                    </a:lnTo>
                    <a:lnTo>
                      <a:pt x="648" y="1197"/>
                    </a:lnTo>
                    <a:lnTo>
                      <a:pt x="650" y="1182"/>
                    </a:lnTo>
                    <a:lnTo>
                      <a:pt x="654" y="1155"/>
                    </a:lnTo>
                    <a:lnTo>
                      <a:pt x="656" y="1142"/>
                    </a:lnTo>
                    <a:lnTo>
                      <a:pt x="659" y="1129"/>
                    </a:lnTo>
                    <a:lnTo>
                      <a:pt x="665" y="1103"/>
                    </a:lnTo>
                    <a:lnTo>
                      <a:pt x="673" y="1077"/>
                    </a:lnTo>
                    <a:lnTo>
                      <a:pt x="681" y="1052"/>
                    </a:lnTo>
                    <a:lnTo>
                      <a:pt x="686" y="1039"/>
                    </a:lnTo>
                    <a:lnTo>
                      <a:pt x="690" y="1026"/>
                    </a:lnTo>
                    <a:lnTo>
                      <a:pt x="701" y="1002"/>
                    </a:lnTo>
                    <a:lnTo>
                      <a:pt x="712" y="978"/>
                    </a:lnTo>
                    <a:lnTo>
                      <a:pt x="725" y="955"/>
                    </a:lnTo>
                    <a:lnTo>
                      <a:pt x="739" y="932"/>
                    </a:lnTo>
                    <a:lnTo>
                      <a:pt x="753" y="910"/>
                    </a:lnTo>
                    <a:lnTo>
                      <a:pt x="760" y="900"/>
                    </a:lnTo>
                    <a:lnTo>
                      <a:pt x="768" y="889"/>
                    </a:lnTo>
                    <a:lnTo>
                      <a:pt x="783" y="867"/>
                    </a:lnTo>
                    <a:lnTo>
                      <a:pt x="800" y="847"/>
                    </a:lnTo>
                    <a:lnTo>
                      <a:pt x="817" y="828"/>
                    </a:lnTo>
                    <a:lnTo>
                      <a:pt x="836" y="810"/>
                    </a:lnTo>
                    <a:lnTo>
                      <a:pt x="854" y="792"/>
                    </a:lnTo>
                    <a:lnTo>
                      <a:pt x="874" y="775"/>
                    </a:lnTo>
                    <a:lnTo>
                      <a:pt x="895" y="759"/>
                    </a:lnTo>
                    <a:lnTo>
                      <a:pt x="906" y="751"/>
                    </a:lnTo>
                    <a:lnTo>
                      <a:pt x="916" y="743"/>
                    </a:lnTo>
                    <a:lnTo>
                      <a:pt x="938" y="729"/>
                    </a:lnTo>
                    <a:lnTo>
                      <a:pt x="960" y="715"/>
                    </a:lnTo>
                    <a:lnTo>
                      <a:pt x="971" y="707"/>
                    </a:lnTo>
                    <a:lnTo>
                      <a:pt x="983" y="701"/>
                    </a:lnTo>
                    <a:lnTo>
                      <a:pt x="1006" y="689"/>
                    </a:lnTo>
                    <a:lnTo>
                      <a:pt x="1030" y="678"/>
                    </a:lnTo>
                    <a:lnTo>
                      <a:pt x="1056" y="668"/>
                    </a:lnTo>
                    <a:lnTo>
                      <a:pt x="1068" y="664"/>
                    </a:lnTo>
                    <a:lnTo>
                      <a:pt x="1081" y="659"/>
                    </a:lnTo>
                    <a:lnTo>
                      <a:pt x="1106" y="651"/>
                    </a:lnTo>
                    <a:lnTo>
                      <a:pt x="1132" y="645"/>
                    </a:lnTo>
                    <a:lnTo>
                      <a:pt x="1379" y="313"/>
                    </a:lnTo>
                    <a:lnTo>
                      <a:pt x="1135" y="0"/>
                    </a:lnTo>
                    <a:lnTo>
                      <a:pt x="1105" y="3"/>
                    </a:lnTo>
                    <a:lnTo>
                      <a:pt x="1076" y="7"/>
                    </a:lnTo>
                    <a:lnTo>
                      <a:pt x="1046" y="12"/>
                    </a:lnTo>
                    <a:lnTo>
                      <a:pt x="1016" y="18"/>
                    </a:lnTo>
                    <a:lnTo>
                      <a:pt x="988" y="24"/>
                    </a:lnTo>
                    <a:lnTo>
                      <a:pt x="959" y="31"/>
                    </a:lnTo>
                    <a:lnTo>
                      <a:pt x="931" y="39"/>
                    </a:lnTo>
                    <a:lnTo>
                      <a:pt x="903" y="47"/>
                    </a:lnTo>
                    <a:lnTo>
                      <a:pt x="874" y="56"/>
                    </a:lnTo>
                    <a:lnTo>
                      <a:pt x="847" y="65"/>
                    </a:lnTo>
                    <a:lnTo>
                      <a:pt x="820" y="76"/>
                    </a:lnTo>
                    <a:lnTo>
                      <a:pt x="793" y="87"/>
                    </a:lnTo>
                    <a:lnTo>
                      <a:pt x="766" y="98"/>
                    </a:lnTo>
                    <a:lnTo>
                      <a:pt x="740" y="109"/>
                    </a:lnTo>
                    <a:lnTo>
                      <a:pt x="713" y="122"/>
                    </a:lnTo>
                    <a:lnTo>
                      <a:pt x="688" y="135"/>
                    </a:lnTo>
                    <a:lnTo>
                      <a:pt x="663" y="148"/>
                    </a:lnTo>
                    <a:lnTo>
                      <a:pt x="638" y="162"/>
                    </a:lnTo>
                    <a:lnTo>
                      <a:pt x="613" y="177"/>
                    </a:lnTo>
                    <a:lnTo>
                      <a:pt x="589" y="192"/>
                    </a:lnTo>
                    <a:lnTo>
                      <a:pt x="565" y="207"/>
                    </a:lnTo>
                    <a:lnTo>
                      <a:pt x="541" y="223"/>
                    </a:lnTo>
                    <a:lnTo>
                      <a:pt x="518" y="241"/>
                    </a:lnTo>
                    <a:lnTo>
                      <a:pt x="495" y="258"/>
                    </a:lnTo>
                    <a:lnTo>
                      <a:pt x="473" y="276"/>
                    </a:lnTo>
                    <a:lnTo>
                      <a:pt x="451" y="294"/>
                    </a:lnTo>
                    <a:lnTo>
                      <a:pt x="430" y="312"/>
                    </a:lnTo>
                    <a:lnTo>
                      <a:pt x="409" y="331"/>
                    </a:lnTo>
                    <a:lnTo>
                      <a:pt x="387" y="351"/>
                    </a:lnTo>
                    <a:lnTo>
                      <a:pt x="367" y="371"/>
                    </a:lnTo>
                    <a:lnTo>
                      <a:pt x="347" y="392"/>
                    </a:lnTo>
                    <a:lnTo>
                      <a:pt x="328" y="413"/>
                    </a:lnTo>
                    <a:lnTo>
                      <a:pt x="309" y="434"/>
                    </a:lnTo>
                    <a:lnTo>
                      <a:pt x="291" y="456"/>
                    </a:lnTo>
                    <a:lnTo>
                      <a:pt x="273" y="478"/>
                    </a:lnTo>
                    <a:lnTo>
                      <a:pt x="256" y="500"/>
                    </a:lnTo>
                    <a:lnTo>
                      <a:pt x="238" y="523"/>
                    </a:lnTo>
                    <a:lnTo>
                      <a:pt x="222" y="546"/>
                    </a:lnTo>
                    <a:lnTo>
                      <a:pt x="206" y="571"/>
                    </a:lnTo>
                    <a:lnTo>
                      <a:pt x="191" y="595"/>
                    </a:lnTo>
                    <a:lnTo>
                      <a:pt x="176" y="619"/>
                    </a:lnTo>
                    <a:lnTo>
                      <a:pt x="162" y="644"/>
                    </a:lnTo>
                    <a:lnTo>
                      <a:pt x="148" y="669"/>
                    </a:lnTo>
                    <a:lnTo>
                      <a:pt x="135" y="695"/>
                    </a:lnTo>
                    <a:lnTo>
                      <a:pt x="122" y="721"/>
                    </a:lnTo>
                    <a:lnTo>
                      <a:pt x="110" y="747"/>
                    </a:lnTo>
                    <a:lnTo>
                      <a:pt x="99" y="774"/>
                    </a:lnTo>
                    <a:lnTo>
                      <a:pt x="88" y="800"/>
                    </a:lnTo>
                    <a:lnTo>
                      <a:pt x="77" y="827"/>
                    </a:lnTo>
                    <a:lnTo>
                      <a:pt x="67" y="855"/>
                    </a:lnTo>
                    <a:lnTo>
                      <a:pt x="58" y="883"/>
                    </a:lnTo>
                    <a:lnTo>
                      <a:pt x="50" y="911"/>
                    </a:lnTo>
                    <a:lnTo>
                      <a:pt x="42" y="939"/>
                    </a:lnTo>
                    <a:lnTo>
                      <a:pt x="35" y="968"/>
                    </a:lnTo>
                    <a:lnTo>
                      <a:pt x="28" y="996"/>
                    </a:lnTo>
                    <a:lnTo>
                      <a:pt x="23" y="1025"/>
                    </a:lnTo>
                    <a:lnTo>
                      <a:pt x="17" y="1055"/>
                    </a:lnTo>
                    <a:lnTo>
                      <a:pt x="13" y="1084"/>
                    </a:lnTo>
                    <a:lnTo>
                      <a:pt x="9" y="1114"/>
                    </a:lnTo>
                    <a:lnTo>
                      <a:pt x="6" y="1144"/>
                    </a:lnTo>
                    <a:lnTo>
                      <a:pt x="3" y="1174"/>
                    </a:lnTo>
                    <a:lnTo>
                      <a:pt x="2" y="1205"/>
                    </a:lnTo>
                    <a:lnTo>
                      <a:pt x="0" y="1235"/>
                    </a:lnTo>
                    <a:lnTo>
                      <a:pt x="0" y="1266"/>
                    </a:lnTo>
                    <a:lnTo>
                      <a:pt x="1" y="1298"/>
                    </a:lnTo>
                    <a:lnTo>
                      <a:pt x="2" y="1331"/>
                    </a:lnTo>
                    <a:lnTo>
                      <a:pt x="4" y="1364"/>
                    </a:lnTo>
                    <a:lnTo>
                      <a:pt x="7" y="1396"/>
                    </a:lnTo>
                    <a:lnTo>
                      <a:pt x="10" y="1428"/>
                    </a:lnTo>
                    <a:lnTo>
                      <a:pt x="15" y="1459"/>
                    </a:lnTo>
                    <a:lnTo>
                      <a:pt x="20" y="1491"/>
                    </a:lnTo>
                    <a:lnTo>
                      <a:pt x="26" y="1523"/>
                    </a:lnTo>
                    <a:lnTo>
                      <a:pt x="33" y="1553"/>
                    </a:lnTo>
                    <a:lnTo>
                      <a:pt x="40" y="1584"/>
                    </a:lnTo>
                    <a:lnTo>
                      <a:pt x="48" y="1614"/>
                    </a:lnTo>
                    <a:lnTo>
                      <a:pt x="57" y="1644"/>
                    </a:lnTo>
                    <a:lnTo>
                      <a:pt x="67" y="1674"/>
                    </a:lnTo>
                    <a:lnTo>
                      <a:pt x="77" y="1704"/>
                    </a:lnTo>
                    <a:lnTo>
                      <a:pt x="89" y="1733"/>
                    </a:lnTo>
                    <a:lnTo>
                      <a:pt x="101" y="1761"/>
                    </a:lnTo>
                    <a:lnTo>
                      <a:pt x="113" y="1789"/>
                    </a:lnTo>
                    <a:lnTo>
                      <a:pt x="126" y="1817"/>
                    </a:lnTo>
                    <a:lnTo>
                      <a:pt x="140" y="1846"/>
                    </a:lnTo>
                    <a:lnTo>
                      <a:pt x="154" y="1873"/>
                    </a:lnTo>
                    <a:lnTo>
                      <a:pt x="169" y="1900"/>
                    </a:lnTo>
                    <a:lnTo>
                      <a:pt x="185" y="1926"/>
                    </a:lnTo>
                    <a:lnTo>
                      <a:pt x="201" y="1952"/>
                    </a:lnTo>
                    <a:lnTo>
                      <a:pt x="218" y="1977"/>
                    </a:lnTo>
                    <a:lnTo>
                      <a:pt x="235" y="2003"/>
                    </a:lnTo>
                    <a:lnTo>
                      <a:pt x="254" y="2028"/>
                    </a:lnTo>
                    <a:lnTo>
                      <a:pt x="273" y="2052"/>
                    </a:lnTo>
                    <a:lnTo>
                      <a:pt x="292" y="2076"/>
                    </a:lnTo>
                    <a:lnTo>
                      <a:pt x="311" y="2099"/>
                    </a:lnTo>
                    <a:lnTo>
                      <a:pt x="332" y="2122"/>
                    </a:lnTo>
                    <a:lnTo>
                      <a:pt x="352" y="2145"/>
                    </a:lnTo>
                    <a:lnTo>
                      <a:pt x="374" y="2167"/>
                    </a:lnTo>
                    <a:lnTo>
                      <a:pt x="395" y="2188"/>
                    </a:lnTo>
                    <a:lnTo>
                      <a:pt x="419" y="2209"/>
                    </a:lnTo>
                    <a:lnTo>
                      <a:pt x="441" y="2229"/>
                    </a:lnTo>
                    <a:lnTo>
                      <a:pt x="464" y="2249"/>
                    </a:lnTo>
                    <a:lnTo>
                      <a:pt x="488" y="2268"/>
                    </a:lnTo>
                    <a:lnTo>
                      <a:pt x="512" y="2287"/>
                    </a:lnTo>
                    <a:lnTo>
                      <a:pt x="537" y="2306"/>
                    </a:lnTo>
                    <a:lnTo>
                      <a:pt x="563" y="2323"/>
                    </a:lnTo>
                    <a:lnTo>
                      <a:pt x="588" y="2340"/>
                    </a:lnTo>
                    <a:lnTo>
                      <a:pt x="614" y="2356"/>
                    </a:lnTo>
                    <a:lnTo>
                      <a:pt x="641" y="2372"/>
                    </a:lnTo>
                    <a:lnTo>
                      <a:pt x="667" y="2387"/>
                    </a:lnTo>
                    <a:lnTo>
                      <a:pt x="694" y="2401"/>
                    </a:lnTo>
                    <a:lnTo>
                      <a:pt x="723" y="2415"/>
                    </a:lnTo>
                    <a:lnTo>
                      <a:pt x="751" y="2428"/>
                    </a:lnTo>
                    <a:lnTo>
                      <a:pt x="779" y="2441"/>
                    </a:lnTo>
                    <a:lnTo>
                      <a:pt x="808" y="2452"/>
                    </a:lnTo>
                    <a:lnTo>
                      <a:pt x="836" y="2465"/>
                    </a:lnTo>
                    <a:lnTo>
                      <a:pt x="866" y="2475"/>
                    </a:lnTo>
                    <a:lnTo>
                      <a:pt x="896" y="2485"/>
                    </a:lnTo>
                    <a:lnTo>
                      <a:pt x="926" y="2494"/>
                    </a:lnTo>
                    <a:lnTo>
                      <a:pt x="956" y="2502"/>
                    </a:lnTo>
                    <a:lnTo>
                      <a:pt x="987" y="2510"/>
                    </a:lnTo>
                    <a:lnTo>
                      <a:pt x="1017" y="2516"/>
                    </a:lnTo>
                    <a:lnTo>
                      <a:pt x="1049" y="2522"/>
                    </a:lnTo>
                    <a:lnTo>
                      <a:pt x="1081" y="2528"/>
                    </a:lnTo>
                    <a:lnTo>
                      <a:pt x="1112" y="2532"/>
                    </a:lnTo>
                    <a:lnTo>
                      <a:pt x="1144" y="2536"/>
                    </a:lnTo>
                    <a:lnTo>
                      <a:pt x="1176" y="2539"/>
                    </a:lnTo>
                    <a:lnTo>
                      <a:pt x="1209" y="2541"/>
                    </a:lnTo>
                    <a:lnTo>
                      <a:pt x="1241" y="2543"/>
                    </a:lnTo>
                    <a:lnTo>
                      <a:pt x="1274" y="2543"/>
                    </a:lnTo>
                    <a:lnTo>
                      <a:pt x="1039" y="2206"/>
                    </a:lnTo>
                    <a:lnTo>
                      <a:pt x="1266" y="1904"/>
                    </a:ln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en-US" sz="2000">
                  <a:solidFill>
                    <a:srgbClr val="1FADA2"/>
                  </a:solidFill>
                  <a:latin typeface="+mj-lt"/>
                </a:endParaRPr>
              </a:p>
            </p:txBody>
          </p:sp>
          <p:sp>
            <p:nvSpPr>
              <p:cNvPr id="5" name="MU_2"/>
              <p:cNvSpPr/>
              <p:nvPr>
                <p:custDataLst>
                  <p:tags r:id="rId3"/>
                </p:custDataLst>
              </p:nvPr>
            </p:nvSpPr>
            <p:spPr>
              <a:xfrm rot="5400000">
                <a:off x="3997900" y="1925640"/>
                <a:ext cx="2608119" cy="3599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numCol="1" anchor="ctr">
                <a:prstTxWarp prst="textArchUp">
                  <a:avLst/>
                </a:prstTxWarp>
                <a:normAutofit/>
              </a:bodyPr>
              <a:lstStyle/>
              <a:p>
                <a:pPr algn="ctr">
                  <a:defRPr/>
                </a:pPr>
                <a:endParaRPr lang="zh-CN" altLang="en-US" sz="2000" dirty="0">
                  <a:solidFill>
                    <a:srgbClr val="1FADA2"/>
                  </a:solidFill>
                </a:endParaRPr>
              </a:p>
            </p:txBody>
          </p:sp>
          <p:sp>
            <p:nvSpPr>
              <p:cNvPr id="6" name="MU_2"/>
              <p:cNvSpPr/>
              <p:nvPr>
                <p:custDataLst>
                  <p:tags r:id="rId4"/>
                </p:custDataLst>
              </p:nvPr>
            </p:nvSpPr>
            <p:spPr>
              <a:xfrm rot="16200000">
                <a:off x="5632736" y="1912071"/>
                <a:ext cx="2608119" cy="3599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spcFirstLastPara="1" wrap="square" tIns="0" bIns="0" numCol="1" anchor="ctr">
                <a:prstTxWarp prst="textArchUp">
                  <a:avLst/>
                </a:prstTxWarp>
                <a:normAutofit/>
              </a:bodyPr>
              <a:lstStyle/>
              <a:p>
                <a:pPr algn="ctr">
                  <a:defRPr/>
                </a:pPr>
                <a:endParaRPr lang="zh-CN" altLang="en-US" sz="2000" dirty="0">
                  <a:solidFill>
                    <a:srgbClr val="1FADA2"/>
                  </a:solidFill>
                </a:endParaRPr>
              </a:p>
            </p:txBody>
          </p:sp>
        </p:grpSp>
        <p:sp>
          <p:nvSpPr>
            <p:cNvPr id="8" name="KSO_Shape"/>
            <p:cNvSpPr/>
            <p:nvPr/>
          </p:nvSpPr>
          <p:spPr>
            <a:xfrm>
              <a:off x="8361241" y="2713392"/>
              <a:ext cx="1061456" cy="1017229"/>
            </a:xfrm>
            <a:custGeom>
              <a:avLst/>
              <a:gdLst/>
              <a:ahLst/>
              <a:cxnLst/>
              <a:rect l="l" t="t" r="r" b="b"/>
              <a:pathLst>
                <a:path w="1889279" h="1810503">
                  <a:moveTo>
                    <a:pt x="1408636" y="1462945"/>
                  </a:moveTo>
                  <a:cubicBezTo>
                    <a:pt x="1471912" y="1494489"/>
                    <a:pt x="1528819" y="1532588"/>
                    <a:pt x="1575786" y="1578162"/>
                  </a:cubicBezTo>
                  <a:cubicBezTo>
                    <a:pt x="1467281" y="1672800"/>
                    <a:pt x="1335058" y="1742507"/>
                    <a:pt x="1188886" y="1779443"/>
                  </a:cubicBezTo>
                  <a:cubicBezTo>
                    <a:pt x="1278166" y="1700386"/>
                    <a:pt x="1353810" y="1592053"/>
                    <a:pt x="1408636" y="1462945"/>
                  </a:cubicBezTo>
                  <a:close/>
                  <a:moveTo>
                    <a:pt x="494888" y="1445849"/>
                  </a:moveTo>
                  <a:cubicBezTo>
                    <a:pt x="556747" y="1590569"/>
                    <a:pt x="643865" y="1709702"/>
                    <a:pt x="747068" y="1790925"/>
                  </a:cubicBezTo>
                  <a:cubicBezTo>
                    <a:pt x="576321" y="1756303"/>
                    <a:pt x="422614" y="1677538"/>
                    <a:pt x="300900" y="1566189"/>
                  </a:cubicBezTo>
                  <a:cubicBezTo>
                    <a:pt x="355309" y="1517036"/>
                    <a:pt x="421005" y="1476420"/>
                    <a:pt x="494888" y="1445849"/>
                  </a:cubicBezTo>
                  <a:close/>
                  <a:moveTo>
                    <a:pt x="900586" y="1355871"/>
                  </a:moveTo>
                  <a:lnTo>
                    <a:pt x="900586" y="1808904"/>
                  </a:lnTo>
                  <a:lnTo>
                    <a:pt x="884222" y="1808113"/>
                  </a:lnTo>
                  <a:cubicBezTo>
                    <a:pt x="745280" y="1742581"/>
                    <a:pt x="627378" y="1604992"/>
                    <a:pt x="551037" y="1423344"/>
                  </a:cubicBezTo>
                  <a:cubicBezTo>
                    <a:pt x="655969" y="1381011"/>
                    <a:pt x="774745" y="1357337"/>
                    <a:pt x="900586" y="1355871"/>
                  </a:cubicBezTo>
                  <a:close/>
                  <a:moveTo>
                    <a:pt x="953521" y="1355186"/>
                  </a:moveTo>
                  <a:cubicBezTo>
                    <a:pt x="1099660" y="1356509"/>
                    <a:pt x="1236550" y="1386650"/>
                    <a:pt x="1354036" y="1440083"/>
                  </a:cubicBezTo>
                  <a:cubicBezTo>
                    <a:pt x="1283551" y="1605630"/>
                    <a:pt x="1178611" y="1734316"/>
                    <a:pt x="1054486" y="1804443"/>
                  </a:cubicBezTo>
                  <a:lnTo>
                    <a:pt x="953521" y="1810503"/>
                  </a:lnTo>
                  <a:close/>
                  <a:moveTo>
                    <a:pt x="1517159" y="931303"/>
                  </a:moveTo>
                  <a:lnTo>
                    <a:pt x="1889279" y="931303"/>
                  </a:lnTo>
                  <a:cubicBezTo>
                    <a:pt x="1883282" y="1167646"/>
                    <a:pt x="1781715" y="1381244"/>
                    <a:pt x="1618873" y="1536894"/>
                  </a:cubicBezTo>
                  <a:cubicBezTo>
                    <a:pt x="1566437" y="1485571"/>
                    <a:pt x="1502786" y="1442774"/>
                    <a:pt x="1431939" y="1407715"/>
                  </a:cubicBezTo>
                  <a:cubicBezTo>
                    <a:pt x="1485774" y="1266553"/>
                    <a:pt x="1516428" y="1104135"/>
                    <a:pt x="1517159" y="931303"/>
                  </a:cubicBezTo>
                  <a:close/>
                  <a:moveTo>
                    <a:pt x="953521" y="931303"/>
                  </a:moveTo>
                  <a:lnTo>
                    <a:pt x="1456842" y="931303"/>
                  </a:lnTo>
                  <a:cubicBezTo>
                    <a:pt x="1456123" y="1096196"/>
                    <a:pt x="1427268" y="1250986"/>
                    <a:pt x="1375819" y="1384691"/>
                  </a:cubicBezTo>
                  <a:cubicBezTo>
                    <a:pt x="1251537" y="1327928"/>
                    <a:pt x="1107288" y="1296191"/>
                    <a:pt x="953521" y="1294902"/>
                  </a:cubicBezTo>
                  <a:close/>
                  <a:moveTo>
                    <a:pt x="448568" y="931303"/>
                  </a:moveTo>
                  <a:lnTo>
                    <a:pt x="900586" y="931303"/>
                  </a:lnTo>
                  <a:lnTo>
                    <a:pt x="900586" y="1295603"/>
                  </a:lnTo>
                  <a:cubicBezTo>
                    <a:pt x="766605" y="1297053"/>
                    <a:pt x="640053" y="1322469"/>
                    <a:pt x="528061" y="1368046"/>
                  </a:cubicBezTo>
                  <a:cubicBezTo>
                    <a:pt x="478984" y="1238632"/>
                    <a:pt x="450499" y="1089843"/>
                    <a:pt x="448568" y="931303"/>
                  </a:cubicBezTo>
                  <a:close/>
                  <a:moveTo>
                    <a:pt x="0" y="931303"/>
                  </a:moveTo>
                  <a:lnTo>
                    <a:pt x="388264" y="931303"/>
                  </a:lnTo>
                  <a:cubicBezTo>
                    <a:pt x="390220" y="1097785"/>
                    <a:pt x="420532" y="1254193"/>
                    <a:pt x="473139" y="1390578"/>
                  </a:cubicBezTo>
                  <a:cubicBezTo>
                    <a:pt x="391203" y="1423988"/>
                    <a:pt x="318506" y="1469260"/>
                    <a:pt x="258353" y="1524144"/>
                  </a:cubicBezTo>
                  <a:cubicBezTo>
                    <a:pt x="102364" y="1370026"/>
                    <a:pt x="5849" y="1161456"/>
                    <a:pt x="0" y="931303"/>
                  </a:cubicBezTo>
                  <a:close/>
                  <a:moveTo>
                    <a:pt x="536834" y="421694"/>
                  </a:moveTo>
                  <a:cubicBezTo>
                    <a:pt x="646682" y="464986"/>
                    <a:pt x="770110" y="489176"/>
                    <a:pt x="900586" y="490537"/>
                  </a:cubicBezTo>
                  <a:lnTo>
                    <a:pt x="900586" y="875390"/>
                  </a:lnTo>
                  <a:lnTo>
                    <a:pt x="448805" y="875390"/>
                  </a:lnTo>
                  <a:cubicBezTo>
                    <a:pt x="451150" y="709592"/>
                    <a:pt x="482649" y="554587"/>
                    <a:pt x="536834" y="421694"/>
                  </a:cubicBezTo>
                  <a:close/>
                  <a:moveTo>
                    <a:pt x="1356131" y="409527"/>
                  </a:moveTo>
                  <a:cubicBezTo>
                    <a:pt x="1415590" y="544412"/>
                    <a:pt x="1451132" y="703874"/>
                    <a:pt x="1455052" y="875390"/>
                  </a:cubicBezTo>
                  <a:lnTo>
                    <a:pt x="953521" y="875390"/>
                  </a:lnTo>
                  <a:lnTo>
                    <a:pt x="953521" y="491238"/>
                  </a:lnTo>
                  <a:cubicBezTo>
                    <a:pt x="1099303" y="490092"/>
                    <a:pt x="1236528" y="461431"/>
                    <a:pt x="1356131" y="409527"/>
                  </a:cubicBezTo>
                  <a:close/>
                  <a:moveTo>
                    <a:pt x="271202" y="273767"/>
                  </a:moveTo>
                  <a:cubicBezTo>
                    <a:pt x="330895" y="324894"/>
                    <a:pt x="401533" y="367494"/>
                    <a:pt x="480768" y="398692"/>
                  </a:cubicBezTo>
                  <a:cubicBezTo>
                    <a:pt x="424147" y="539118"/>
                    <a:pt x="390867" y="701724"/>
                    <a:pt x="388496" y="875390"/>
                  </a:cubicBezTo>
                  <a:lnTo>
                    <a:pt x="238" y="875390"/>
                  </a:lnTo>
                  <a:cubicBezTo>
                    <a:pt x="7162" y="640451"/>
                    <a:pt x="108645" y="428248"/>
                    <a:pt x="271202" y="273767"/>
                  </a:cubicBezTo>
                  <a:close/>
                  <a:moveTo>
                    <a:pt x="1605567" y="261436"/>
                  </a:moveTo>
                  <a:cubicBezTo>
                    <a:pt x="1775300" y="417133"/>
                    <a:pt x="1881942" y="634296"/>
                    <a:pt x="1889035" y="875390"/>
                  </a:cubicBezTo>
                  <a:lnTo>
                    <a:pt x="1515364" y="875390"/>
                  </a:lnTo>
                  <a:cubicBezTo>
                    <a:pt x="1511419" y="696081"/>
                    <a:pt x="1474168" y="529014"/>
                    <a:pt x="1413107" y="386152"/>
                  </a:cubicBezTo>
                  <a:cubicBezTo>
                    <a:pt x="1485941" y="353453"/>
                    <a:pt x="1551126" y="311628"/>
                    <a:pt x="1605567" y="261436"/>
                  </a:cubicBezTo>
                  <a:close/>
                  <a:moveTo>
                    <a:pt x="748157" y="19413"/>
                  </a:moveTo>
                  <a:cubicBezTo>
                    <a:pt x="649482" y="96557"/>
                    <a:pt x="565491" y="208310"/>
                    <a:pt x="504779" y="344256"/>
                  </a:cubicBezTo>
                  <a:cubicBezTo>
                    <a:pt x="432706" y="315858"/>
                    <a:pt x="368354" y="277545"/>
                    <a:pt x="313920" y="231604"/>
                  </a:cubicBezTo>
                  <a:cubicBezTo>
                    <a:pt x="434240" y="127070"/>
                    <a:pt x="583275" y="52667"/>
                    <a:pt x="748157" y="19413"/>
                  </a:cubicBezTo>
                  <a:close/>
                  <a:moveTo>
                    <a:pt x="1137621" y="18543"/>
                  </a:moveTo>
                  <a:cubicBezTo>
                    <a:pt x="1297904" y="50310"/>
                    <a:pt x="1443338" y="120918"/>
                    <a:pt x="1562575" y="219802"/>
                  </a:cubicBezTo>
                  <a:cubicBezTo>
                    <a:pt x="1512842" y="265093"/>
                    <a:pt x="1453308" y="302843"/>
                    <a:pt x="1386970" y="332857"/>
                  </a:cubicBezTo>
                  <a:cubicBezTo>
                    <a:pt x="1323718" y="199817"/>
                    <a:pt x="1237626" y="91674"/>
                    <a:pt x="1137621" y="18543"/>
                  </a:cubicBezTo>
                  <a:close/>
                  <a:moveTo>
                    <a:pt x="900586" y="1702"/>
                  </a:moveTo>
                  <a:lnTo>
                    <a:pt x="900586" y="430269"/>
                  </a:lnTo>
                  <a:cubicBezTo>
                    <a:pt x="778345" y="428899"/>
                    <a:pt x="662774" y="406468"/>
                    <a:pt x="560047" y="366408"/>
                  </a:cubicBezTo>
                  <a:cubicBezTo>
                    <a:pt x="637783" y="193348"/>
                    <a:pt x="753999" y="63227"/>
                    <a:pt x="890213" y="2203"/>
                  </a:cubicBezTo>
                  <a:close/>
                  <a:moveTo>
                    <a:pt x="953521" y="0"/>
                  </a:moveTo>
                  <a:lnTo>
                    <a:pt x="981035" y="1330"/>
                  </a:lnTo>
                  <a:cubicBezTo>
                    <a:pt x="1124068" y="53565"/>
                    <a:pt x="1247786" y="180867"/>
                    <a:pt x="1332000" y="354889"/>
                  </a:cubicBezTo>
                  <a:cubicBezTo>
                    <a:pt x="1219743" y="403080"/>
                    <a:pt x="1090709" y="429800"/>
                    <a:pt x="953521" y="43095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cxnSp>
        <p:nvCxnSpPr>
          <p:cNvPr id="11" name="直接连接符 10"/>
          <p:cNvCxnSpPr/>
          <p:nvPr/>
        </p:nvCxnSpPr>
        <p:spPr>
          <a:xfrm>
            <a:off x="1940159" y="3498443"/>
            <a:ext cx="4890656" cy="0"/>
          </a:xfrm>
          <a:prstGeom prst="line">
            <a:avLst/>
          </a:prstGeom>
          <a:ln w="31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009433" y="1943948"/>
            <a:ext cx="4752109" cy="1384995"/>
          </a:xfrm>
          <a:prstGeom prst="rect">
            <a:avLst/>
          </a:prstGeom>
        </p:spPr>
        <p:txBody>
          <a:bodyPr wrap="square">
            <a:spAutoFit/>
          </a:bodyPr>
          <a:lstStyle/>
          <a:p>
            <a:pPr algn="just"/>
            <a:r>
              <a:rPr lang="zh-CN" altLang="en-US" sz="2800" dirty="0">
                <a:solidFill>
                  <a:schemeClr val="bg1"/>
                </a:solidFill>
              </a:rPr>
              <a:t>扣缴义务人发现纳税人提供的信息与实际情况不符的，</a:t>
            </a:r>
            <a:r>
              <a:rPr lang="zh-CN" altLang="en-US" sz="2800" dirty="0">
                <a:solidFill>
                  <a:srgbClr val="FF0000"/>
                </a:solidFill>
              </a:rPr>
              <a:t>可以要求纳税人修改</a:t>
            </a:r>
            <a:r>
              <a:rPr lang="zh-CN" altLang="en-US" sz="2800" dirty="0">
                <a:solidFill>
                  <a:schemeClr val="bg1"/>
                </a:solidFill>
              </a:rPr>
              <a:t>。</a:t>
            </a:r>
          </a:p>
        </p:txBody>
      </p:sp>
      <p:sp>
        <p:nvSpPr>
          <p:cNvPr id="15" name="矩形 14"/>
          <p:cNvSpPr/>
          <p:nvPr/>
        </p:nvSpPr>
        <p:spPr>
          <a:xfrm>
            <a:off x="2009433" y="3733731"/>
            <a:ext cx="4752109" cy="1384995"/>
          </a:xfrm>
          <a:prstGeom prst="rect">
            <a:avLst/>
          </a:prstGeom>
        </p:spPr>
        <p:txBody>
          <a:bodyPr wrap="square">
            <a:spAutoFit/>
          </a:bodyPr>
          <a:lstStyle/>
          <a:p>
            <a:pPr algn="just"/>
            <a:r>
              <a:rPr lang="zh-CN" altLang="en-US" sz="2800" dirty="0">
                <a:solidFill>
                  <a:schemeClr val="bg1"/>
                </a:solidFill>
              </a:rPr>
              <a:t>纳税人拒绝修改的，</a:t>
            </a:r>
            <a:r>
              <a:rPr lang="zh-CN" altLang="en-US" sz="2800" dirty="0">
                <a:solidFill>
                  <a:srgbClr val="FF0000"/>
                </a:solidFill>
              </a:rPr>
              <a:t>扣缴义务人应当报告税务机关，税务机关应当及时处理。</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A_矩形 28"/>
          <p:cNvSpPr/>
          <p:nvPr>
            <p:custDataLst>
              <p:tags r:id="rId1"/>
            </p:custDataLst>
          </p:nvPr>
        </p:nvSpPr>
        <p:spPr>
          <a:xfrm>
            <a:off x="2662851" y="2080730"/>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t>子 女 教 育</a:t>
            </a:r>
          </a:p>
        </p:txBody>
      </p:sp>
      <p:sp>
        <p:nvSpPr>
          <p:cNvPr id="31" name="矩形 30"/>
          <p:cNvSpPr>
            <a:spLocks noChangeAspect="1"/>
          </p:cNvSpPr>
          <p:nvPr/>
        </p:nvSpPr>
        <p:spPr>
          <a:xfrm>
            <a:off x="5020668" y="2080730"/>
            <a:ext cx="1716995" cy="531043"/>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t>继 续 教 育</a:t>
            </a:r>
            <a:endParaRPr lang="zh-CN" altLang="en-US" sz="2000" dirty="0">
              <a:solidFill>
                <a:schemeClr val="bg1"/>
              </a:solidFill>
              <a:latin typeface="+mj-lt"/>
            </a:endParaRPr>
          </a:p>
        </p:txBody>
      </p:sp>
      <p:sp>
        <p:nvSpPr>
          <p:cNvPr id="32" name="矩形 31"/>
          <p:cNvSpPr/>
          <p:nvPr/>
        </p:nvSpPr>
        <p:spPr>
          <a:xfrm>
            <a:off x="7378280" y="2088115"/>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solidFill>
                  <a:schemeClr val="bg1"/>
                </a:solidFill>
                <a:latin typeface="+mj-lt"/>
              </a:rPr>
              <a:t>大 病 医 疗</a:t>
            </a:r>
          </a:p>
        </p:txBody>
      </p:sp>
      <p:sp>
        <p:nvSpPr>
          <p:cNvPr id="33" name="矩形 32"/>
          <p:cNvSpPr/>
          <p:nvPr/>
        </p:nvSpPr>
        <p:spPr>
          <a:xfrm>
            <a:off x="9736096" y="2088115"/>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solidFill>
                  <a:schemeClr val="bg1"/>
                </a:solidFill>
                <a:latin typeface="+mj-lt"/>
              </a:rPr>
              <a:t>住房贷款利息</a:t>
            </a:r>
          </a:p>
        </p:txBody>
      </p:sp>
      <p:grpSp>
        <p:nvGrpSpPr>
          <p:cNvPr id="2" name="PA_组合 1"/>
          <p:cNvGrpSpPr>
            <a:grpSpLocks noChangeAspect="1"/>
          </p:cNvGrpSpPr>
          <p:nvPr>
            <p:custDataLst>
              <p:tags r:id="rId2"/>
            </p:custDataLst>
          </p:nvPr>
        </p:nvGrpSpPr>
        <p:grpSpPr>
          <a:xfrm>
            <a:off x="2981450" y="601710"/>
            <a:ext cx="1080002" cy="1080000"/>
            <a:chOff x="1513251" y="2396138"/>
            <a:chExt cx="1630691" cy="1630691"/>
          </a:xfrm>
        </p:grpSpPr>
        <p:grpSp>
          <p:nvGrpSpPr>
            <p:cNvPr id="35" name="组合 34"/>
            <p:cNvGrpSpPr/>
            <p:nvPr/>
          </p:nvGrpSpPr>
          <p:grpSpPr>
            <a:xfrm>
              <a:off x="1513251" y="2396138"/>
              <a:ext cx="1630691" cy="1630691"/>
              <a:chOff x="4738255" y="1682692"/>
              <a:chExt cx="1423000" cy="1423000"/>
            </a:xfrm>
          </p:grpSpPr>
          <p:sp>
            <p:nvSpPr>
              <p:cNvPr id="37" name="椭圆 36"/>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8" name="椭圆 37"/>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34" name="KSO_Shape"/>
            <p:cNvSpPr/>
            <p:nvPr/>
          </p:nvSpPr>
          <p:spPr bwMode="auto">
            <a:xfrm>
              <a:off x="1964038" y="2890048"/>
              <a:ext cx="729117" cy="62825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4" name="组合 3"/>
          <p:cNvGrpSpPr>
            <a:grpSpLocks noChangeAspect="1"/>
          </p:cNvGrpSpPr>
          <p:nvPr/>
        </p:nvGrpSpPr>
        <p:grpSpPr>
          <a:xfrm>
            <a:off x="5339201" y="596587"/>
            <a:ext cx="1080000" cy="1080000"/>
            <a:chOff x="4034427" y="2396137"/>
            <a:chExt cx="1630691" cy="1630691"/>
          </a:xfrm>
        </p:grpSpPr>
        <p:grpSp>
          <p:nvGrpSpPr>
            <p:cNvPr id="39" name="组合 38"/>
            <p:cNvGrpSpPr/>
            <p:nvPr/>
          </p:nvGrpSpPr>
          <p:grpSpPr>
            <a:xfrm>
              <a:off x="4034427" y="2396137"/>
              <a:ext cx="1630691" cy="1630691"/>
              <a:chOff x="4738255" y="1682692"/>
              <a:chExt cx="1423000" cy="1423000"/>
            </a:xfrm>
          </p:grpSpPr>
          <p:sp>
            <p:nvSpPr>
              <p:cNvPr id="40" name="椭圆 39"/>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1" name="椭圆 40"/>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23" name="KSO_Shape"/>
            <p:cNvSpPr/>
            <p:nvPr/>
          </p:nvSpPr>
          <p:spPr bwMode="auto">
            <a:xfrm>
              <a:off x="4557632" y="2845244"/>
              <a:ext cx="584280" cy="702541"/>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6" name="组合 5"/>
          <p:cNvGrpSpPr>
            <a:grpSpLocks noChangeAspect="1"/>
          </p:cNvGrpSpPr>
          <p:nvPr/>
        </p:nvGrpSpPr>
        <p:grpSpPr>
          <a:xfrm>
            <a:off x="7696949" y="591464"/>
            <a:ext cx="1080000" cy="1080000"/>
            <a:chOff x="6557271" y="2396136"/>
            <a:chExt cx="1630691" cy="1630691"/>
          </a:xfrm>
        </p:grpSpPr>
        <p:grpSp>
          <p:nvGrpSpPr>
            <p:cNvPr id="42" name="组合 41"/>
            <p:cNvGrpSpPr/>
            <p:nvPr/>
          </p:nvGrpSpPr>
          <p:grpSpPr>
            <a:xfrm>
              <a:off x="6557271" y="2396136"/>
              <a:ext cx="1630691" cy="1630691"/>
              <a:chOff x="4738255" y="1682692"/>
              <a:chExt cx="1423000" cy="1423000"/>
            </a:xfrm>
          </p:grpSpPr>
          <p:sp>
            <p:nvSpPr>
              <p:cNvPr id="43" name="椭圆 4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4" name="椭圆 43"/>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30" name="KSO_Shape"/>
            <p:cNvSpPr/>
            <p:nvPr/>
          </p:nvSpPr>
          <p:spPr bwMode="auto">
            <a:xfrm>
              <a:off x="6975676" y="2939742"/>
              <a:ext cx="793881" cy="591441"/>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7" name="组合 6"/>
          <p:cNvGrpSpPr>
            <a:grpSpLocks noChangeAspect="1"/>
          </p:cNvGrpSpPr>
          <p:nvPr/>
        </p:nvGrpSpPr>
        <p:grpSpPr>
          <a:xfrm>
            <a:off x="10054696" y="606833"/>
            <a:ext cx="1080000" cy="1080000"/>
            <a:chOff x="9089117" y="2411505"/>
            <a:chExt cx="1630691" cy="1630691"/>
          </a:xfrm>
        </p:grpSpPr>
        <p:grpSp>
          <p:nvGrpSpPr>
            <p:cNvPr id="45" name="组合 44"/>
            <p:cNvGrpSpPr/>
            <p:nvPr/>
          </p:nvGrpSpPr>
          <p:grpSpPr>
            <a:xfrm>
              <a:off x="9089117" y="2411505"/>
              <a:ext cx="1630691" cy="1630691"/>
              <a:chOff x="4738255" y="1682692"/>
              <a:chExt cx="1423000" cy="1423000"/>
            </a:xfrm>
          </p:grpSpPr>
          <p:sp>
            <p:nvSpPr>
              <p:cNvPr id="46" name="椭圆 4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7" name="椭圆 46"/>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36" name="KSO_Shape"/>
            <p:cNvSpPr/>
            <p:nvPr/>
          </p:nvSpPr>
          <p:spPr bwMode="auto">
            <a:xfrm>
              <a:off x="9549879" y="2865030"/>
              <a:ext cx="709167" cy="72364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sp>
        <p:nvSpPr>
          <p:cNvPr id="48" name="矩形 47"/>
          <p:cNvSpPr/>
          <p:nvPr/>
        </p:nvSpPr>
        <p:spPr>
          <a:xfrm>
            <a:off x="2662851" y="4562666"/>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t>住 房 租 金</a:t>
            </a:r>
          </a:p>
        </p:txBody>
      </p:sp>
      <p:sp>
        <p:nvSpPr>
          <p:cNvPr id="49" name="矩形 48"/>
          <p:cNvSpPr>
            <a:spLocks noChangeAspect="1"/>
          </p:cNvSpPr>
          <p:nvPr/>
        </p:nvSpPr>
        <p:spPr>
          <a:xfrm>
            <a:off x="5020668" y="4562666"/>
            <a:ext cx="1716995" cy="531043"/>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t>赡 养 老 人</a:t>
            </a:r>
            <a:endParaRPr lang="zh-CN" altLang="en-US" sz="2000" dirty="0">
              <a:solidFill>
                <a:schemeClr val="bg1"/>
              </a:solidFill>
              <a:latin typeface="+mj-lt"/>
            </a:endParaRPr>
          </a:p>
        </p:txBody>
      </p:sp>
      <p:sp>
        <p:nvSpPr>
          <p:cNvPr id="50" name="矩形 49"/>
          <p:cNvSpPr/>
          <p:nvPr/>
        </p:nvSpPr>
        <p:spPr>
          <a:xfrm>
            <a:off x="7378280" y="4570051"/>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solidFill>
                  <a:schemeClr val="bg1"/>
                </a:solidFill>
                <a:latin typeface="+mj-lt"/>
              </a:rPr>
              <a:t>保 障 措 施  </a:t>
            </a:r>
          </a:p>
        </p:txBody>
      </p:sp>
      <p:sp>
        <p:nvSpPr>
          <p:cNvPr id="51" name="矩形 50"/>
          <p:cNvSpPr/>
          <p:nvPr/>
        </p:nvSpPr>
        <p:spPr>
          <a:xfrm>
            <a:off x="9736096" y="4570051"/>
            <a:ext cx="1717200" cy="532800"/>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CN" altLang="en-US" sz="2000" dirty="0">
                <a:solidFill>
                  <a:schemeClr val="bg1"/>
                </a:solidFill>
                <a:latin typeface="+mj-lt"/>
              </a:rPr>
              <a:t>附       则</a:t>
            </a:r>
          </a:p>
        </p:txBody>
      </p:sp>
      <p:grpSp>
        <p:nvGrpSpPr>
          <p:cNvPr id="52" name="组合 51"/>
          <p:cNvGrpSpPr>
            <a:grpSpLocks noChangeAspect="1"/>
          </p:cNvGrpSpPr>
          <p:nvPr/>
        </p:nvGrpSpPr>
        <p:grpSpPr>
          <a:xfrm>
            <a:off x="2981450" y="3083646"/>
            <a:ext cx="1080002" cy="1080000"/>
            <a:chOff x="1513251" y="2396138"/>
            <a:chExt cx="1630691" cy="1630691"/>
          </a:xfrm>
        </p:grpSpPr>
        <p:grpSp>
          <p:nvGrpSpPr>
            <p:cNvPr id="53" name="组合 52"/>
            <p:cNvGrpSpPr/>
            <p:nvPr/>
          </p:nvGrpSpPr>
          <p:grpSpPr>
            <a:xfrm>
              <a:off x="1513251" y="2396138"/>
              <a:ext cx="1630691" cy="1630691"/>
              <a:chOff x="4738255" y="1682692"/>
              <a:chExt cx="1423000" cy="1423000"/>
            </a:xfrm>
          </p:grpSpPr>
          <p:sp>
            <p:nvSpPr>
              <p:cNvPr id="55" name="椭圆 5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56" name="椭圆 55"/>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54" name="KSO_Shape"/>
            <p:cNvSpPr/>
            <p:nvPr/>
          </p:nvSpPr>
          <p:spPr bwMode="auto">
            <a:xfrm>
              <a:off x="1964038" y="2890048"/>
              <a:ext cx="729117" cy="62825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57" name="组合 56"/>
          <p:cNvGrpSpPr>
            <a:grpSpLocks noChangeAspect="1"/>
          </p:cNvGrpSpPr>
          <p:nvPr/>
        </p:nvGrpSpPr>
        <p:grpSpPr>
          <a:xfrm>
            <a:off x="5339201" y="3078523"/>
            <a:ext cx="1080000" cy="1080000"/>
            <a:chOff x="4034427" y="2396137"/>
            <a:chExt cx="1630691" cy="1630691"/>
          </a:xfrm>
        </p:grpSpPr>
        <p:grpSp>
          <p:nvGrpSpPr>
            <p:cNvPr id="58" name="组合 57"/>
            <p:cNvGrpSpPr/>
            <p:nvPr/>
          </p:nvGrpSpPr>
          <p:grpSpPr>
            <a:xfrm>
              <a:off x="4034427" y="2396137"/>
              <a:ext cx="1630691" cy="1630691"/>
              <a:chOff x="4738255" y="1682692"/>
              <a:chExt cx="1423000" cy="1423000"/>
            </a:xfrm>
          </p:grpSpPr>
          <p:sp>
            <p:nvSpPr>
              <p:cNvPr id="60" name="椭圆 59"/>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1" name="椭圆 60"/>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59" name="KSO_Shape"/>
            <p:cNvSpPr/>
            <p:nvPr/>
          </p:nvSpPr>
          <p:spPr bwMode="auto">
            <a:xfrm>
              <a:off x="4557632" y="2845244"/>
              <a:ext cx="584280" cy="702541"/>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62" name="组合 61"/>
          <p:cNvGrpSpPr>
            <a:grpSpLocks noChangeAspect="1"/>
          </p:cNvGrpSpPr>
          <p:nvPr/>
        </p:nvGrpSpPr>
        <p:grpSpPr>
          <a:xfrm>
            <a:off x="7696949" y="3073400"/>
            <a:ext cx="1080000" cy="1080000"/>
            <a:chOff x="6557271" y="2396136"/>
            <a:chExt cx="1630691" cy="1630691"/>
          </a:xfrm>
        </p:grpSpPr>
        <p:grpSp>
          <p:nvGrpSpPr>
            <p:cNvPr id="63" name="组合 62"/>
            <p:cNvGrpSpPr/>
            <p:nvPr/>
          </p:nvGrpSpPr>
          <p:grpSpPr>
            <a:xfrm>
              <a:off x="6557271" y="2396136"/>
              <a:ext cx="1630691" cy="1630691"/>
              <a:chOff x="4738255" y="1682692"/>
              <a:chExt cx="1423000" cy="1423000"/>
            </a:xfrm>
          </p:grpSpPr>
          <p:sp>
            <p:nvSpPr>
              <p:cNvPr id="65" name="椭圆 6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6" name="椭圆 65"/>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64" name="KSO_Shape"/>
            <p:cNvSpPr/>
            <p:nvPr/>
          </p:nvSpPr>
          <p:spPr bwMode="auto">
            <a:xfrm>
              <a:off x="6975676" y="2939742"/>
              <a:ext cx="793881" cy="591441"/>
            </a:xfrm>
            <a:custGeom>
              <a:avLst/>
              <a:gdLst>
                <a:gd name="T0" fmla="*/ 1318145 w 2143125"/>
                <a:gd name="T1" fmla="*/ 917194 h 1597025"/>
                <a:gd name="T2" fmla="*/ 1379831 w 2143125"/>
                <a:gd name="T3" fmla="*/ 1137598 h 1597025"/>
                <a:gd name="T4" fmla="*/ 1335097 w 2143125"/>
                <a:gd name="T5" fmla="*/ 1268287 h 1597025"/>
                <a:gd name="T6" fmla="*/ 1208192 w 2143125"/>
                <a:gd name="T7" fmla="*/ 1359886 h 1597025"/>
                <a:gd name="T8" fmla="*/ 922597 w 2143125"/>
                <a:gd name="T9" fmla="*/ 1418283 h 1597025"/>
                <a:gd name="T10" fmla="*/ 657487 w 2143125"/>
                <a:gd name="T11" fmla="*/ 1338693 h 1597025"/>
                <a:gd name="T12" fmla="*/ 552478 w 2143125"/>
                <a:gd name="T13" fmla="*/ 1242149 h 1597025"/>
                <a:gd name="T14" fmla="*/ 531288 w 2143125"/>
                <a:gd name="T15" fmla="*/ 1081555 h 1597025"/>
                <a:gd name="T16" fmla="*/ 616755 w 2143125"/>
                <a:gd name="T17" fmla="*/ 873161 h 1597025"/>
                <a:gd name="T18" fmla="*/ 1793602 w 2143125"/>
                <a:gd name="T19" fmla="*/ 648696 h 1597025"/>
                <a:gd name="T20" fmla="*/ 1890429 w 2143125"/>
                <a:gd name="T21" fmla="*/ 826850 h 1597025"/>
                <a:gd name="T22" fmla="*/ 1893955 w 2143125"/>
                <a:gd name="T23" fmla="*/ 997719 h 1597025"/>
                <a:gd name="T24" fmla="*/ 1811228 w 2143125"/>
                <a:gd name="T25" fmla="*/ 1095258 h 1597025"/>
                <a:gd name="T26" fmla="*/ 1583730 w 2143125"/>
                <a:gd name="T27" fmla="*/ 1181514 h 1597025"/>
                <a:gd name="T28" fmla="*/ 1467631 w 2143125"/>
                <a:gd name="T29" fmla="*/ 1082095 h 1597025"/>
                <a:gd name="T30" fmla="*/ 1367044 w 2143125"/>
                <a:gd name="T31" fmla="*/ 822855 h 1597025"/>
                <a:gd name="T32" fmla="*/ 1287607 w 2143125"/>
                <a:gd name="T33" fmla="*/ 640469 h 1597025"/>
                <a:gd name="T34" fmla="*/ 637786 w 2143125"/>
                <a:gd name="T35" fmla="*/ 718735 h 1597025"/>
                <a:gd name="T36" fmla="*/ 475984 w 2143125"/>
                <a:gd name="T37" fmla="*/ 936375 h 1597025"/>
                <a:gd name="T38" fmla="*/ 436888 w 2143125"/>
                <a:gd name="T39" fmla="*/ 1185275 h 1597025"/>
                <a:gd name="T40" fmla="*/ 191242 w 2143125"/>
                <a:gd name="T41" fmla="*/ 1146495 h 1597025"/>
                <a:gd name="T42" fmla="*/ 46633 w 2143125"/>
                <a:gd name="T43" fmla="*/ 1053656 h 1597025"/>
                <a:gd name="T44" fmla="*/ 0 w 2143125"/>
                <a:gd name="T45" fmla="*/ 940371 h 1597025"/>
                <a:gd name="T46" fmla="*/ 50165 w 2143125"/>
                <a:gd name="T47" fmla="*/ 736128 h 1597025"/>
                <a:gd name="T48" fmla="*/ 952970 w 2143125"/>
                <a:gd name="T49" fmla="*/ 136844 h 1597025"/>
                <a:gd name="T50" fmla="*/ 1076540 w 2143125"/>
                <a:gd name="T51" fmla="*/ 163209 h 1597025"/>
                <a:gd name="T52" fmla="*/ 1174924 w 2143125"/>
                <a:gd name="T53" fmla="*/ 235007 h 1597025"/>
                <a:gd name="T54" fmla="*/ 1237061 w 2143125"/>
                <a:gd name="T55" fmla="*/ 340233 h 1597025"/>
                <a:gd name="T56" fmla="*/ 1251420 w 2143125"/>
                <a:gd name="T57" fmla="*/ 467116 h 1597025"/>
                <a:gd name="T58" fmla="*/ 1213290 w 2143125"/>
                <a:gd name="T59" fmla="*/ 585759 h 1597025"/>
                <a:gd name="T60" fmla="*/ 1132322 w 2143125"/>
                <a:gd name="T61" fmla="*/ 676861 h 1597025"/>
                <a:gd name="T62" fmla="*/ 1020756 w 2143125"/>
                <a:gd name="T63" fmla="*/ 728650 h 1597025"/>
                <a:gd name="T64" fmla="*/ 892716 w 2143125"/>
                <a:gd name="T65" fmla="*/ 730298 h 1597025"/>
                <a:gd name="T66" fmla="*/ 779502 w 2143125"/>
                <a:gd name="T67" fmla="*/ 680863 h 1597025"/>
                <a:gd name="T68" fmla="*/ 696652 w 2143125"/>
                <a:gd name="T69" fmla="*/ 592115 h 1597025"/>
                <a:gd name="T70" fmla="*/ 655933 w 2143125"/>
                <a:gd name="T71" fmla="*/ 474649 h 1597025"/>
                <a:gd name="T72" fmla="*/ 666760 w 2143125"/>
                <a:gd name="T73" fmla="*/ 347531 h 1597025"/>
                <a:gd name="T74" fmla="*/ 726308 w 2143125"/>
                <a:gd name="T75" fmla="*/ 240187 h 1597025"/>
                <a:gd name="T76" fmla="*/ 823046 w 2143125"/>
                <a:gd name="T77" fmla="*/ 166505 h 1597025"/>
                <a:gd name="T78" fmla="*/ 945438 w 2143125"/>
                <a:gd name="T79" fmla="*/ 136844 h 1597025"/>
                <a:gd name="T80" fmla="*/ 1618384 w 2143125"/>
                <a:gd name="T81" fmla="*/ 22111 h 1597025"/>
                <a:gd name="T82" fmla="*/ 1763195 w 2143125"/>
                <a:gd name="T83" fmla="*/ 163718 h 1597025"/>
                <a:gd name="T84" fmla="*/ 1787878 w 2143125"/>
                <a:gd name="T85" fmla="*/ 278038 h 1597025"/>
                <a:gd name="T86" fmla="*/ 1763195 w 2143125"/>
                <a:gd name="T87" fmla="*/ 392122 h 1597025"/>
                <a:gd name="T88" fmla="*/ 1618384 w 2143125"/>
                <a:gd name="T89" fmla="*/ 533963 h 1597025"/>
                <a:gd name="T90" fmla="*/ 1498492 w 2143125"/>
                <a:gd name="T91" fmla="*/ 555604 h 1597025"/>
                <a:gd name="T92" fmla="*/ 1344043 w 2143125"/>
                <a:gd name="T93" fmla="*/ 467159 h 1597025"/>
                <a:gd name="T94" fmla="*/ 1325941 w 2143125"/>
                <a:gd name="T95" fmla="*/ 314968 h 1597025"/>
                <a:gd name="T96" fmla="*/ 1255886 w 2143125"/>
                <a:gd name="T97" fmla="*/ 187946 h 1597025"/>
                <a:gd name="T98" fmla="*/ 1350390 w 2143125"/>
                <a:gd name="T99" fmla="*/ 51280 h 1597025"/>
                <a:gd name="T100" fmla="*/ 396165 w 2143125"/>
                <a:gd name="T101" fmla="*/ 0 h 1597025"/>
                <a:gd name="T102" fmla="*/ 564484 w 2143125"/>
                <a:gd name="T103" fmla="*/ 57396 h 1597025"/>
                <a:gd name="T104" fmla="*/ 645353 w 2143125"/>
                <a:gd name="T105" fmla="*/ 194532 h 1597025"/>
                <a:gd name="T106" fmla="*/ 578120 w 2143125"/>
                <a:gd name="T107" fmla="*/ 323201 h 1597025"/>
                <a:gd name="T108" fmla="*/ 564014 w 2143125"/>
                <a:gd name="T109" fmla="*/ 482449 h 1597025"/>
                <a:gd name="T110" fmla="*/ 396165 w 2143125"/>
                <a:gd name="T111" fmla="*/ 555840 h 1597025"/>
                <a:gd name="T112" fmla="*/ 281916 w 2143125"/>
                <a:gd name="T113" fmla="*/ 531141 h 1597025"/>
                <a:gd name="T114" fmla="*/ 140396 w 2143125"/>
                <a:gd name="T115" fmla="*/ 386242 h 1597025"/>
                <a:gd name="T116" fmla="*/ 118533 w 2143125"/>
                <a:gd name="T117" fmla="*/ 270745 h 1597025"/>
                <a:gd name="T118" fmla="*/ 145803 w 2143125"/>
                <a:gd name="T119" fmla="*/ 157366 h 1597025"/>
                <a:gd name="T120" fmla="*/ 294375 w 2143125"/>
                <a:gd name="T121" fmla="*/ 19524 h 15970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43125" h="1597025">
                  <a:moveTo>
                    <a:pt x="795561" y="879475"/>
                  </a:moveTo>
                  <a:lnTo>
                    <a:pt x="1072091" y="1110003"/>
                  </a:lnTo>
                  <a:lnTo>
                    <a:pt x="1348886" y="879475"/>
                  </a:lnTo>
                  <a:lnTo>
                    <a:pt x="1360276" y="888484"/>
                  </a:lnTo>
                  <a:lnTo>
                    <a:pt x="1371400" y="897758"/>
                  </a:lnTo>
                  <a:lnTo>
                    <a:pt x="1382525" y="907297"/>
                  </a:lnTo>
                  <a:lnTo>
                    <a:pt x="1393120" y="917101"/>
                  </a:lnTo>
                  <a:lnTo>
                    <a:pt x="1403186" y="927435"/>
                  </a:lnTo>
                  <a:lnTo>
                    <a:pt x="1413516" y="937504"/>
                  </a:lnTo>
                  <a:lnTo>
                    <a:pt x="1423316" y="948368"/>
                  </a:lnTo>
                  <a:lnTo>
                    <a:pt x="1432587" y="959497"/>
                  </a:lnTo>
                  <a:lnTo>
                    <a:pt x="1441857" y="970891"/>
                  </a:lnTo>
                  <a:lnTo>
                    <a:pt x="1450863" y="982550"/>
                  </a:lnTo>
                  <a:lnTo>
                    <a:pt x="1459074" y="994739"/>
                  </a:lnTo>
                  <a:lnTo>
                    <a:pt x="1467550" y="1006663"/>
                  </a:lnTo>
                  <a:lnTo>
                    <a:pt x="1475232" y="1019116"/>
                  </a:lnTo>
                  <a:lnTo>
                    <a:pt x="1482913" y="1032100"/>
                  </a:lnTo>
                  <a:lnTo>
                    <a:pt x="1490065" y="1044819"/>
                  </a:lnTo>
                  <a:lnTo>
                    <a:pt x="1496687" y="1057803"/>
                  </a:lnTo>
                  <a:lnTo>
                    <a:pt x="1503308" y="1071581"/>
                  </a:lnTo>
                  <a:lnTo>
                    <a:pt x="1509401" y="1085095"/>
                  </a:lnTo>
                  <a:lnTo>
                    <a:pt x="1515228" y="1098874"/>
                  </a:lnTo>
                  <a:lnTo>
                    <a:pt x="1520525" y="1113182"/>
                  </a:lnTo>
                  <a:lnTo>
                    <a:pt x="1525558" y="1127226"/>
                  </a:lnTo>
                  <a:lnTo>
                    <a:pt x="1530061" y="1141799"/>
                  </a:lnTo>
                  <a:lnTo>
                    <a:pt x="1534034" y="1156638"/>
                  </a:lnTo>
                  <a:lnTo>
                    <a:pt x="1538007" y="1171477"/>
                  </a:lnTo>
                  <a:lnTo>
                    <a:pt x="1541186" y="1186580"/>
                  </a:lnTo>
                  <a:lnTo>
                    <a:pt x="1544364" y="1201684"/>
                  </a:lnTo>
                  <a:lnTo>
                    <a:pt x="1546748" y="1217052"/>
                  </a:lnTo>
                  <a:lnTo>
                    <a:pt x="1548867" y="1232686"/>
                  </a:lnTo>
                  <a:lnTo>
                    <a:pt x="1550456" y="1248319"/>
                  </a:lnTo>
                  <a:lnTo>
                    <a:pt x="1551781" y="1264218"/>
                  </a:lnTo>
                  <a:lnTo>
                    <a:pt x="1552310" y="1280116"/>
                  </a:lnTo>
                  <a:lnTo>
                    <a:pt x="1552575" y="1296279"/>
                  </a:lnTo>
                  <a:lnTo>
                    <a:pt x="1552310" y="1305554"/>
                  </a:lnTo>
                  <a:lnTo>
                    <a:pt x="1551781" y="1314298"/>
                  </a:lnTo>
                  <a:lnTo>
                    <a:pt x="1550456" y="1323307"/>
                  </a:lnTo>
                  <a:lnTo>
                    <a:pt x="1548867" y="1332316"/>
                  </a:lnTo>
                  <a:lnTo>
                    <a:pt x="1547013" y="1341060"/>
                  </a:lnTo>
                  <a:lnTo>
                    <a:pt x="1544894" y="1349539"/>
                  </a:lnTo>
                  <a:lnTo>
                    <a:pt x="1542245" y="1358018"/>
                  </a:lnTo>
                  <a:lnTo>
                    <a:pt x="1539067" y="1366233"/>
                  </a:lnTo>
                  <a:lnTo>
                    <a:pt x="1535623" y="1374182"/>
                  </a:lnTo>
                  <a:lnTo>
                    <a:pt x="1531650" y="1382396"/>
                  </a:lnTo>
                  <a:lnTo>
                    <a:pt x="1527677" y="1390080"/>
                  </a:lnTo>
                  <a:lnTo>
                    <a:pt x="1522909" y="1397765"/>
                  </a:lnTo>
                  <a:lnTo>
                    <a:pt x="1518406" y="1405184"/>
                  </a:lnTo>
                  <a:lnTo>
                    <a:pt x="1513109" y="1412603"/>
                  </a:lnTo>
                  <a:lnTo>
                    <a:pt x="1507811" y="1420022"/>
                  </a:lnTo>
                  <a:lnTo>
                    <a:pt x="1501984" y="1427177"/>
                  </a:lnTo>
                  <a:lnTo>
                    <a:pt x="1495892" y="1433801"/>
                  </a:lnTo>
                  <a:lnTo>
                    <a:pt x="1489800" y="1440955"/>
                  </a:lnTo>
                  <a:lnTo>
                    <a:pt x="1483178" y="1447315"/>
                  </a:lnTo>
                  <a:lnTo>
                    <a:pt x="1476026" y="1453939"/>
                  </a:lnTo>
                  <a:lnTo>
                    <a:pt x="1469404" y="1460298"/>
                  </a:lnTo>
                  <a:lnTo>
                    <a:pt x="1461988" y="1466658"/>
                  </a:lnTo>
                  <a:lnTo>
                    <a:pt x="1454306" y="1472752"/>
                  </a:lnTo>
                  <a:lnTo>
                    <a:pt x="1446360" y="1478582"/>
                  </a:lnTo>
                  <a:lnTo>
                    <a:pt x="1438414" y="1484411"/>
                  </a:lnTo>
                  <a:lnTo>
                    <a:pt x="1430468" y="1490241"/>
                  </a:lnTo>
                  <a:lnTo>
                    <a:pt x="1421992" y="1495540"/>
                  </a:lnTo>
                  <a:lnTo>
                    <a:pt x="1413516" y="1501105"/>
                  </a:lnTo>
                  <a:lnTo>
                    <a:pt x="1404775" y="1506404"/>
                  </a:lnTo>
                  <a:lnTo>
                    <a:pt x="1395769" y="1511439"/>
                  </a:lnTo>
                  <a:lnTo>
                    <a:pt x="1387028" y="1516208"/>
                  </a:lnTo>
                  <a:lnTo>
                    <a:pt x="1377757" y="1521243"/>
                  </a:lnTo>
                  <a:lnTo>
                    <a:pt x="1359216" y="1530252"/>
                  </a:lnTo>
                  <a:lnTo>
                    <a:pt x="1340145" y="1538731"/>
                  </a:lnTo>
                  <a:lnTo>
                    <a:pt x="1320544" y="1546945"/>
                  </a:lnTo>
                  <a:lnTo>
                    <a:pt x="1300944" y="1554364"/>
                  </a:lnTo>
                  <a:lnTo>
                    <a:pt x="1280813" y="1560989"/>
                  </a:lnTo>
                  <a:lnTo>
                    <a:pt x="1260947" y="1567083"/>
                  </a:lnTo>
                  <a:lnTo>
                    <a:pt x="1241082" y="1573177"/>
                  </a:lnTo>
                  <a:lnTo>
                    <a:pt x="1220951" y="1577947"/>
                  </a:lnTo>
                  <a:lnTo>
                    <a:pt x="1200821" y="1582452"/>
                  </a:lnTo>
                  <a:lnTo>
                    <a:pt x="1181485" y="1586426"/>
                  </a:lnTo>
                  <a:lnTo>
                    <a:pt x="1161884" y="1589606"/>
                  </a:lnTo>
                  <a:lnTo>
                    <a:pt x="1142813" y="1592256"/>
                  </a:lnTo>
                  <a:lnTo>
                    <a:pt x="1124272" y="1594375"/>
                  </a:lnTo>
                  <a:lnTo>
                    <a:pt x="1106525" y="1595965"/>
                  </a:lnTo>
                  <a:lnTo>
                    <a:pt x="1088779" y="1596760"/>
                  </a:lnTo>
                  <a:lnTo>
                    <a:pt x="1072091" y="1597025"/>
                  </a:lnTo>
                  <a:lnTo>
                    <a:pt x="1055669" y="1596760"/>
                  </a:lnTo>
                  <a:lnTo>
                    <a:pt x="1037922" y="1595965"/>
                  </a:lnTo>
                  <a:lnTo>
                    <a:pt x="1020176" y="1594375"/>
                  </a:lnTo>
                  <a:lnTo>
                    <a:pt x="1001635" y="1592256"/>
                  </a:lnTo>
                  <a:lnTo>
                    <a:pt x="982299" y="1589606"/>
                  </a:lnTo>
                  <a:lnTo>
                    <a:pt x="963228" y="1586426"/>
                  </a:lnTo>
                  <a:lnTo>
                    <a:pt x="943627" y="1582452"/>
                  </a:lnTo>
                  <a:lnTo>
                    <a:pt x="923496" y="1577947"/>
                  </a:lnTo>
                  <a:lnTo>
                    <a:pt x="903631" y="1573177"/>
                  </a:lnTo>
                  <a:lnTo>
                    <a:pt x="883765" y="1567083"/>
                  </a:lnTo>
                  <a:lnTo>
                    <a:pt x="863634" y="1560989"/>
                  </a:lnTo>
                  <a:lnTo>
                    <a:pt x="843504" y="1554364"/>
                  </a:lnTo>
                  <a:lnTo>
                    <a:pt x="823903" y="1546945"/>
                  </a:lnTo>
                  <a:lnTo>
                    <a:pt x="804302" y="1538731"/>
                  </a:lnTo>
                  <a:lnTo>
                    <a:pt x="785496" y="1530252"/>
                  </a:lnTo>
                  <a:lnTo>
                    <a:pt x="766690" y="1521243"/>
                  </a:lnTo>
                  <a:lnTo>
                    <a:pt x="757419" y="1516208"/>
                  </a:lnTo>
                  <a:lnTo>
                    <a:pt x="748414" y="1511439"/>
                  </a:lnTo>
                  <a:lnTo>
                    <a:pt x="739673" y="1506404"/>
                  </a:lnTo>
                  <a:lnTo>
                    <a:pt x="730932" y="1501105"/>
                  </a:lnTo>
                  <a:lnTo>
                    <a:pt x="722720" y="1495540"/>
                  </a:lnTo>
                  <a:lnTo>
                    <a:pt x="714244" y="1490241"/>
                  </a:lnTo>
                  <a:lnTo>
                    <a:pt x="706033" y="1484411"/>
                  </a:lnTo>
                  <a:lnTo>
                    <a:pt x="697822" y="1478582"/>
                  </a:lnTo>
                  <a:lnTo>
                    <a:pt x="690141" y="1472752"/>
                  </a:lnTo>
                  <a:lnTo>
                    <a:pt x="682724" y="1466658"/>
                  </a:lnTo>
                  <a:lnTo>
                    <a:pt x="675308" y="1460298"/>
                  </a:lnTo>
                  <a:lnTo>
                    <a:pt x="668421" y="1453939"/>
                  </a:lnTo>
                  <a:lnTo>
                    <a:pt x="661534" y="1447315"/>
                  </a:lnTo>
                  <a:lnTo>
                    <a:pt x="655177" y="1440955"/>
                  </a:lnTo>
                  <a:lnTo>
                    <a:pt x="648555" y="1433801"/>
                  </a:lnTo>
                  <a:lnTo>
                    <a:pt x="642728" y="1427177"/>
                  </a:lnTo>
                  <a:lnTo>
                    <a:pt x="636901" y="1420022"/>
                  </a:lnTo>
                  <a:lnTo>
                    <a:pt x="631338" y="1412603"/>
                  </a:lnTo>
                  <a:lnTo>
                    <a:pt x="626306" y="1405184"/>
                  </a:lnTo>
                  <a:lnTo>
                    <a:pt x="621538" y="1397765"/>
                  </a:lnTo>
                  <a:lnTo>
                    <a:pt x="616770" y="1390080"/>
                  </a:lnTo>
                  <a:lnTo>
                    <a:pt x="612797" y="1382396"/>
                  </a:lnTo>
                  <a:lnTo>
                    <a:pt x="609089" y="1374182"/>
                  </a:lnTo>
                  <a:lnTo>
                    <a:pt x="605646" y="1366233"/>
                  </a:lnTo>
                  <a:lnTo>
                    <a:pt x="602467" y="1358018"/>
                  </a:lnTo>
                  <a:lnTo>
                    <a:pt x="599818" y="1349539"/>
                  </a:lnTo>
                  <a:lnTo>
                    <a:pt x="597434" y="1341060"/>
                  </a:lnTo>
                  <a:lnTo>
                    <a:pt x="595580" y="1332316"/>
                  </a:lnTo>
                  <a:lnTo>
                    <a:pt x="593991" y="1323307"/>
                  </a:lnTo>
                  <a:lnTo>
                    <a:pt x="592932" y="1314298"/>
                  </a:lnTo>
                  <a:lnTo>
                    <a:pt x="592402" y="1305554"/>
                  </a:lnTo>
                  <a:lnTo>
                    <a:pt x="592137" y="1296279"/>
                  </a:lnTo>
                  <a:lnTo>
                    <a:pt x="592402" y="1280116"/>
                  </a:lnTo>
                  <a:lnTo>
                    <a:pt x="592932" y="1264218"/>
                  </a:lnTo>
                  <a:lnTo>
                    <a:pt x="594256" y="1248319"/>
                  </a:lnTo>
                  <a:lnTo>
                    <a:pt x="595845" y="1232686"/>
                  </a:lnTo>
                  <a:lnTo>
                    <a:pt x="597699" y="1217052"/>
                  </a:lnTo>
                  <a:lnTo>
                    <a:pt x="600348" y="1201684"/>
                  </a:lnTo>
                  <a:lnTo>
                    <a:pt x="603262" y="1186580"/>
                  </a:lnTo>
                  <a:lnTo>
                    <a:pt x="606705" y="1171477"/>
                  </a:lnTo>
                  <a:lnTo>
                    <a:pt x="610413" y="1156638"/>
                  </a:lnTo>
                  <a:lnTo>
                    <a:pt x="614386" y="1141799"/>
                  </a:lnTo>
                  <a:lnTo>
                    <a:pt x="618889" y="1127226"/>
                  </a:lnTo>
                  <a:lnTo>
                    <a:pt x="623922" y="1113182"/>
                  </a:lnTo>
                  <a:lnTo>
                    <a:pt x="629484" y="1098874"/>
                  </a:lnTo>
                  <a:lnTo>
                    <a:pt x="635047" y="1085095"/>
                  </a:lnTo>
                  <a:lnTo>
                    <a:pt x="641139" y="1071581"/>
                  </a:lnTo>
                  <a:lnTo>
                    <a:pt x="647761" y="1057803"/>
                  </a:lnTo>
                  <a:lnTo>
                    <a:pt x="654383" y="1044819"/>
                  </a:lnTo>
                  <a:lnTo>
                    <a:pt x="661534" y="1032100"/>
                  </a:lnTo>
                  <a:lnTo>
                    <a:pt x="669216" y="1019116"/>
                  </a:lnTo>
                  <a:lnTo>
                    <a:pt x="676897" y="1006663"/>
                  </a:lnTo>
                  <a:lnTo>
                    <a:pt x="685373" y="994739"/>
                  </a:lnTo>
                  <a:lnTo>
                    <a:pt x="693849" y="982550"/>
                  </a:lnTo>
                  <a:lnTo>
                    <a:pt x="702590" y="970891"/>
                  </a:lnTo>
                  <a:lnTo>
                    <a:pt x="711861" y="959497"/>
                  </a:lnTo>
                  <a:lnTo>
                    <a:pt x="721396" y="948368"/>
                  </a:lnTo>
                  <a:lnTo>
                    <a:pt x="730932" y="937504"/>
                  </a:lnTo>
                  <a:lnTo>
                    <a:pt x="741262" y="927435"/>
                  </a:lnTo>
                  <a:lnTo>
                    <a:pt x="751327" y="917101"/>
                  </a:lnTo>
                  <a:lnTo>
                    <a:pt x="762187" y="907297"/>
                  </a:lnTo>
                  <a:lnTo>
                    <a:pt x="773047" y="897758"/>
                  </a:lnTo>
                  <a:lnTo>
                    <a:pt x="783907" y="888484"/>
                  </a:lnTo>
                  <a:lnTo>
                    <a:pt x="795561" y="879475"/>
                  </a:lnTo>
                  <a:close/>
                  <a:moveTo>
                    <a:pt x="1959370" y="676275"/>
                  </a:moveTo>
                  <a:lnTo>
                    <a:pt x="1969946" y="684738"/>
                  </a:lnTo>
                  <a:lnTo>
                    <a:pt x="1979729" y="692937"/>
                  </a:lnTo>
                  <a:lnTo>
                    <a:pt x="1989776" y="701929"/>
                  </a:lnTo>
                  <a:lnTo>
                    <a:pt x="1999294" y="710922"/>
                  </a:lnTo>
                  <a:lnTo>
                    <a:pt x="2008812" y="720443"/>
                  </a:lnTo>
                  <a:lnTo>
                    <a:pt x="2017802" y="729964"/>
                  </a:lnTo>
                  <a:lnTo>
                    <a:pt x="2026527" y="739750"/>
                  </a:lnTo>
                  <a:lnTo>
                    <a:pt x="2035252" y="750064"/>
                  </a:lnTo>
                  <a:lnTo>
                    <a:pt x="2043184" y="760379"/>
                  </a:lnTo>
                  <a:lnTo>
                    <a:pt x="2051380" y="771222"/>
                  </a:lnTo>
                  <a:lnTo>
                    <a:pt x="2059047" y="782330"/>
                  </a:lnTo>
                  <a:lnTo>
                    <a:pt x="2066450" y="793439"/>
                  </a:lnTo>
                  <a:lnTo>
                    <a:pt x="2073589" y="804811"/>
                  </a:lnTo>
                  <a:lnTo>
                    <a:pt x="2080199" y="816448"/>
                  </a:lnTo>
                  <a:lnTo>
                    <a:pt x="2086809" y="828350"/>
                  </a:lnTo>
                  <a:lnTo>
                    <a:pt x="2093154" y="840516"/>
                  </a:lnTo>
                  <a:lnTo>
                    <a:pt x="2098707" y="852946"/>
                  </a:lnTo>
                  <a:lnTo>
                    <a:pt x="2104259" y="865112"/>
                  </a:lnTo>
                  <a:lnTo>
                    <a:pt x="2109547" y="877807"/>
                  </a:lnTo>
                  <a:lnTo>
                    <a:pt x="2114306" y="890766"/>
                  </a:lnTo>
                  <a:lnTo>
                    <a:pt x="2118801" y="903990"/>
                  </a:lnTo>
                  <a:lnTo>
                    <a:pt x="2123031" y="917214"/>
                  </a:lnTo>
                  <a:lnTo>
                    <a:pt x="2126733" y="930438"/>
                  </a:lnTo>
                  <a:lnTo>
                    <a:pt x="2130170" y="944191"/>
                  </a:lnTo>
                  <a:lnTo>
                    <a:pt x="2133078" y="957943"/>
                  </a:lnTo>
                  <a:lnTo>
                    <a:pt x="2135722" y="971696"/>
                  </a:lnTo>
                  <a:lnTo>
                    <a:pt x="2137837" y="985978"/>
                  </a:lnTo>
                  <a:lnTo>
                    <a:pt x="2139688" y="1000260"/>
                  </a:lnTo>
                  <a:lnTo>
                    <a:pt x="2141274" y="1014277"/>
                  </a:lnTo>
                  <a:lnTo>
                    <a:pt x="2142068" y="1028823"/>
                  </a:lnTo>
                  <a:lnTo>
                    <a:pt x="2143125" y="1043370"/>
                  </a:lnTo>
                  <a:lnTo>
                    <a:pt x="2143125" y="1058180"/>
                  </a:lnTo>
                  <a:lnTo>
                    <a:pt x="2143125" y="1066644"/>
                  </a:lnTo>
                  <a:lnTo>
                    <a:pt x="2142332" y="1075107"/>
                  </a:lnTo>
                  <a:lnTo>
                    <a:pt x="2141274" y="1083306"/>
                  </a:lnTo>
                  <a:lnTo>
                    <a:pt x="2139952" y="1091769"/>
                  </a:lnTo>
                  <a:lnTo>
                    <a:pt x="2138102" y="1099703"/>
                  </a:lnTo>
                  <a:lnTo>
                    <a:pt x="2135987" y="1107373"/>
                  </a:lnTo>
                  <a:lnTo>
                    <a:pt x="2133607" y="1115043"/>
                  </a:lnTo>
                  <a:lnTo>
                    <a:pt x="2130699" y="1122713"/>
                  </a:lnTo>
                  <a:lnTo>
                    <a:pt x="2127261" y="1130383"/>
                  </a:lnTo>
                  <a:lnTo>
                    <a:pt x="2124089" y="1137788"/>
                  </a:lnTo>
                  <a:lnTo>
                    <a:pt x="2119858" y="1144929"/>
                  </a:lnTo>
                  <a:lnTo>
                    <a:pt x="2115892" y="1152070"/>
                  </a:lnTo>
                  <a:lnTo>
                    <a:pt x="2111398" y="1159211"/>
                  </a:lnTo>
                  <a:lnTo>
                    <a:pt x="2106639" y="1165823"/>
                  </a:lnTo>
                  <a:lnTo>
                    <a:pt x="2101880" y="1172699"/>
                  </a:lnTo>
                  <a:lnTo>
                    <a:pt x="2096327" y="1179047"/>
                  </a:lnTo>
                  <a:lnTo>
                    <a:pt x="2090775" y="1185658"/>
                  </a:lnTo>
                  <a:lnTo>
                    <a:pt x="2084958" y="1191741"/>
                  </a:lnTo>
                  <a:lnTo>
                    <a:pt x="2078877" y="1197824"/>
                  </a:lnTo>
                  <a:lnTo>
                    <a:pt x="2072532" y="1204172"/>
                  </a:lnTo>
                  <a:lnTo>
                    <a:pt x="2066186" y="1209990"/>
                  </a:lnTo>
                  <a:lnTo>
                    <a:pt x="2059312" y="1215809"/>
                  </a:lnTo>
                  <a:lnTo>
                    <a:pt x="2052173" y="1221363"/>
                  </a:lnTo>
                  <a:lnTo>
                    <a:pt x="2045034" y="1226917"/>
                  </a:lnTo>
                  <a:lnTo>
                    <a:pt x="2037631" y="1232471"/>
                  </a:lnTo>
                  <a:lnTo>
                    <a:pt x="2029964" y="1237761"/>
                  </a:lnTo>
                  <a:lnTo>
                    <a:pt x="2022296" y="1242521"/>
                  </a:lnTo>
                  <a:lnTo>
                    <a:pt x="2014629" y="1247546"/>
                  </a:lnTo>
                  <a:lnTo>
                    <a:pt x="2006433" y="1252571"/>
                  </a:lnTo>
                  <a:lnTo>
                    <a:pt x="1998236" y="1257067"/>
                  </a:lnTo>
                  <a:lnTo>
                    <a:pt x="1981315" y="1266324"/>
                  </a:lnTo>
                  <a:lnTo>
                    <a:pt x="1964129" y="1274523"/>
                  </a:lnTo>
                  <a:lnTo>
                    <a:pt x="1946679" y="1282722"/>
                  </a:lnTo>
                  <a:lnTo>
                    <a:pt x="1928436" y="1290127"/>
                  </a:lnTo>
                  <a:lnTo>
                    <a:pt x="1910193" y="1296739"/>
                  </a:lnTo>
                  <a:lnTo>
                    <a:pt x="1891685" y="1303351"/>
                  </a:lnTo>
                  <a:lnTo>
                    <a:pt x="1873177" y="1308905"/>
                  </a:lnTo>
                  <a:lnTo>
                    <a:pt x="1854670" y="1314195"/>
                  </a:lnTo>
                  <a:lnTo>
                    <a:pt x="1836426" y="1318691"/>
                  </a:lnTo>
                  <a:lnTo>
                    <a:pt x="1817919" y="1322922"/>
                  </a:lnTo>
                  <a:lnTo>
                    <a:pt x="1799675" y="1326360"/>
                  </a:lnTo>
                  <a:lnTo>
                    <a:pt x="1781696" y="1329534"/>
                  </a:lnTo>
                  <a:lnTo>
                    <a:pt x="1764246" y="1331915"/>
                  </a:lnTo>
                  <a:lnTo>
                    <a:pt x="1747061" y="1333766"/>
                  </a:lnTo>
                  <a:lnTo>
                    <a:pt x="1730404" y="1335353"/>
                  </a:lnTo>
                  <a:lnTo>
                    <a:pt x="1714276" y="1336146"/>
                  </a:lnTo>
                  <a:lnTo>
                    <a:pt x="1698676" y="1336675"/>
                  </a:lnTo>
                  <a:lnTo>
                    <a:pt x="1687836" y="1336146"/>
                  </a:lnTo>
                  <a:lnTo>
                    <a:pt x="1676467" y="1335617"/>
                  </a:lnTo>
                  <a:lnTo>
                    <a:pt x="1664834" y="1335088"/>
                  </a:lnTo>
                  <a:lnTo>
                    <a:pt x="1652671" y="1333766"/>
                  </a:lnTo>
                  <a:lnTo>
                    <a:pt x="1653993" y="1324509"/>
                  </a:lnTo>
                  <a:lnTo>
                    <a:pt x="1654787" y="1314988"/>
                  </a:lnTo>
                  <a:lnTo>
                    <a:pt x="1655844" y="1305202"/>
                  </a:lnTo>
                  <a:lnTo>
                    <a:pt x="1655844" y="1295681"/>
                  </a:lnTo>
                  <a:lnTo>
                    <a:pt x="1655580" y="1275845"/>
                  </a:lnTo>
                  <a:lnTo>
                    <a:pt x="1654787" y="1256274"/>
                  </a:lnTo>
                  <a:lnTo>
                    <a:pt x="1653465" y="1236703"/>
                  </a:lnTo>
                  <a:lnTo>
                    <a:pt x="1651085" y="1217660"/>
                  </a:lnTo>
                  <a:lnTo>
                    <a:pt x="1648705" y="1198618"/>
                  </a:lnTo>
                  <a:lnTo>
                    <a:pt x="1645268" y="1179840"/>
                  </a:lnTo>
                  <a:lnTo>
                    <a:pt x="1641567" y="1161062"/>
                  </a:lnTo>
                  <a:lnTo>
                    <a:pt x="1637601" y="1142549"/>
                  </a:lnTo>
                  <a:lnTo>
                    <a:pt x="1632842" y="1124300"/>
                  </a:lnTo>
                  <a:lnTo>
                    <a:pt x="1627554" y="1106051"/>
                  </a:lnTo>
                  <a:lnTo>
                    <a:pt x="1621737" y="1088595"/>
                  </a:lnTo>
                  <a:lnTo>
                    <a:pt x="1615392" y="1070875"/>
                  </a:lnTo>
                  <a:lnTo>
                    <a:pt x="1608782" y="1053684"/>
                  </a:lnTo>
                  <a:lnTo>
                    <a:pt x="1601379" y="1036758"/>
                  </a:lnTo>
                  <a:lnTo>
                    <a:pt x="1593711" y="1019831"/>
                  </a:lnTo>
                  <a:lnTo>
                    <a:pt x="1585515" y="1003434"/>
                  </a:lnTo>
                  <a:lnTo>
                    <a:pt x="1576790" y="987565"/>
                  </a:lnTo>
                  <a:lnTo>
                    <a:pt x="1567800" y="971432"/>
                  </a:lnTo>
                  <a:lnTo>
                    <a:pt x="1558282" y="956092"/>
                  </a:lnTo>
                  <a:lnTo>
                    <a:pt x="1548235" y="940752"/>
                  </a:lnTo>
                  <a:lnTo>
                    <a:pt x="1537924" y="925942"/>
                  </a:lnTo>
                  <a:lnTo>
                    <a:pt x="1527084" y="911395"/>
                  </a:lnTo>
                  <a:lnTo>
                    <a:pt x="1515979" y="897114"/>
                  </a:lnTo>
                  <a:lnTo>
                    <a:pt x="1504345" y="883361"/>
                  </a:lnTo>
                  <a:lnTo>
                    <a:pt x="1492183" y="870137"/>
                  </a:lnTo>
                  <a:lnTo>
                    <a:pt x="1480021" y="856913"/>
                  </a:lnTo>
                  <a:lnTo>
                    <a:pt x="1467330" y="844218"/>
                  </a:lnTo>
                  <a:lnTo>
                    <a:pt x="1454375" y="832052"/>
                  </a:lnTo>
                  <a:lnTo>
                    <a:pt x="1440891" y="820151"/>
                  </a:lnTo>
                  <a:lnTo>
                    <a:pt x="1427406" y="808778"/>
                  </a:lnTo>
                  <a:lnTo>
                    <a:pt x="1413129" y="797670"/>
                  </a:lnTo>
                  <a:lnTo>
                    <a:pt x="1398587" y="787356"/>
                  </a:lnTo>
                  <a:lnTo>
                    <a:pt x="1407841" y="776776"/>
                  </a:lnTo>
                  <a:lnTo>
                    <a:pt x="1416831" y="765933"/>
                  </a:lnTo>
                  <a:lnTo>
                    <a:pt x="1425027" y="755089"/>
                  </a:lnTo>
                  <a:lnTo>
                    <a:pt x="1433487" y="744246"/>
                  </a:lnTo>
                  <a:lnTo>
                    <a:pt x="1441155" y="732344"/>
                  </a:lnTo>
                  <a:lnTo>
                    <a:pt x="1448558" y="720707"/>
                  </a:lnTo>
                  <a:lnTo>
                    <a:pt x="1455697" y="709070"/>
                  </a:lnTo>
                  <a:lnTo>
                    <a:pt x="1462307" y="696640"/>
                  </a:lnTo>
                  <a:lnTo>
                    <a:pt x="1698676" y="893147"/>
                  </a:lnTo>
                  <a:lnTo>
                    <a:pt x="1959370" y="676275"/>
                  </a:lnTo>
                  <a:close/>
                  <a:moveTo>
                    <a:pt x="183882" y="676275"/>
                  </a:moveTo>
                  <a:lnTo>
                    <a:pt x="445396" y="893147"/>
                  </a:lnTo>
                  <a:lnTo>
                    <a:pt x="682270" y="696640"/>
                  </a:lnTo>
                  <a:lnTo>
                    <a:pt x="688894" y="709070"/>
                  </a:lnTo>
                  <a:lnTo>
                    <a:pt x="696048" y="720707"/>
                  </a:lnTo>
                  <a:lnTo>
                    <a:pt x="703466" y="732344"/>
                  </a:lnTo>
                  <a:lnTo>
                    <a:pt x="711415" y="744246"/>
                  </a:lnTo>
                  <a:lnTo>
                    <a:pt x="719364" y="755089"/>
                  </a:lnTo>
                  <a:lnTo>
                    <a:pt x="728108" y="765933"/>
                  </a:lnTo>
                  <a:lnTo>
                    <a:pt x="736852" y="776776"/>
                  </a:lnTo>
                  <a:lnTo>
                    <a:pt x="746125" y="787356"/>
                  </a:lnTo>
                  <a:lnTo>
                    <a:pt x="731552" y="797670"/>
                  </a:lnTo>
                  <a:lnTo>
                    <a:pt x="717509" y="808778"/>
                  </a:lnTo>
                  <a:lnTo>
                    <a:pt x="703731" y="820151"/>
                  </a:lnTo>
                  <a:lnTo>
                    <a:pt x="690483" y="832052"/>
                  </a:lnTo>
                  <a:lnTo>
                    <a:pt x="677235" y="844218"/>
                  </a:lnTo>
                  <a:lnTo>
                    <a:pt x="664517" y="856913"/>
                  </a:lnTo>
                  <a:lnTo>
                    <a:pt x="652329" y="870137"/>
                  </a:lnTo>
                  <a:lnTo>
                    <a:pt x="640141" y="883361"/>
                  </a:lnTo>
                  <a:lnTo>
                    <a:pt x="628748" y="897114"/>
                  </a:lnTo>
                  <a:lnTo>
                    <a:pt x="617355" y="911395"/>
                  </a:lnTo>
                  <a:lnTo>
                    <a:pt x="606491" y="925942"/>
                  </a:lnTo>
                  <a:lnTo>
                    <a:pt x="596158" y="940752"/>
                  </a:lnTo>
                  <a:lnTo>
                    <a:pt x="586090" y="956092"/>
                  </a:lnTo>
                  <a:lnTo>
                    <a:pt x="576551" y="971432"/>
                  </a:lnTo>
                  <a:lnTo>
                    <a:pt x="567542" y="987565"/>
                  </a:lnTo>
                  <a:lnTo>
                    <a:pt x="559064" y="1003434"/>
                  </a:lnTo>
                  <a:lnTo>
                    <a:pt x="550585" y="1019831"/>
                  </a:lnTo>
                  <a:lnTo>
                    <a:pt x="542901" y="1036758"/>
                  </a:lnTo>
                  <a:lnTo>
                    <a:pt x="535482" y="1053684"/>
                  </a:lnTo>
                  <a:lnTo>
                    <a:pt x="528858" y="1070875"/>
                  </a:lnTo>
                  <a:lnTo>
                    <a:pt x="522499" y="1088595"/>
                  </a:lnTo>
                  <a:lnTo>
                    <a:pt x="516670" y="1106051"/>
                  </a:lnTo>
                  <a:lnTo>
                    <a:pt x="511371" y="1124300"/>
                  </a:lnTo>
                  <a:lnTo>
                    <a:pt x="506602" y="1142549"/>
                  </a:lnTo>
                  <a:lnTo>
                    <a:pt x="502627" y="1161062"/>
                  </a:lnTo>
                  <a:lnTo>
                    <a:pt x="498918" y="1179840"/>
                  </a:lnTo>
                  <a:lnTo>
                    <a:pt x="495473" y="1198618"/>
                  </a:lnTo>
                  <a:lnTo>
                    <a:pt x="492824" y="1217660"/>
                  </a:lnTo>
                  <a:lnTo>
                    <a:pt x="490704" y="1236703"/>
                  </a:lnTo>
                  <a:lnTo>
                    <a:pt x="489114" y="1256274"/>
                  </a:lnTo>
                  <a:lnTo>
                    <a:pt x="488585" y="1275845"/>
                  </a:lnTo>
                  <a:lnTo>
                    <a:pt x="488320" y="1295681"/>
                  </a:lnTo>
                  <a:lnTo>
                    <a:pt x="488585" y="1305202"/>
                  </a:lnTo>
                  <a:lnTo>
                    <a:pt x="489114" y="1314988"/>
                  </a:lnTo>
                  <a:lnTo>
                    <a:pt x="490174" y="1324509"/>
                  </a:lnTo>
                  <a:lnTo>
                    <a:pt x="491499" y="1333766"/>
                  </a:lnTo>
                  <a:lnTo>
                    <a:pt x="479311" y="1335088"/>
                  </a:lnTo>
                  <a:lnTo>
                    <a:pt x="467653" y="1335617"/>
                  </a:lnTo>
                  <a:lnTo>
                    <a:pt x="456260" y="1336146"/>
                  </a:lnTo>
                  <a:lnTo>
                    <a:pt x="445396" y="1336675"/>
                  </a:lnTo>
                  <a:lnTo>
                    <a:pt x="429764" y="1336146"/>
                  </a:lnTo>
                  <a:lnTo>
                    <a:pt x="413601" y="1335353"/>
                  </a:lnTo>
                  <a:lnTo>
                    <a:pt x="396909" y="1333766"/>
                  </a:lnTo>
                  <a:lnTo>
                    <a:pt x="379686" y="1331915"/>
                  </a:lnTo>
                  <a:lnTo>
                    <a:pt x="362199" y="1329534"/>
                  </a:lnTo>
                  <a:lnTo>
                    <a:pt x="344182" y="1326360"/>
                  </a:lnTo>
                  <a:lnTo>
                    <a:pt x="325900" y="1322922"/>
                  </a:lnTo>
                  <a:lnTo>
                    <a:pt x="307352" y="1318691"/>
                  </a:lnTo>
                  <a:lnTo>
                    <a:pt x="288805" y="1314195"/>
                  </a:lnTo>
                  <a:lnTo>
                    <a:pt x="270523" y="1308905"/>
                  </a:lnTo>
                  <a:lnTo>
                    <a:pt x="251976" y="1303351"/>
                  </a:lnTo>
                  <a:lnTo>
                    <a:pt x="233429" y="1296739"/>
                  </a:lnTo>
                  <a:lnTo>
                    <a:pt x="215147" y="1290127"/>
                  </a:lnTo>
                  <a:lnTo>
                    <a:pt x="196865" y="1282722"/>
                  </a:lnTo>
                  <a:lnTo>
                    <a:pt x="179377" y="1274523"/>
                  </a:lnTo>
                  <a:lnTo>
                    <a:pt x="162155" y="1266324"/>
                  </a:lnTo>
                  <a:lnTo>
                    <a:pt x="145197" y="1257067"/>
                  </a:lnTo>
                  <a:lnTo>
                    <a:pt x="136984" y="1252571"/>
                  </a:lnTo>
                  <a:lnTo>
                    <a:pt x="128770" y="1247546"/>
                  </a:lnTo>
                  <a:lnTo>
                    <a:pt x="121086" y="1242521"/>
                  </a:lnTo>
                  <a:lnTo>
                    <a:pt x="113402" y="1237761"/>
                  </a:lnTo>
                  <a:lnTo>
                    <a:pt x="105719" y="1232471"/>
                  </a:lnTo>
                  <a:lnTo>
                    <a:pt x="98300" y="1226917"/>
                  </a:lnTo>
                  <a:lnTo>
                    <a:pt x="91146" y="1221363"/>
                  </a:lnTo>
                  <a:lnTo>
                    <a:pt x="83992" y="1215809"/>
                  </a:lnTo>
                  <a:lnTo>
                    <a:pt x="77103" y="1209990"/>
                  </a:lnTo>
                  <a:lnTo>
                    <a:pt x="70744" y="1204172"/>
                  </a:lnTo>
                  <a:lnTo>
                    <a:pt x="64120" y="1197824"/>
                  </a:lnTo>
                  <a:lnTo>
                    <a:pt x="58291" y="1191741"/>
                  </a:lnTo>
                  <a:lnTo>
                    <a:pt x="52462" y="1185658"/>
                  </a:lnTo>
                  <a:lnTo>
                    <a:pt x="46898" y="1179047"/>
                  </a:lnTo>
                  <a:lnTo>
                    <a:pt x="41334" y="1172699"/>
                  </a:lnTo>
                  <a:lnTo>
                    <a:pt x="36564" y="1165823"/>
                  </a:lnTo>
                  <a:lnTo>
                    <a:pt x="31795" y="1159211"/>
                  </a:lnTo>
                  <a:lnTo>
                    <a:pt x="27291" y="1152070"/>
                  </a:lnTo>
                  <a:lnTo>
                    <a:pt x="23051" y="1144929"/>
                  </a:lnTo>
                  <a:lnTo>
                    <a:pt x="19077" y="1137788"/>
                  </a:lnTo>
                  <a:lnTo>
                    <a:pt x="15897" y="1130383"/>
                  </a:lnTo>
                  <a:lnTo>
                    <a:pt x="12453" y="1122713"/>
                  </a:lnTo>
                  <a:lnTo>
                    <a:pt x="9538" y="1115043"/>
                  </a:lnTo>
                  <a:lnTo>
                    <a:pt x="7154" y="1107373"/>
                  </a:lnTo>
                  <a:lnTo>
                    <a:pt x="5034" y="1099703"/>
                  </a:lnTo>
                  <a:lnTo>
                    <a:pt x="3179" y="1091769"/>
                  </a:lnTo>
                  <a:lnTo>
                    <a:pt x="1855" y="1083306"/>
                  </a:lnTo>
                  <a:lnTo>
                    <a:pt x="530" y="1075107"/>
                  </a:lnTo>
                  <a:lnTo>
                    <a:pt x="265" y="1066644"/>
                  </a:lnTo>
                  <a:lnTo>
                    <a:pt x="0" y="1058180"/>
                  </a:lnTo>
                  <a:lnTo>
                    <a:pt x="265" y="1043370"/>
                  </a:lnTo>
                  <a:lnTo>
                    <a:pt x="1060" y="1028823"/>
                  </a:lnTo>
                  <a:lnTo>
                    <a:pt x="1855" y="1014277"/>
                  </a:lnTo>
                  <a:lnTo>
                    <a:pt x="3444" y="1000260"/>
                  </a:lnTo>
                  <a:lnTo>
                    <a:pt x="5299" y="985978"/>
                  </a:lnTo>
                  <a:lnTo>
                    <a:pt x="7419" y="971696"/>
                  </a:lnTo>
                  <a:lnTo>
                    <a:pt x="10333" y="957943"/>
                  </a:lnTo>
                  <a:lnTo>
                    <a:pt x="12983" y="944191"/>
                  </a:lnTo>
                  <a:lnTo>
                    <a:pt x="16427" y="930438"/>
                  </a:lnTo>
                  <a:lnTo>
                    <a:pt x="20137" y="917214"/>
                  </a:lnTo>
                  <a:lnTo>
                    <a:pt x="24376" y="903990"/>
                  </a:lnTo>
                  <a:lnTo>
                    <a:pt x="28615" y="890766"/>
                  </a:lnTo>
                  <a:lnTo>
                    <a:pt x="33650" y="877807"/>
                  </a:lnTo>
                  <a:lnTo>
                    <a:pt x="38949" y="865112"/>
                  </a:lnTo>
                  <a:lnTo>
                    <a:pt x="44513" y="852946"/>
                  </a:lnTo>
                  <a:lnTo>
                    <a:pt x="50342" y="840516"/>
                  </a:lnTo>
                  <a:lnTo>
                    <a:pt x="56436" y="828350"/>
                  </a:lnTo>
                  <a:lnTo>
                    <a:pt x="63060" y="816448"/>
                  </a:lnTo>
                  <a:lnTo>
                    <a:pt x="69684" y="804811"/>
                  </a:lnTo>
                  <a:lnTo>
                    <a:pt x="76838" y="793439"/>
                  </a:lnTo>
                  <a:lnTo>
                    <a:pt x="84257" y="782330"/>
                  </a:lnTo>
                  <a:lnTo>
                    <a:pt x="91941" y="771222"/>
                  </a:lnTo>
                  <a:lnTo>
                    <a:pt x="100154" y="760379"/>
                  </a:lnTo>
                  <a:lnTo>
                    <a:pt x="108368" y="750064"/>
                  </a:lnTo>
                  <a:lnTo>
                    <a:pt x="116582" y="739750"/>
                  </a:lnTo>
                  <a:lnTo>
                    <a:pt x="125591" y="729964"/>
                  </a:lnTo>
                  <a:lnTo>
                    <a:pt x="134864" y="720443"/>
                  </a:lnTo>
                  <a:lnTo>
                    <a:pt x="144138" y="710922"/>
                  </a:lnTo>
                  <a:lnTo>
                    <a:pt x="153676" y="701929"/>
                  </a:lnTo>
                  <a:lnTo>
                    <a:pt x="163745" y="692937"/>
                  </a:lnTo>
                  <a:lnTo>
                    <a:pt x="173813" y="684738"/>
                  </a:lnTo>
                  <a:lnTo>
                    <a:pt x="183882" y="676275"/>
                  </a:lnTo>
                  <a:close/>
                  <a:moveTo>
                    <a:pt x="1063618" y="153988"/>
                  </a:moveTo>
                  <a:lnTo>
                    <a:pt x="1072091" y="153988"/>
                  </a:lnTo>
                  <a:lnTo>
                    <a:pt x="1080830" y="153988"/>
                  </a:lnTo>
                  <a:lnTo>
                    <a:pt x="1089568" y="154253"/>
                  </a:lnTo>
                  <a:lnTo>
                    <a:pt x="1098041" y="155048"/>
                  </a:lnTo>
                  <a:lnTo>
                    <a:pt x="1106779" y="155577"/>
                  </a:lnTo>
                  <a:lnTo>
                    <a:pt x="1114988" y="156902"/>
                  </a:lnTo>
                  <a:lnTo>
                    <a:pt x="1123726" y="157697"/>
                  </a:lnTo>
                  <a:lnTo>
                    <a:pt x="1131934" y="159286"/>
                  </a:lnTo>
                  <a:lnTo>
                    <a:pt x="1140143" y="160875"/>
                  </a:lnTo>
                  <a:lnTo>
                    <a:pt x="1148351" y="162730"/>
                  </a:lnTo>
                  <a:lnTo>
                    <a:pt x="1156295" y="164584"/>
                  </a:lnTo>
                  <a:lnTo>
                    <a:pt x="1164504" y="166703"/>
                  </a:lnTo>
                  <a:lnTo>
                    <a:pt x="1172447" y="169087"/>
                  </a:lnTo>
                  <a:lnTo>
                    <a:pt x="1180391" y="171471"/>
                  </a:lnTo>
                  <a:lnTo>
                    <a:pt x="1188070" y="174385"/>
                  </a:lnTo>
                  <a:lnTo>
                    <a:pt x="1196014" y="177564"/>
                  </a:lnTo>
                  <a:lnTo>
                    <a:pt x="1203693" y="180478"/>
                  </a:lnTo>
                  <a:lnTo>
                    <a:pt x="1211107" y="183656"/>
                  </a:lnTo>
                  <a:lnTo>
                    <a:pt x="1218521" y="187365"/>
                  </a:lnTo>
                  <a:lnTo>
                    <a:pt x="1225935" y="190808"/>
                  </a:lnTo>
                  <a:lnTo>
                    <a:pt x="1232820" y="194782"/>
                  </a:lnTo>
                  <a:lnTo>
                    <a:pt x="1239969" y="198755"/>
                  </a:lnTo>
                  <a:lnTo>
                    <a:pt x="1247118" y="202729"/>
                  </a:lnTo>
                  <a:lnTo>
                    <a:pt x="1254003" y="206967"/>
                  </a:lnTo>
                  <a:lnTo>
                    <a:pt x="1260623" y="211470"/>
                  </a:lnTo>
                  <a:lnTo>
                    <a:pt x="1267507" y="215974"/>
                  </a:lnTo>
                  <a:lnTo>
                    <a:pt x="1273862" y="221007"/>
                  </a:lnTo>
                  <a:lnTo>
                    <a:pt x="1280482" y="226040"/>
                  </a:lnTo>
                  <a:lnTo>
                    <a:pt x="1286837" y="230808"/>
                  </a:lnTo>
                  <a:lnTo>
                    <a:pt x="1293192" y="236106"/>
                  </a:lnTo>
                  <a:lnTo>
                    <a:pt x="1299017" y="241668"/>
                  </a:lnTo>
                  <a:lnTo>
                    <a:pt x="1305108" y="247231"/>
                  </a:lnTo>
                  <a:lnTo>
                    <a:pt x="1310668" y="252794"/>
                  </a:lnTo>
                  <a:lnTo>
                    <a:pt x="1316494" y="258622"/>
                  </a:lnTo>
                  <a:lnTo>
                    <a:pt x="1321790" y="264449"/>
                  </a:lnTo>
                  <a:lnTo>
                    <a:pt x="1327350" y="270277"/>
                  </a:lnTo>
                  <a:lnTo>
                    <a:pt x="1332646" y="276634"/>
                  </a:lnTo>
                  <a:lnTo>
                    <a:pt x="1337412" y="282992"/>
                  </a:lnTo>
                  <a:lnTo>
                    <a:pt x="1342443" y="289349"/>
                  </a:lnTo>
                  <a:lnTo>
                    <a:pt x="1347474" y="295972"/>
                  </a:lnTo>
                  <a:lnTo>
                    <a:pt x="1351976" y="302859"/>
                  </a:lnTo>
                  <a:lnTo>
                    <a:pt x="1356212" y="309482"/>
                  </a:lnTo>
                  <a:lnTo>
                    <a:pt x="1360714" y="316369"/>
                  </a:lnTo>
                  <a:lnTo>
                    <a:pt x="1364951" y="323521"/>
                  </a:lnTo>
                  <a:lnTo>
                    <a:pt x="1368922" y="330408"/>
                  </a:lnTo>
                  <a:lnTo>
                    <a:pt x="1372629" y="337560"/>
                  </a:lnTo>
                  <a:lnTo>
                    <a:pt x="1376337" y="344977"/>
                  </a:lnTo>
                  <a:lnTo>
                    <a:pt x="1379779" y="352395"/>
                  </a:lnTo>
                  <a:lnTo>
                    <a:pt x="1383221" y="359812"/>
                  </a:lnTo>
                  <a:lnTo>
                    <a:pt x="1386134" y="367494"/>
                  </a:lnTo>
                  <a:lnTo>
                    <a:pt x="1389047" y="375176"/>
                  </a:lnTo>
                  <a:lnTo>
                    <a:pt x="1391694" y="382857"/>
                  </a:lnTo>
                  <a:lnTo>
                    <a:pt x="1394342" y="391069"/>
                  </a:lnTo>
                  <a:lnTo>
                    <a:pt x="1396725" y="398751"/>
                  </a:lnTo>
                  <a:lnTo>
                    <a:pt x="1398844" y="406963"/>
                  </a:lnTo>
                  <a:lnTo>
                    <a:pt x="1400962" y="415175"/>
                  </a:lnTo>
                  <a:lnTo>
                    <a:pt x="1402551" y="423122"/>
                  </a:lnTo>
                  <a:lnTo>
                    <a:pt x="1404404" y="431333"/>
                  </a:lnTo>
                  <a:lnTo>
                    <a:pt x="1405728" y="439810"/>
                  </a:lnTo>
                  <a:lnTo>
                    <a:pt x="1406788" y="448022"/>
                  </a:lnTo>
                  <a:lnTo>
                    <a:pt x="1407847" y="456763"/>
                  </a:lnTo>
                  <a:lnTo>
                    <a:pt x="1408376" y="465240"/>
                  </a:lnTo>
                  <a:lnTo>
                    <a:pt x="1409171" y="473717"/>
                  </a:lnTo>
                  <a:lnTo>
                    <a:pt x="1409435" y="482458"/>
                  </a:lnTo>
                  <a:lnTo>
                    <a:pt x="1409700" y="491200"/>
                  </a:lnTo>
                  <a:lnTo>
                    <a:pt x="1409435" y="499941"/>
                  </a:lnTo>
                  <a:lnTo>
                    <a:pt x="1409171" y="508683"/>
                  </a:lnTo>
                  <a:lnTo>
                    <a:pt x="1408376" y="517159"/>
                  </a:lnTo>
                  <a:lnTo>
                    <a:pt x="1407847" y="525636"/>
                  </a:lnTo>
                  <a:lnTo>
                    <a:pt x="1406788" y="534113"/>
                  </a:lnTo>
                  <a:lnTo>
                    <a:pt x="1405728" y="542589"/>
                  </a:lnTo>
                  <a:lnTo>
                    <a:pt x="1404404" y="550801"/>
                  </a:lnTo>
                  <a:lnTo>
                    <a:pt x="1402551" y="559278"/>
                  </a:lnTo>
                  <a:lnTo>
                    <a:pt x="1400962" y="567489"/>
                  </a:lnTo>
                  <a:lnTo>
                    <a:pt x="1398844" y="575436"/>
                  </a:lnTo>
                  <a:lnTo>
                    <a:pt x="1396725" y="583648"/>
                  </a:lnTo>
                  <a:lnTo>
                    <a:pt x="1394342" y="591595"/>
                  </a:lnTo>
                  <a:lnTo>
                    <a:pt x="1391694" y="599277"/>
                  </a:lnTo>
                  <a:lnTo>
                    <a:pt x="1389047" y="607224"/>
                  </a:lnTo>
                  <a:lnTo>
                    <a:pt x="1386134" y="614641"/>
                  </a:lnTo>
                  <a:lnTo>
                    <a:pt x="1383221" y="622323"/>
                  </a:lnTo>
                  <a:lnTo>
                    <a:pt x="1379779" y="630270"/>
                  </a:lnTo>
                  <a:lnTo>
                    <a:pt x="1376337" y="637422"/>
                  </a:lnTo>
                  <a:lnTo>
                    <a:pt x="1372629" y="644574"/>
                  </a:lnTo>
                  <a:lnTo>
                    <a:pt x="1368922" y="651991"/>
                  </a:lnTo>
                  <a:lnTo>
                    <a:pt x="1364951" y="659143"/>
                  </a:lnTo>
                  <a:lnTo>
                    <a:pt x="1360714" y="666295"/>
                  </a:lnTo>
                  <a:lnTo>
                    <a:pt x="1356212" y="672918"/>
                  </a:lnTo>
                  <a:lnTo>
                    <a:pt x="1351976" y="679805"/>
                  </a:lnTo>
                  <a:lnTo>
                    <a:pt x="1347474" y="686427"/>
                  </a:lnTo>
                  <a:lnTo>
                    <a:pt x="1342443" y="693050"/>
                  </a:lnTo>
                  <a:lnTo>
                    <a:pt x="1337412" y="699672"/>
                  </a:lnTo>
                  <a:lnTo>
                    <a:pt x="1332646" y="705765"/>
                  </a:lnTo>
                  <a:lnTo>
                    <a:pt x="1327350" y="711857"/>
                  </a:lnTo>
                  <a:lnTo>
                    <a:pt x="1321790" y="718215"/>
                  </a:lnTo>
                  <a:lnTo>
                    <a:pt x="1316494" y="724043"/>
                  </a:lnTo>
                  <a:lnTo>
                    <a:pt x="1310668" y="729870"/>
                  </a:lnTo>
                  <a:lnTo>
                    <a:pt x="1305108" y="735433"/>
                  </a:lnTo>
                  <a:lnTo>
                    <a:pt x="1299017" y="740996"/>
                  </a:lnTo>
                  <a:lnTo>
                    <a:pt x="1293192" y="746294"/>
                  </a:lnTo>
                  <a:lnTo>
                    <a:pt x="1286837" y="751327"/>
                  </a:lnTo>
                  <a:lnTo>
                    <a:pt x="1280482" y="756625"/>
                  </a:lnTo>
                  <a:lnTo>
                    <a:pt x="1273862" y="761658"/>
                  </a:lnTo>
                  <a:lnTo>
                    <a:pt x="1267507" y="766161"/>
                  </a:lnTo>
                  <a:lnTo>
                    <a:pt x="1260623" y="770929"/>
                  </a:lnTo>
                  <a:lnTo>
                    <a:pt x="1254003" y="775432"/>
                  </a:lnTo>
                  <a:lnTo>
                    <a:pt x="1247118" y="779670"/>
                  </a:lnTo>
                  <a:lnTo>
                    <a:pt x="1239969" y="783909"/>
                  </a:lnTo>
                  <a:lnTo>
                    <a:pt x="1232820" y="787882"/>
                  </a:lnTo>
                  <a:lnTo>
                    <a:pt x="1225935" y="791591"/>
                  </a:lnTo>
                  <a:lnTo>
                    <a:pt x="1218521" y="795299"/>
                  </a:lnTo>
                  <a:lnTo>
                    <a:pt x="1211107" y="798743"/>
                  </a:lnTo>
                  <a:lnTo>
                    <a:pt x="1203693" y="801922"/>
                  </a:lnTo>
                  <a:lnTo>
                    <a:pt x="1196014" y="805100"/>
                  </a:lnTo>
                  <a:lnTo>
                    <a:pt x="1188070" y="807749"/>
                  </a:lnTo>
                  <a:lnTo>
                    <a:pt x="1180391" y="810663"/>
                  </a:lnTo>
                  <a:lnTo>
                    <a:pt x="1172447" y="813312"/>
                  </a:lnTo>
                  <a:lnTo>
                    <a:pt x="1164504" y="815696"/>
                  </a:lnTo>
                  <a:lnTo>
                    <a:pt x="1156295" y="817815"/>
                  </a:lnTo>
                  <a:lnTo>
                    <a:pt x="1148351" y="819935"/>
                  </a:lnTo>
                  <a:lnTo>
                    <a:pt x="1140143" y="821789"/>
                  </a:lnTo>
                  <a:lnTo>
                    <a:pt x="1131934" y="823378"/>
                  </a:lnTo>
                  <a:lnTo>
                    <a:pt x="1123726" y="824438"/>
                  </a:lnTo>
                  <a:lnTo>
                    <a:pt x="1114988" y="825762"/>
                  </a:lnTo>
                  <a:lnTo>
                    <a:pt x="1106779" y="826822"/>
                  </a:lnTo>
                  <a:lnTo>
                    <a:pt x="1098041" y="827617"/>
                  </a:lnTo>
                  <a:lnTo>
                    <a:pt x="1089568" y="827881"/>
                  </a:lnTo>
                  <a:lnTo>
                    <a:pt x="1080830" y="828146"/>
                  </a:lnTo>
                  <a:lnTo>
                    <a:pt x="1072091" y="828676"/>
                  </a:lnTo>
                  <a:lnTo>
                    <a:pt x="1063618" y="828146"/>
                  </a:lnTo>
                  <a:lnTo>
                    <a:pt x="1054880" y="827881"/>
                  </a:lnTo>
                  <a:lnTo>
                    <a:pt x="1046407" y="827617"/>
                  </a:lnTo>
                  <a:lnTo>
                    <a:pt x="1037669" y="826822"/>
                  </a:lnTo>
                  <a:lnTo>
                    <a:pt x="1029460" y="825762"/>
                  </a:lnTo>
                  <a:lnTo>
                    <a:pt x="1020987" y="824438"/>
                  </a:lnTo>
                  <a:lnTo>
                    <a:pt x="1012778" y="823378"/>
                  </a:lnTo>
                  <a:lnTo>
                    <a:pt x="1004305" y="821789"/>
                  </a:lnTo>
                  <a:lnTo>
                    <a:pt x="996096" y="819935"/>
                  </a:lnTo>
                  <a:lnTo>
                    <a:pt x="987888" y="817815"/>
                  </a:lnTo>
                  <a:lnTo>
                    <a:pt x="979944" y="815696"/>
                  </a:lnTo>
                  <a:lnTo>
                    <a:pt x="972000" y="813312"/>
                  </a:lnTo>
                  <a:lnTo>
                    <a:pt x="964321" y="810663"/>
                  </a:lnTo>
                  <a:lnTo>
                    <a:pt x="956113" y="807749"/>
                  </a:lnTo>
                  <a:lnTo>
                    <a:pt x="948434" y="805100"/>
                  </a:lnTo>
                  <a:lnTo>
                    <a:pt x="941020" y="801922"/>
                  </a:lnTo>
                  <a:lnTo>
                    <a:pt x="933341" y="798743"/>
                  </a:lnTo>
                  <a:lnTo>
                    <a:pt x="925927" y="795299"/>
                  </a:lnTo>
                  <a:lnTo>
                    <a:pt x="918513" y="791591"/>
                  </a:lnTo>
                  <a:lnTo>
                    <a:pt x="911628" y="787882"/>
                  </a:lnTo>
                  <a:lnTo>
                    <a:pt x="904479" y="783909"/>
                  </a:lnTo>
                  <a:lnTo>
                    <a:pt x="897329" y="779670"/>
                  </a:lnTo>
                  <a:lnTo>
                    <a:pt x="890445" y="775432"/>
                  </a:lnTo>
                  <a:lnTo>
                    <a:pt x="883825" y="770929"/>
                  </a:lnTo>
                  <a:lnTo>
                    <a:pt x="876940" y="766161"/>
                  </a:lnTo>
                  <a:lnTo>
                    <a:pt x="870585" y="761658"/>
                  </a:lnTo>
                  <a:lnTo>
                    <a:pt x="863965" y="756625"/>
                  </a:lnTo>
                  <a:lnTo>
                    <a:pt x="857875" y="751327"/>
                  </a:lnTo>
                  <a:lnTo>
                    <a:pt x="851785" y="746294"/>
                  </a:lnTo>
                  <a:lnTo>
                    <a:pt x="845430" y="740996"/>
                  </a:lnTo>
                  <a:lnTo>
                    <a:pt x="839605" y="735433"/>
                  </a:lnTo>
                  <a:lnTo>
                    <a:pt x="833779" y="729870"/>
                  </a:lnTo>
                  <a:lnTo>
                    <a:pt x="828219" y="724043"/>
                  </a:lnTo>
                  <a:lnTo>
                    <a:pt x="822658" y="718215"/>
                  </a:lnTo>
                  <a:lnTo>
                    <a:pt x="817097" y="711857"/>
                  </a:lnTo>
                  <a:lnTo>
                    <a:pt x="812066" y="705765"/>
                  </a:lnTo>
                  <a:lnTo>
                    <a:pt x="807035" y="699672"/>
                  </a:lnTo>
                  <a:lnTo>
                    <a:pt x="802004" y="693050"/>
                  </a:lnTo>
                  <a:lnTo>
                    <a:pt x="797503" y="686427"/>
                  </a:lnTo>
                  <a:lnTo>
                    <a:pt x="792737" y="679805"/>
                  </a:lnTo>
                  <a:lnTo>
                    <a:pt x="788235" y="672918"/>
                  </a:lnTo>
                  <a:lnTo>
                    <a:pt x="783734" y="666295"/>
                  </a:lnTo>
                  <a:lnTo>
                    <a:pt x="779762" y="659143"/>
                  </a:lnTo>
                  <a:lnTo>
                    <a:pt x="775790" y="651991"/>
                  </a:lnTo>
                  <a:lnTo>
                    <a:pt x="771818" y="644574"/>
                  </a:lnTo>
                  <a:lnTo>
                    <a:pt x="768376" y="637422"/>
                  </a:lnTo>
                  <a:lnTo>
                    <a:pt x="764669" y="630270"/>
                  </a:lnTo>
                  <a:lnTo>
                    <a:pt x="761491" y="622323"/>
                  </a:lnTo>
                  <a:lnTo>
                    <a:pt x="758579" y="614641"/>
                  </a:lnTo>
                  <a:lnTo>
                    <a:pt x="755401" y="607224"/>
                  </a:lnTo>
                  <a:lnTo>
                    <a:pt x="752753" y="599277"/>
                  </a:lnTo>
                  <a:lnTo>
                    <a:pt x="750105" y="591595"/>
                  </a:lnTo>
                  <a:lnTo>
                    <a:pt x="747722" y="583648"/>
                  </a:lnTo>
                  <a:lnTo>
                    <a:pt x="745604" y="575436"/>
                  </a:lnTo>
                  <a:lnTo>
                    <a:pt x="743750" y="567489"/>
                  </a:lnTo>
                  <a:lnTo>
                    <a:pt x="741897" y="559278"/>
                  </a:lnTo>
                  <a:lnTo>
                    <a:pt x="740308" y="550801"/>
                  </a:lnTo>
                  <a:lnTo>
                    <a:pt x="738719" y="542589"/>
                  </a:lnTo>
                  <a:lnTo>
                    <a:pt x="737925" y="534113"/>
                  </a:lnTo>
                  <a:lnTo>
                    <a:pt x="736601" y="525636"/>
                  </a:lnTo>
                  <a:lnTo>
                    <a:pt x="736071" y="517159"/>
                  </a:lnTo>
                  <a:lnTo>
                    <a:pt x="735277" y="508683"/>
                  </a:lnTo>
                  <a:lnTo>
                    <a:pt x="735012" y="499941"/>
                  </a:lnTo>
                  <a:lnTo>
                    <a:pt x="735012" y="491200"/>
                  </a:lnTo>
                  <a:lnTo>
                    <a:pt x="735012" y="482458"/>
                  </a:lnTo>
                  <a:lnTo>
                    <a:pt x="735277" y="473717"/>
                  </a:lnTo>
                  <a:lnTo>
                    <a:pt x="736071" y="465240"/>
                  </a:lnTo>
                  <a:lnTo>
                    <a:pt x="736601" y="456763"/>
                  </a:lnTo>
                  <a:lnTo>
                    <a:pt x="737925" y="448022"/>
                  </a:lnTo>
                  <a:lnTo>
                    <a:pt x="738719" y="439810"/>
                  </a:lnTo>
                  <a:lnTo>
                    <a:pt x="740308" y="431333"/>
                  </a:lnTo>
                  <a:lnTo>
                    <a:pt x="741897" y="423122"/>
                  </a:lnTo>
                  <a:lnTo>
                    <a:pt x="743750" y="415175"/>
                  </a:lnTo>
                  <a:lnTo>
                    <a:pt x="745604" y="406963"/>
                  </a:lnTo>
                  <a:lnTo>
                    <a:pt x="747722" y="398751"/>
                  </a:lnTo>
                  <a:lnTo>
                    <a:pt x="750105" y="391069"/>
                  </a:lnTo>
                  <a:lnTo>
                    <a:pt x="752753" y="382857"/>
                  </a:lnTo>
                  <a:lnTo>
                    <a:pt x="755401" y="375176"/>
                  </a:lnTo>
                  <a:lnTo>
                    <a:pt x="758579" y="367494"/>
                  </a:lnTo>
                  <a:lnTo>
                    <a:pt x="761491" y="359812"/>
                  </a:lnTo>
                  <a:lnTo>
                    <a:pt x="764669" y="352395"/>
                  </a:lnTo>
                  <a:lnTo>
                    <a:pt x="768376" y="344977"/>
                  </a:lnTo>
                  <a:lnTo>
                    <a:pt x="771818" y="337560"/>
                  </a:lnTo>
                  <a:lnTo>
                    <a:pt x="775790" y="330408"/>
                  </a:lnTo>
                  <a:lnTo>
                    <a:pt x="779762" y="323521"/>
                  </a:lnTo>
                  <a:lnTo>
                    <a:pt x="783734" y="316369"/>
                  </a:lnTo>
                  <a:lnTo>
                    <a:pt x="788235" y="309482"/>
                  </a:lnTo>
                  <a:lnTo>
                    <a:pt x="792737" y="302859"/>
                  </a:lnTo>
                  <a:lnTo>
                    <a:pt x="797503" y="295972"/>
                  </a:lnTo>
                  <a:lnTo>
                    <a:pt x="802004" y="289349"/>
                  </a:lnTo>
                  <a:lnTo>
                    <a:pt x="807035" y="282992"/>
                  </a:lnTo>
                  <a:lnTo>
                    <a:pt x="812066" y="276634"/>
                  </a:lnTo>
                  <a:lnTo>
                    <a:pt x="817097" y="270277"/>
                  </a:lnTo>
                  <a:lnTo>
                    <a:pt x="822658" y="264449"/>
                  </a:lnTo>
                  <a:lnTo>
                    <a:pt x="828219" y="258622"/>
                  </a:lnTo>
                  <a:lnTo>
                    <a:pt x="833779" y="252794"/>
                  </a:lnTo>
                  <a:lnTo>
                    <a:pt x="839605" y="247231"/>
                  </a:lnTo>
                  <a:lnTo>
                    <a:pt x="845430" y="241668"/>
                  </a:lnTo>
                  <a:lnTo>
                    <a:pt x="851785" y="236106"/>
                  </a:lnTo>
                  <a:lnTo>
                    <a:pt x="857875" y="230808"/>
                  </a:lnTo>
                  <a:lnTo>
                    <a:pt x="863965" y="226040"/>
                  </a:lnTo>
                  <a:lnTo>
                    <a:pt x="870585" y="221007"/>
                  </a:lnTo>
                  <a:lnTo>
                    <a:pt x="876940" y="215974"/>
                  </a:lnTo>
                  <a:lnTo>
                    <a:pt x="883825" y="211470"/>
                  </a:lnTo>
                  <a:lnTo>
                    <a:pt x="890445" y="206967"/>
                  </a:lnTo>
                  <a:lnTo>
                    <a:pt x="897329" y="202729"/>
                  </a:lnTo>
                  <a:lnTo>
                    <a:pt x="904479" y="198755"/>
                  </a:lnTo>
                  <a:lnTo>
                    <a:pt x="911628" y="194782"/>
                  </a:lnTo>
                  <a:lnTo>
                    <a:pt x="918513" y="190808"/>
                  </a:lnTo>
                  <a:lnTo>
                    <a:pt x="925927" y="187365"/>
                  </a:lnTo>
                  <a:lnTo>
                    <a:pt x="933341" y="183656"/>
                  </a:lnTo>
                  <a:lnTo>
                    <a:pt x="941020" y="180478"/>
                  </a:lnTo>
                  <a:lnTo>
                    <a:pt x="948434" y="177564"/>
                  </a:lnTo>
                  <a:lnTo>
                    <a:pt x="956113" y="174385"/>
                  </a:lnTo>
                  <a:lnTo>
                    <a:pt x="964321" y="171471"/>
                  </a:lnTo>
                  <a:lnTo>
                    <a:pt x="972000" y="169087"/>
                  </a:lnTo>
                  <a:lnTo>
                    <a:pt x="979944" y="166703"/>
                  </a:lnTo>
                  <a:lnTo>
                    <a:pt x="987888" y="164584"/>
                  </a:lnTo>
                  <a:lnTo>
                    <a:pt x="996096" y="162730"/>
                  </a:lnTo>
                  <a:lnTo>
                    <a:pt x="1004305" y="160875"/>
                  </a:lnTo>
                  <a:lnTo>
                    <a:pt x="1012778" y="159286"/>
                  </a:lnTo>
                  <a:lnTo>
                    <a:pt x="1020987" y="157697"/>
                  </a:lnTo>
                  <a:lnTo>
                    <a:pt x="1029460" y="156902"/>
                  </a:lnTo>
                  <a:lnTo>
                    <a:pt x="1037669" y="155577"/>
                  </a:lnTo>
                  <a:lnTo>
                    <a:pt x="1046407" y="155048"/>
                  </a:lnTo>
                  <a:lnTo>
                    <a:pt x="1054880" y="154253"/>
                  </a:lnTo>
                  <a:lnTo>
                    <a:pt x="1063618" y="153988"/>
                  </a:lnTo>
                  <a:close/>
                  <a:moveTo>
                    <a:pt x="1699027" y="0"/>
                  </a:moveTo>
                  <a:lnTo>
                    <a:pt x="1706961" y="265"/>
                  </a:lnTo>
                  <a:lnTo>
                    <a:pt x="1714895" y="794"/>
                  </a:lnTo>
                  <a:lnTo>
                    <a:pt x="1723093" y="1059"/>
                  </a:lnTo>
                  <a:lnTo>
                    <a:pt x="1731027" y="1853"/>
                  </a:lnTo>
                  <a:lnTo>
                    <a:pt x="1738697" y="2912"/>
                  </a:lnTo>
                  <a:lnTo>
                    <a:pt x="1746631" y="3706"/>
                  </a:lnTo>
                  <a:lnTo>
                    <a:pt x="1754565" y="5029"/>
                  </a:lnTo>
                  <a:lnTo>
                    <a:pt x="1762235" y="6617"/>
                  </a:lnTo>
                  <a:lnTo>
                    <a:pt x="1769640" y="8206"/>
                  </a:lnTo>
                  <a:lnTo>
                    <a:pt x="1777309" y="10058"/>
                  </a:lnTo>
                  <a:lnTo>
                    <a:pt x="1784714" y="12176"/>
                  </a:lnTo>
                  <a:lnTo>
                    <a:pt x="1792119" y="14294"/>
                  </a:lnTo>
                  <a:lnTo>
                    <a:pt x="1798996" y="16676"/>
                  </a:lnTo>
                  <a:lnTo>
                    <a:pt x="1806401" y="19323"/>
                  </a:lnTo>
                  <a:lnTo>
                    <a:pt x="1813541" y="21970"/>
                  </a:lnTo>
                  <a:lnTo>
                    <a:pt x="1820682" y="24881"/>
                  </a:lnTo>
                  <a:lnTo>
                    <a:pt x="1827823" y="27793"/>
                  </a:lnTo>
                  <a:lnTo>
                    <a:pt x="1834434" y="30969"/>
                  </a:lnTo>
                  <a:lnTo>
                    <a:pt x="1848187" y="38116"/>
                  </a:lnTo>
                  <a:lnTo>
                    <a:pt x="1861145" y="45528"/>
                  </a:lnTo>
                  <a:lnTo>
                    <a:pt x="1873575" y="53468"/>
                  </a:lnTo>
                  <a:lnTo>
                    <a:pt x="1886005" y="62468"/>
                  </a:lnTo>
                  <a:lnTo>
                    <a:pt x="1897642" y="71732"/>
                  </a:lnTo>
                  <a:lnTo>
                    <a:pt x="1909014" y="81526"/>
                  </a:lnTo>
                  <a:lnTo>
                    <a:pt x="1919857" y="91585"/>
                  </a:lnTo>
                  <a:lnTo>
                    <a:pt x="1930436" y="102437"/>
                  </a:lnTo>
                  <a:lnTo>
                    <a:pt x="1940221" y="113819"/>
                  </a:lnTo>
                  <a:lnTo>
                    <a:pt x="1949478" y="125466"/>
                  </a:lnTo>
                  <a:lnTo>
                    <a:pt x="1958205" y="137906"/>
                  </a:lnTo>
                  <a:lnTo>
                    <a:pt x="1966139" y="150612"/>
                  </a:lnTo>
                  <a:lnTo>
                    <a:pt x="1973809" y="163846"/>
                  </a:lnTo>
                  <a:lnTo>
                    <a:pt x="1980685" y="177081"/>
                  </a:lnTo>
                  <a:lnTo>
                    <a:pt x="1983594" y="184228"/>
                  </a:lnTo>
                  <a:lnTo>
                    <a:pt x="1986768" y="190845"/>
                  </a:lnTo>
                  <a:lnTo>
                    <a:pt x="1989677" y="197992"/>
                  </a:lnTo>
                  <a:lnTo>
                    <a:pt x="1992322" y="205139"/>
                  </a:lnTo>
                  <a:lnTo>
                    <a:pt x="1994966" y="212550"/>
                  </a:lnTo>
                  <a:lnTo>
                    <a:pt x="1997082" y="219962"/>
                  </a:lnTo>
                  <a:lnTo>
                    <a:pt x="1999727" y="227109"/>
                  </a:lnTo>
                  <a:lnTo>
                    <a:pt x="2001578" y="234785"/>
                  </a:lnTo>
                  <a:lnTo>
                    <a:pt x="2003429" y="242196"/>
                  </a:lnTo>
                  <a:lnTo>
                    <a:pt x="2005016" y="249872"/>
                  </a:lnTo>
                  <a:lnTo>
                    <a:pt x="2006338" y="257549"/>
                  </a:lnTo>
                  <a:lnTo>
                    <a:pt x="2007661" y="265225"/>
                  </a:lnTo>
                  <a:lnTo>
                    <a:pt x="2008983" y="272901"/>
                  </a:lnTo>
                  <a:lnTo>
                    <a:pt x="2009776" y="280577"/>
                  </a:lnTo>
                  <a:lnTo>
                    <a:pt x="2010570" y="288783"/>
                  </a:lnTo>
                  <a:lnTo>
                    <a:pt x="2011099" y="296723"/>
                  </a:lnTo>
                  <a:lnTo>
                    <a:pt x="2011363" y="304664"/>
                  </a:lnTo>
                  <a:lnTo>
                    <a:pt x="2011363" y="312870"/>
                  </a:lnTo>
                  <a:lnTo>
                    <a:pt x="2011363" y="320811"/>
                  </a:lnTo>
                  <a:lnTo>
                    <a:pt x="2011099" y="328752"/>
                  </a:lnTo>
                  <a:lnTo>
                    <a:pt x="2010570" y="336693"/>
                  </a:lnTo>
                  <a:lnTo>
                    <a:pt x="2009776" y="344898"/>
                  </a:lnTo>
                  <a:lnTo>
                    <a:pt x="2008983" y="352574"/>
                  </a:lnTo>
                  <a:lnTo>
                    <a:pt x="2007661" y="360250"/>
                  </a:lnTo>
                  <a:lnTo>
                    <a:pt x="2006338" y="367927"/>
                  </a:lnTo>
                  <a:lnTo>
                    <a:pt x="2005016" y="375603"/>
                  </a:lnTo>
                  <a:lnTo>
                    <a:pt x="2003429" y="383279"/>
                  </a:lnTo>
                  <a:lnTo>
                    <a:pt x="2001578" y="390690"/>
                  </a:lnTo>
                  <a:lnTo>
                    <a:pt x="1999727" y="398102"/>
                  </a:lnTo>
                  <a:lnTo>
                    <a:pt x="1997082" y="405513"/>
                  </a:lnTo>
                  <a:lnTo>
                    <a:pt x="1994966" y="412925"/>
                  </a:lnTo>
                  <a:lnTo>
                    <a:pt x="1992322" y="420072"/>
                  </a:lnTo>
                  <a:lnTo>
                    <a:pt x="1989677" y="427483"/>
                  </a:lnTo>
                  <a:lnTo>
                    <a:pt x="1986768" y="434630"/>
                  </a:lnTo>
                  <a:lnTo>
                    <a:pt x="1983594" y="441247"/>
                  </a:lnTo>
                  <a:lnTo>
                    <a:pt x="1980685" y="448129"/>
                  </a:lnTo>
                  <a:lnTo>
                    <a:pt x="1973809" y="461629"/>
                  </a:lnTo>
                  <a:lnTo>
                    <a:pt x="1966139" y="474863"/>
                  </a:lnTo>
                  <a:lnTo>
                    <a:pt x="1958205" y="487569"/>
                  </a:lnTo>
                  <a:lnTo>
                    <a:pt x="1949478" y="499480"/>
                  </a:lnTo>
                  <a:lnTo>
                    <a:pt x="1940221" y="511656"/>
                  </a:lnTo>
                  <a:lnTo>
                    <a:pt x="1930436" y="523038"/>
                  </a:lnTo>
                  <a:lnTo>
                    <a:pt x="1919857" y="533891"/>
                  </a:lnTo>
                  <a:lnTo>
                    <a:pt x="1909014" y="543949"/>
                  </a:lnTo>
                  <a:lnTo>
                    <a:pt x="1897642" y="553743"/>
                  </a:lnTo>
                  <a:lnTo>
                    <a:pt x="1886005" y="563007"/>
                  </a:lnTo>
                  <a:lnTo>
                    <a:pt x="1873575" y="572007"/>
                  </a:lnTo>
                  <a:lnTo>
                    <a:pt x="1861145" y="579948"/>
                  </a:lnTo>
                  <a:lnTo>
                    <a:pt x="1848187" y="587359"/>
                  </a:lnTo>
                  <a:lnTo>
                    <a:pt x="1834434" y="594506"/>
                  </a:lnTo>
                  <a:lnTo>
                    <a:pt x="1827823" y="597682"/>
                  </a:lnTo>
                  <a:lnTo>
                    <a:pt x="1820682" y="600858"/>
                  </a:lnTo>
                  <a:lnTo>
                    <a:pt x="1813541" y="603505"/>
                  </a:lnTo>
                  <a:lnTo>
                    <a:pt x="1806401" y="606152"/>
                  </a:lnTo>
                  <a:lnTo>
                    <a:pt x="1798996" y="608799"/>
                  </a:lnTo>
                  <a:lnTo>
                    <a:pt x="1792119" y="611182"/>
                  </a:lnTo>
                  <a:lnTo>
                    <a:pt x="1784714" y="613299"/>
                  </a:lnTo>
                  <a:lnTo>
                    <a:pt x="1777309" y="615417"/>
                  </a:lnTo>
                  <a:lnTo>
                    <a:pt x="1769640" y="617270"/>
                  </a:lnTo>
                  <a:lnTo>
                    <a:pt x="1762235" y="618858"/>
                  </a:lnTo>
                  <a:lnTo>
                    <a:pt x="1754565" y="620446"/>
                  </a:lnTo>
                  <a:lnTo>
                    <a:pt x="1746631" y="621769"/>
                  </a:lnTo>
                  <a:lnTo>
                    <a:pt x="1738697" y="622828"/>
                  </a:lnTo>
                  <a:lnTo>
                    <a:pt x="1731027" y="623622"/>
                  </a:lnTo>
                  <a:lnTo>
                    <a:pt x="1723093" y="624416"/>
                  </a:lnTo>
                  <a:lnTo>
                    <a:pt x="1714895" y="624681"/>
                  </a:lnTo>
                  <a:lnTo>
                    <a:pt x="1706961" y="625210"/>
                  </a:lnTo>
                  <a:lnTo>
                    <a:pt x="1699027" y="625475"/>
                  </a:lnTo>
                  <a:lnTo>
                    <a:pt x="1685803" y="625210"/>
                  </a:lnTo>
                  <a:lnTo>
                    <a:pt x="1672580" y="624152"/>
                  </a:lnTo>
                  <a:lnTo>
                    <a:pt x="1659357" y="622563"/>
                  </a:lnTo>
                  <a:lnTo>
                    <a:pt x="1646398" y="620711"/>
                  </a:lnTo>
                  <a:lnTo>
                    <a:pt x="1633439" y="618328"/>
                  </a:lnTo>
                  <a:lnTo>
                    <a:pt x="1620744" y="615152"/>
                  </a:lnTo>
                  <a:lnTo>
                    <a:pt x="1608314" y="611711"/>
                  </a:lnTo>
                  <a:lnTo>
                    <a:pt x="1596413" y="607741"/>
                  </a:lnTo>
                  <a:lnTo>
                    <a:pt x="1584248" y="603241"/>
                  </a:lnTo>
                  <a:lnTo>
                    <a:pt x="1572611" y="598211"/>
                  </a:lnTo>
                  <a:lnTo>
                    <a:pt x="1561239" y="592918"/>
                  </a:lnTo>
                  <a:lnTo>
                    <a:pt x="1549867" y="587094"/>
                  </a:lnTo>
                  <a:lnTo>
                    <a:pt x="1539024" y="580742"/>
                  </a:lnTo>
                  <a:lnTo>
                    <a:pt x="1528180" y="573860"/>
                  </a:lnTo>
                  <a:lnTo>
                    <a:pt x="1517866" y="566713"/>
                  </a:lnTo>
                  <a:lnTo>
                    <a:pt x="1508081" y="559301"/>
                  </a:lnTo>
                  <a:lnTo>
                    <a:pt x="1510197" y="542890"/>
                  </a:lnTo>
                  <a:lnTo>
                    <a:pt x="1512048" y="525685"/>
                  </a:lnTo>
                  <a:lnTo>
                    <a:pt x="1513106" y="508744"/>
                  </a:lnTo>
                  <a:lnTo>
                    <a:pt x="1513635" y="500539"/>
                  </a:lnTo>
                  <a:lnTo>
                    <a:pt x="1513635" y="491804"/>
                  </a:lnTo>
                  <a:lnTo>
                    <a:pt x="1513635" y="481481"/>
                  </a:lnTo>
                  <a:lnTo>
                    <a:pt x="1513106" y="471158"/>
                  </a:lnTo>
                  <a:lnTo>
                    <a:pt x="1512577" y="461099"/>
                  </a:lnTo>
                  <a:lnTo>
                    <a:pt x="1511783" y="451306"/>
                  </a:lnTo>
                  <a:lnTo>
                    <a:pt x="1510726" y="440982"/>
                  </a:lnTo>
                  <a:lnTo>
                    <a:pt x="1509403" y="431189"/>
                  </a:lnTo>
                  <a:lnTo>
                    <a:pt x="1508081" y="421395"/>
                  </a:lnTo>
                  <a:lnTo>
                    <a:pt x="1506230" y="411337"/>
                  </a:lnTo>
                  <a:lnTo>
                    <a:pt x="1504378" y="401808"/>
                  </a:lnTo>
                  <a:lnTo>
                    <a:pt x="1501998" y="392014"/>
                  </a:lnTo>
                  <a:lnTo>
                    <a:pt x="1499882" y="382485"/>
                  </a:lnTo>
                  <a:lnTo>
                    <a:pt x="1497238" y="372956"/>
                  </a:lnTo>
                  <a:lnTo>
                    <a:pt x="1494329" y="363691"/>
                  </a:lnTo>
                  <a:lnTo>
                    <a:pt x="1491684" y="354427"/>
                  </a:lnTo>
                  <a:lnTo>
                    <a:pt x="1488510" y="345163"/>
                  </a:lnTo>
                  <a:lnTo>
                    <a:pt x="1485072" y="335898"/>
                  </a:lnTo>
                  <a:lnTo>
                    <a:pt x="1481370" y="326899"/>
                  </a:lnTo>
                  <a:lnTo>
                    <a:pt x="1477667" y="317899"/>
                  </a:lnTo>
                  <a:lnTo>
                    <a:pt x="1473700" y="309164"/>
                  </a:lnTo>
                  <a:lnTo>
                    <a:pt x="1469733" y="300429"/>
                  </a:lnTo>
                  <a:lnTo>
                    <a:pt x="1465502" y="291694"/>
                  </a:lnTo>
                  <a:lnTo>
                    <a:pt x="1460741" y="283224"/>
                  </a:lnTo>
                  <a:lnTo>
                    <a:pt x="1456245" y="274754"/>
                  </a:lnTo>
                  <a:lnTo>
                    <a:pt x="1451220" y="266548"/>
                  </a:lnTo>
                  <a:lnTo>
                    <a:pt x="1446460" y="258078"/>
                  </a:lnTo>
                  <a:lnTo>
                    <a:pt x="1441171" y="250137"/>
                  </a:lnTo>
                  <a:lnTo>
                    <a:pt x="1435881" y="242196"/>
                  </a:lnTo>
                  <a:lnTo>
                    <a:pt x="1430327" y="234520"/>
                  </a:lnTo>
                  <a:lnTo>
                    <a:pt x="1424509" y="226844"/>
                  </a:lnTo>
                  <a:lnTo>
                    <a:pt x="1418691" y="218903"/>
                  </a:lnTo>
                  <a:lnTo>
                    <a:pt x="1412872" y="211492"/>
                  </a:lnTo>
                  <a:lnTo>
                    <a:pt x="1406525" y="204080"/>
                  </a:lnTo>
                  <a:lnTo>
                    <a:pt x="1411021" y="193492"/>
                  </a:lnTo>
                  <a:lnTo>
                    <a:pt x="1415517" y="182375"/>
                  </a:lnTo>
                  <a:lnTo>
                    <a:pt x="1420807" y="171787"/>
                  </a:lnTo>
                  <a:lnTo>
                    <a:pt x="1426360" y="161464"/>
                  </a:lnTo>
                  <a:lnTo>
                    <a:pt x="1432179" y="151141"/>
                  </a:lnTo>
                  <a:lnTo>
                    <a:pt x="1438261" y="141347"/>
                  </a:lnTo>
                  <a:lnTo>
                    <a:pt x="1445138" y="131818"/>
                  </a:lnTo>
                  <a:lnTo>
                    <a:pt x="1452014" y="122289"/>
                  </a:lnTo>
                  <a:lnTo>
                    <a:pt x="1459419" y="113025"/>
                  </a:lnTo>
                  <a:lnTo>
                    <a:pt x="1467088" y="104290"/>
                  </a:lnTo>
                  <a:lnTo>
                    <a:pt x="1474758" y="95555"/>
                  </a:lnTo>
                  <a:lnTo>
                    <a:pt x="1482956" y="87349"/>
                  </a:lnTo>
                  <a:lnTo>
                    <a:pt x="1491684" y="79673"/>
                  </a:lnTo>
                  <a:lnTo>
                    <a:pt x="1500676" y="71997"/>
                  </a:lnTo>
                  <a:lnTo>
                    <a:pt x="1509403" y="64586"/>
                  </a:lnTo>
                  <a:lnTo>
                    <a:pt x="1519189" y="57704"/>
                  </a:lnTo>
                  <a:lnTo>
                    <a:pt x="1528709" y="51086"/>
                  </a:lnTo>
                  <a:lnTo>
                    <a:pt x="1538495" y="44734"/>
                  </a:lnTo>
                  <a:lnTo>
                    <a:pt x="1548544" y="38910"/>
                  </a:lnTo>
                  <a:lnTo>
                    <a:pt x="1559123" y="33352"/>
                  </a:lnTo>
                  <a:lnTo>
                    <a:pt x="1569966" y="28058"/>
                  </a:lnTo>
                  <a:lnTo>
                    <a:pt x="1580810" y="23558"/>
                  </a:lnTo>
                  <a:lnTo>
                    <a:pt x="1591653" y="19323"/>
                  </a:lnTo>
                  <a:lnTo>
                    <a:pt x="1602760" y="15617"/>
                  </a:lnTo>
                  <a:lnTo>
                    <a:pt x="1614133" y="11911"/>
                  </a:lnTo>
                  <a:lnTo>
                    <a:pt x="1626034" y="8735"/>
                  </a:lnTo>
                  <a:lnTo>
                    <a:pt x="1637670" y="6353"/>
                  </a:lnTo>
                  <a:lnTo>
                    <a:pt x="1649571" y="3970"/>
                  </a:lnTo>
                  <a:lnTo>
                    <a:pt x="1662001" y="2647"/>
                  </a:lnTo>
                  <a:lnTo>
                    <a:pt x="1673902" y="1323"/>
                  </a:lnTo>
                  <a:lnTo>
                    <a:pt x="1686597" y="265"/>
                  </a:lnTo>
                  <a:lnTo>
                    <a:pt x="1699027" y="0"/>
                  </a:lnTo>
                  <a:close/>
                  <a:moveTo>
                    <a:pt x="445686" y="0"/>
                  </a:moveTo>
                  <a:lnTo>
                    <a:pt x="458116" y="265"/>
                  </a:lnTo>
                  <a:lnTo>
                    <a:pt x="470546" y="1323"/>
                  </a:lnTo>
                  <a:lnTo>
                    <a:pt x="482712" y="2647"/>
                  </a:lnTo>
                  <a:lnTo>
                    <a:pt x="494877" y="3970"/>
                  </a:lnTo>
                  <a:lnTo>
                    <a:pt x="507043" y="6353"/>
                  </a:lnTo>
                  <a:lnTo>
                    <a:pt x="518680" y="8735"/>
                  </a:lnTo>
                  <a:lnTo>
                    <a:pt x="530316" y="11911"/>
                  </a:lnTo>
                  <a:lnTo>
                    <a:pt x="541953" y="15617"/>
                  </a:lnTo>
                  <a:lnTo>
                    <a:pt x="552796" y="19323"/>
                  </a:lnTo>
                  <a:lnTo>
                    <a:pt x="563904" y="23558"/>
                  </a:lnTo>
                  <a:lnTo>
                    <a:pt x="574747" y="28058"/>
                  </a:lnTo>
                  <a:lnTo>
                    <a:pt x="585590" y="33352"/>
                  </a:lnTo>
                  <a:lnTo>
                    <a:pt x="596169" y="38910"/>
                  </a:lnTo>
                  <a:lnTo>
                    <a:pt x="606218" y="44734"/>
                  </a:lnTo>
                  <a:lnTo>
                    <a:pt x="616004" y="51086"/>
                  </a:lnTo>
                  <a:lnTo>
                    <a:pt x="625525" y="57704"/>
                  </a:lnTo>
                  <a:lnTo>
                    <a:pt x="635045" y="64586"/>
                  </a:lnTo>
                  <a:lnTo>
                    <a:pt x="644037" y="71997"/>
                  </a:lnTo>
                  <a:lnTo>
                    <a:pt x="653029" y="79673"/>
                  </a:lnTo>
                  <a:lnTo>
                    <a:pt x="661757" y="87349"/>
                  </a:lnTo>
                  <a:lnTo>
                    <a:pt x="669955" y="95555"/>
                  </a:lnTo>
                  <a:lnTo>
                    <a:pt x="677625" y="104290"/>
                  </a:lnTo>
                  <a:lnTo>
                    <a:pt x="685294" y="113025"/>
                  </a:lnTo>
                  <a:lnTo>
                    <a:pt x="692699" y="122289"/>
                  </a:lnTo>
                  <a:lnTo>
                    <a:pt x="699576" y="131818"/>
                  </a:lnTo>
                  <a:lnTo>
                    <a:pt x="706452" y="141347"/>
                  </a:lnTo>
                  <a:lnTo>
                    <a:pt x="712534" y="151141"/>
                  </a:lnTo>
                  <a:lnTo>
                    <a:pt x="718353" y="161464"/>
                  </a:lnTo>
                  <a:lnTo>
                    <a:pt x="723907" y="171787"/>
                  </a:lnTo>
                  <a:lnTo>
                    <a:pt x="729196" y="182375"/>
                  </a:lnTo>
                  <a:lnTo>
                    <a:pt x="733692" y="193492"/>
                  </a:lnTo>
                  <a:lnTo>
                    <a:pt x="738188" y="204080"/>
                  </a:lnTo>
                  <a:lnTo>
                    <a:pt x="731841" y="211492"/>
                  </a:lnTo>
                  <a:lnTo>
                    <a:pt x="726022" y="218903"/>
                  </a:lnTo>
                  <a:lnTo>
                    <a:pt x="720204" y="226844"/>
                  </a:lnTo>
                  <a:lnTo>
                    <a:pt x="714386" y="234520"/>
                  </a:lnTo>
                  <a:lnTo>
                    <a:pt x="709096" y="242196"/>
                  </a:lnTo>
                  <a:lnTo>
                    <a:pt x="703543" y="250137"/>
                  </a:lnTo>
                  <a:lnTo>
                    <a:pt x="698253" y="258078"/>
                  </a:lnTo>
                  <a:lnTo>
                    <a:pt x="693493" y="266548"/>
                  </a:lnTo>
                  <a:lnTo>
                    <a:pt x="688468" y="274754"/>
                  </a:lnTo>
                  <a:lnTo>
                    <a:pt x="683972" y="283224"/>
                  </a:lnTo>
                  <a:lnTo>
                    <a:pt x="679476" y="291694"/>
                  </a:lnTo>
                  <a:lnTo>
                    <a:pt x="675244" y="300429"/>
                  </a:lnTo>
                  <a:lnTo>
                    <a:pt x="671013" y="309164"/>
                  </a:lnTo>
                  <a:lnTo>
                    <a:pt x="666782" y="317899"/>
                  </a:lnTo>
                  <a:lnTo>
                    <a:pt x="663079" y="326899"/>
                  </a:lnTo>
                  <a:lnTo>
                    <a:pt x="659905" y="335898"/>
                  </a:lnTo>
                  <a:lnTo>
                    <a:pt x="656467" y="345163"/>
                  </a:lnTo>
                  <a:lnTo>
                    <a:pt x="653294" y="354427"/>
                  </a:lnTo>
                  <a:lnTo>
                    <a:pt x="650385" y="363691"/>
                  </a:lnTo>
                  <a:lnTo>
                    <a:pt x="647475" y="372956"/>
                  </a:lnTo>
                  <a:lnTo>
                    <a:pt x="645095" y="382485"/>
                  </a:lnTo>
                  <a:lnTo>
                    <a:pt x="642450" y="392014"/>
                  </a:lnTo>
                  <a:lnTo>
                    <a:pt x="640335" y="401808"/>
                  </a:lnTo>
                  <a:lnTo>
                    <a:pt x="638483" y="411337"/>
                  </a:lnTo>
                  <a:lnTo>
                    <a:pt x="636632" y="421395"/>
                  </a:lnTo>
                  <a:lnTo>
                    <a:pt x="635574" y="431189"/>
                  </a:lnTo>
                  <a:lnTo>
                    <a:pt x="633988" y="440982"/>
                  </a:lnTo>
                  <a:lnTo>
                    <a:pt x="632930" y="451306"/>
                  </a:lnTo>
                  <a:lnTo>
                    <a:pt x="632136" y="461099"/>
                  </a:lnTo>
                  <a:lnTo>
                    <a:pt x="631872" y="471158"/>
                  </a:lnTo>
                  <a:lnTo>
                    <a:pt x="631078" y="481481"/>
                  </a:lnTo>
                  <a:lnTo>
                    <a:pt x="631078" y="491804"/>
                  </a:lnTo>
                  <a:lnTo>
                    <a:pt x="631078" y="500539"/>
                  </a:lnTo>
                  <a:lnTo>
                    <a:pt x="631343" y="508744"/>
                  </a:lnTo>
                  <a:lnTo>
                    <a:pt x="632665" y="525685"/>
                  </a:lnTo>
                  <a:lnTo>
                    <a:pt x="634516" y="542890"/>
                  </a:lnTo>
                  <a:lnTo>
                    <a:pt x="636897" y="559301"/>
                  </a:lnTo>
                  <a:lnTo>
                    <a:pt x="626847" y="566713"/>
                  </a:lnTo>
                  <a:lnTo>
                    <a:pt x="616268" y="573860"/>
                  </a:lnTo>
                  <a:lnTo>
                    <a:pt x="605954" y="580742"/>
                  </a:lnTo>
                  <a:lnTo>
                    <a:pt x="594846" y="587094"/>
                  </a:lnTo>
                  <a:lnTo>
                    <a:pt x="583739" y="592918"/>
                  </a:lnTo>
                  <a:lnTo>
                    <a:pt x="572102" y="598211"/>
                  </a:lnTo>
                  <a:lnTo>
                    <a:pt x="560201" y="603241"/>
                  </a:lnTo>
                  <a:lnTo>
                    <a:pt x="548300" y="607741"/>
                  </a:lnTo>
                  <a:lnTo>
                    <a:pt x="536399" y="611711"/>
                  </a:lnTo>
                  <a:lnTo>
                    <a:pt x="523969" y="615152"/>
                  </a:lnTo>
                  <a:lnTo>
                    <a:pt x="511274" y="618328"/>
                  </a:lnTo>
                  <a:lnTo>
                    <a:pt x="498316" y="620711"/>
                  </a:lnTo>
                  <a:lnTo>
                    <a:pt x="485357" y="622563"/>
                  </a:lnTo>
                  <a:lnTo>
                    <a:pt x="472398" y="624152"/>
                  </a:lnTo>
                  <a:lnTo>
                    <a:pt x="458910" y="625210"/>
                  </a:lnTo>
                  <a:lnTo>
                    <a:pt x="445686" y="625475"/>
                  </a:lnTo>
                  <a:lnTo>
                    <a:pt x="437752" y="625210"/>
                  </a:lnTo>
                  <a:lnTo>
                    <a:pt x="429554" y="624681"/>
                  </a:lnTo>
                  <a:lnTo>
                    <a:pt x="421620" y="624416"/>
                  </a:lnTo>
                  <a:lnTo>
                    <a:pt x="413686" y="623622"/>
                  </a:lnTo>
                  <a:lnTo>
                    <a:pt x="406016" y="622828"/>
                  </a:lnTo>
                  <a:lnTo>
                    <a:pt x="398082" y="621769"/>
                  </a:lnTo>
                  <a:lnTo>
                    <a:pt x="390148" y="620446"/>
                  </a:lnTo>
                  <a:lnTo>
                    <a:pt x="382479" y="618858"/>
                  </a:lnTo>
                  <a:lnTo>
                    <a:pt x="375073" y="617270"/>
                  </a:lnTo>
                  <a:lnTo>
                    <a:pt x="367404" y="615417"/>
                  </a:lnTo>
                  <a:lnTo>
                    <a:pt x="359999" y="613299"/>
                  </a:lnTo>
                  <a:lnTo>
                    <a:pt x="352594" y="611182"/>
                  </a:lnTo>
                  <a:lnTo>
                    <a:pt x="345453" y="608799"/>
                  </a:lnTo>
                  <a:lnTo>
                    <a:pt x="338312" y="606152"/>
                  </a:lnTo>
                  <a:lnTo>
                    <a:pt x="331172" y="603505"/>
                  </a:lnTo>
                  <a:lnTo>
                    <a:pt x="324031" y="600858"/>
                  </a:lnTo>
                  <a:lnTo>
                    <a:pt x="317155" y="597682"/>
                  </a:lnTo>
                  <a:lnTo>
                    <a:pt x="310279" y="594506"/>
                  </a:lnTo>
                  <a:lnTo>
                    <a:pt x="296791" y="587359"/>
                  </a:lnTo>
                  <a:lnTo>
                    <a:pt x="283568" y="579948"/>
                  </a:lnTo>
                  <a:lnTo>
                    <a:pt x="271138" y="572007"/>
                  </a:lnTo>
                  <a:lnTo>
                    <a:pt x="258708" y="563007"/>
                  </a:lnTo>
                  <a:lnTo>
                    <a:pt x="247071" y="553743"/>
                  </a:lnTo>
                  <a:lnTo>
                    <a:pt x="235699" y="543949"/>
                  </a:lnTo>
                  <a:lnTo>
                    <a:pt x="224856" y="533891"/>
                  </a:lnTo>
                  <a:lnTo>
                    <a:pt x="214277" y="523038"/>
                  </a:lnTo>
                  <a:lnTo>
                    <a:pt x="204756" y="511656"/>
                  </a:lnTo>
                  <a:lnTo>
                    <a:pt x="195235" y="499480"/>
                  </a:lnTo>
                  <a:lnTo>
                    <a:pt x="186508" y="487569"/>
                  </a:lnTo>
                  <a:lnTo>
                    <a:pt x="178574" y="474863"/>
                  </a:lnTo>
                  <a:lnTo>
                    <a:pt x="170904" y="461629"/>
                  </a:lnTo>
                  <a:lnTo>
                    <a:pt x="164028" y="448129"/>
                  </a:lnTo>
                  <a:lnTo>
                    <a:pt x="161119" y="441247"/>
                  </a:lnTo>
                  <a:lnTo>
                    <a:pt x="157945" y="434630"/>
                  </a:lnTo>
                  <a:lnTo>
                    <a:pt x="154772" y="427483"/>
                  </a:lnTo>
                  <a:lnTo>
                    <a:pt x="152392" y="420072"/>
                  </a:lnTo>
                  <a:lnTo>
                    <a:pt x="149747" y="412925"/>
                  </a:lnTo>
                  <a:lnTo>
                    <a:pt x="147367" y="405513"/>
                  </a:lnTo>
                  <a:lnTo>
                    <a:pt x="145251" y="398102"/>
                  </a:lnTo>
                  <a:lnTo>
                    <a:pt x="143135" y="390690"/>
                  </a:lnTo>
                  <a:lnTo>
                    <a:pt x="141284" y="383279"/>
                  </a:lnTo>
                  <a:lnTo>
                    <a:pt x="139697" y="375603"/>
                  </a:lnTo>
                  <a:lnTo>
                    <a:pt x="138110" y="367927"/>
                  </a:lnTo>
                  <a:lnTo>
                    <a:pt x="137052" y="360250"/>
                  </a:lnTo>
                  <a:lnTo>
                    <a:pt x="135730" y="352574"/>
                  </a:lnTo>
                  <a:lnTo>
                    <a:pt x="134937" y="344898"/>
                  </a:lnTo>
                  <a:lnTo>
                    <a:pt x="134143" y="336693"/>
                  </a:lnTo>
                  <a:lnTo>
                    <a:pt x="133614" y="328752"/>
                  </a:lnTo>
                  <a:lnTo>
                    <a:pt x="133350" y="320811"/>
                  </a:lnTo>
                  <a:lnTo>
                    <a:pt x="133350" y="312870"/>
                  </a:lnTo>
                  <a:lnTo>
                    <a:pt x="133350" y="304664"/>
                  </a:lnTo>
                  <a:lnTo>
                    <a:pt x="133614" y="296723"/>
                  </a:lnTo>
                  <a:lnTo>
                    <a:pt x="134143" y="288783"/>
                  </a:lnTo>
                  <a:lnTo>
                    <a:pt x="134937" y="280577"/>
                  </a:lnTo>
                  <a:lnTo>
                    <a:pt x="135730" y="272901"/>
                  </a:lnTo>
                  <a:lnTo>
                    <a:pt x="137052" y="265225"/>
                  </a:lnTo>
                  <a:lnTo>
                    <a:pt x="138110" y="257549"/>
                  </a:lnTo>
                  <a:lnTo>
                    <a:pt x="139697" y="249872"/>
                  </a:lnTo>
                  <a:lnTo>
                    <a:pt x="141284" y="242196"/>
                  </a:lnTo>
                  <a:lnTo>
                    <a:pt x="143135" y="234785"/>
                  </a:lnTo>
                  <a:lnTo>
                    <a:pt x="145251" y="227109"/>
                  </a:lnTo>
                  <a:lnTo>
                    <a:pt x="147367" y="219962"/>
                  </a:lnTo>
                  <a:lnTo>
                    <a:pt x="149747" y="212550"/>
                  </a:lnTo>
                  <a:lnTo>
                    <a:pt x="152392" y="205139"/>
                  </a:lnTo>
                  <a:lnTo>
                    <a:pt x="154772" y="197992"/>
                  </a:lnTo>
                  <a:lnTo>
                    <a:pt x="157945" y="190845"/>
                  </a:lnTo>
                  <a:lnTo>
                    <a:pt x="161119" y="184228"/>
                  </a:lnTo>
                  <a:lnTo>
                    <a:pt x="164028" y="177081"/>
                  </a:lnTo>
                  <a:lnTo>
                    <a:pt x="170904" y="163846"/>
                  </a:lnTo>
                  <a:lnTo>
                    <a:pt x="178574" y="150612"/>
                  </a:lnTo>
                  <a:lnTo>
                    <a:pt x="186508" y="137906"/>
                  </a:lnTo>
                  <a:lnTo>
                    <a:pt x="195235" y="125466"/>
                  </a:lnTo>
                  <a:lnTo>
                    <a:pt x="204756" y="113819"/>
                  </a:lnTo>
                  <a:lnTo>
                    <a:pt x="214277" y="102437"/>
                  </a:lnTo>
                  <a:lnTo>
                    <a:pt x="224856" y="91585"/>
                  </a:lnTo>
                  <a:lnTo>
                    <a:pt x="235699" y="81526"/>
                  </a:lnTo>
                  <a:lnTo>
                    <a:pt x="247071" y="71732"/>
                  </a:lnTo>
                  <a:lnTo>
                    <a:pt x="258708" y="62468"/>
                  </a:lnTo>
                  <a:lnTo>
                    <a:pt x="271138" y="53468"/>
                  </a:lnTo>
                  <a:lnTo>
                    <a:pt x="283568" y="45528"/>
                  </a:lnTo>
                  <a:lnTo>
                    <a:pt x="296791" y="38116"/>
                  </a:lnTo>
                  <a:lnTo>
                    <a:pt x="310279" y="30969"/>
                  </a:lnTo>
                  <a:lnTo>
                    <a:pt x="317155" y="27793"/>
                  </a:lnTo>
                  <a:lnTo>
                    <a:pt x="324031" y="24881"/>
                  </a:lnTo>
                  <a:lnTo>
                    <a:pt x="331172" y="21970"/>
                  </a:lnTo>
                  <a:lnTo>
                    <a:pt x="338312" y="19323"/>
                  </a:lnTo>
                  <a:lnTo>
                    <a:pt x="345453" y="16676"/>
                  </a:lnTo>
                  <a:lnTo>
                    <a:pt x="352594" y="14294"/>
                  </a:lnTo>
                  <a:lnTo>
                    <a:pt x="359999" y="12176"/>
                  </a:lnTo>
                  <a:lnTo>
                    <a:pt x="367404" y="10058"/>
                  </a:lnTo>
                  <a:lnTo>
                    <a:pt x="375073" y="8206"/>
                  </a:lnTo>
                  <a:lnTo>
                    <a:pt x="382479" y="6617"/>
                  </a:lnTo>
                  <a:lnTo>
                    <a:pt x="390148" y="5029"/>
                  </a:lnTo>
                  <a:lnTo>
                    <a:pt x="398082" y="3706"/>
                  </a:lnTo>
                  <a:lnTo>
                    <a:pt x="406016" y="2912"/>
                  </a:lnTo>
                  <a:lnTo>
                    <a:pt x="413686" y="1853"/>
                  </a:lnTo>
                  <a:lnTo>
                    <a:pt x="421620" y="1059"/>
                  </a:lnTo>
                  <a:lnTo>
                    <a:pt x="429554" y="794"/>
                  </a:lnTo>
                  <a:lnTo>
                    <a:pt x="437752" y="265"/>
                  </a:lnTo>
                  <a:lnTo>
                    <a:pt x="445686"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67" name="组合 66"/>
          <p:cNvGrpSpPr>
            <a:grpSpLocks noChangeAspect="1"/>
          </p:cNvGrpSpPr>
          <p:nvPr/>
        </p:nvGrpSpPr>
        <p:grpSpPr>
          <a:xfrm>
            <a:off x="10054696" y="3088769"/>
            <a:ext cx="1080000" cy="1080000"/>
            <a:chOff x="9089117" y="2411505"/>
            <a:chExt cx="1630691" cy="1630691"/>
          </a:xfrm>
        </p:grpSpPr>
        <p:grpSp>
          <p:nvGrpSpPr>
            <p:cNvPr id="68" name="组合 67"/>
            <p:cNvGrpSpPr/>
            <p:nvPr/>
          </p:nvGrpSpPr>
          <p:grpSpPr>
            <a:xfrm>
              <a:off x="9089117" y="2411505"/>
              <a:ext cx="1630691" cy="1630691"/>
              <a:chOff x="4738255" y="1682692"/>
              <a:chExt cx="1423000" cy="1423000"/>
            </a:xfrm>
          </p:grpSpPr>
          <p:sp>
            <p:nvSpPr>
              <p:cNvPr id="70" name="椭圆 69"/>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1" name="椭圆 70"/>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69" name="KSO_Shape"/>
            <p:cNvSpPr/>
            <p:nvPr/>
          </p:nvSpPr>
          <p:spPr bwMode="auto">
            <a:xfrm>
              <a:off x="9549879" y="2865030"/>
              <a:ext cx="709167" cy="72364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grpSp>
      <p:grpSp>
        <p:nvGrpSpPr>
          <p:cNvPr id="8" name="PA_组合 7"/>
          <p:cNvGrpSpPr/>
          <p:nvPr>
            <p:custDataLst>
              <p:tags r:id="rId3"/>
            </p:custDataLst>
          </p:nvPr>
        </p:nvGrpSpPr>
        <p:grpSpPr>
          <a:xfrm>
            <a:off x="738704" y="1828209"/>
            <a:ext cx="1080002" cy="1080000"/>
            <a:chOff x="400099" y="2827584"/>
            <a:chExt cx="1080002" cy="1080000"/>
          </a:xfrm>
        </p:grpSpPr>
        <p:grpSp>
          <p:nvGrpSpPr>
            <p:cNvPr id="73" name="组合 72"/>
            <p:cNvGrpSpPr/>
            <p:nvPr/>
          </p:nvGrpSpPr>
          <p:grpSpPr>
            <a:xfrm>
              <a:off x="400099" y="2827584"/>
              <a:ext cx="1080002" cy="1080000"/>
              <a:chOff x="4738255" y="1682692"/>
              <a:chExt cx="1423000" cy="1423000"/>
            </a:xfrm>
          </p:grpSpPr>
          <p:sp>
            <p:nvSpPr>
              <p:cNvPr id="75" name="椭圆 7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6" name="椭圆 75"/>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77" name="组合 76"/>
            <p:cNvGrpSpPr>
              <a:grpSpLocks noChangeAspect="1"/>
            </p:cNvGrpSpPr>
            <p:nvPr/>
          </p:nvGrpSpPr>
          <p:grpSpPr>
            <a:xfrm>
              <a:off x="700783" y="3133584"/>
              <a:ext cx="478635" cy="468000"/>
              <a:chOff x="8168614" y="3077098"/>
              <a:chExt cx="435882" cy="430461"/>
            </a:xfrm>
            <a:solidFill>
              <a:schemeClr val="bg1"/>
            </a:solidFill>
          </p:grpSpPr>
          <p:sp>
            <p:nvSpPr>
              <p:cNvPr id="78" name="Freeform 295"/>
              <p:cNvSpPr>
                <a:spLocks noEditPoints="1"/>
              </p:cNvSpPr>
              <p:nvPr/>
            </p:nvSpPr>
            <p:spPr bwMode="auto">
              <a:xfrm>
                <a:off x="8168614" y="3077098"/>
                <a:ext cx="435882" cy="389258"/>
              </a:xfrm>
              <a:custGeom>
                <a:avLst/>
                <a:gdLst>
                  <a:gd name="T0" fmla="*/ 165 w 170"/>
                  <a:gd name="T1" fmla="*/ 0 h 152"/>
                  <a:gd name="T2" fmla="*/ 5 w 170"/>
                  <a:gd name="T3" fmla="*/ 0 h 152"/>
                  <a:gd name="T4" fmla="*/ 0 w 170"/>
                  <a:gd name="T5" fmla="*/ 5 h 152"/>
                  <a:gd name="T6" fmla="*/ 0 w 170"/>
                  <a:gd name="T7" fmla="*/ 146 h 152"/>
                  <a:gd name="T8" fmla="*/ 5 w 170"/>
                  <a:gd name="T9" fmla="*/ 152 h 152"/>
                  <a:gd name="T10" fmla="*/ 35 w 170"/>
                  <a:gd name="T11" fmla="*/ 152 h 152"/>
                  <a:gd name="T12" fmla="*/ 35 w 170"/>
                  <a:gd name="T13" fmla="*/ 141 h 152"/>
                  <a:gd name="T14" fmla="*/ 10 w 170"/>
                  <a:gd name="T15" fmla="*/ 141 h 152"/>
                  <a:gd name="T16" fmla="*/ 10 w 170"/>
                  <a:gd name="T17" fmla="*/ 38 h 152"/>
                  <a:gd name="T18" fmla="*/ 160 w 170"/>
                  <a:gd name="T19" fmla="*/ 38 h 152"/>
                  <a:gd name="T20" fmla="*/ 160 w 170"/>
                  <a:gd name="T21" fmla="*/ 141 h 152"/>
                  <a:gd name="T22" fmla="*/ 133 w 170"/>
                  <a:gd name="T23" fmla="*/ 141 h 152"/>
                  <a:gd name="T24" fmla="*/ 133 w 170"/>
                  <a:gd name="T25" fmla="*/ 152 h 152"/>
                  <a:gd name="T26" fmla="*/ 165 w 170"/>
                  <a:gd name="T27" fmla="*/ 152 h 152"/>
                  <a:gd name="T28" fmla="*/ 170 w 170"/>
                  <a:gd name="T29" fmla="*/ 146 h 152"/>
                  <a:gd name="T30" fmla="*/ 170 w 170"/>
                  <a:gd name="T31" fmla="*/ 5 h 152"/>
                  <a:gd name="T32" fmla="*/ 165 w 170"/>
                  <a:gd name="T33" fmla="*/ 0 h 152"/>
                  <a:gd name="T34" fmla="*/ 110 w 170"/>
                  <a:gd name="T35" fmla="*/ 26 h 152"/>
                  <a:gd name="T36" fmla="*/ 103 w 170"/>
                  <a:gd name="T37" fmla="*/ 19 h 152"/>
                  <a:gd name="T38" fmla="*/ 110 w 170"/>
                  <a:gd name="T39" fmla="*/ 12 h 152"/>
                  <a:gd name="T40" fmla="*/ 117 w 170"/>
                  <a:gd name="T41" fmla="*/ 19 h 152"/>
                  <a:gd name="T42" fmla="*/ 110 w 170"/>
                  <a:gd name="T43" fmla="*/ 26 h 152"/>
                  <a:gd name="T44" fmla="*/ 131 w 170"/>
                  <a:gd name="T45" fmla="*/ 26 h 152"/>
                  <a:gd name="T46" fmla="*/ 124 w 170"/>
                  <a:gd name="T47" fmla="*/ 19 h 152"/>
                  <a:gd name="T48" fmla="*/ 131 w 170"/>
                  <a:gd name="T49" fmla="*/ 12 h 152"/>
                  <a:gd name="T50" fmla="*/ 138 w 170"/>
                  <a:gd name="T51" fmla="*/ 19 h 152"/>
                  <a:gd name="T52" fmla="*/ 131 w 170"/>
                  <a:gd name="T53" fmla="*/ 26 h 152"/>
                  <a:gd name="T54" fmla="*/ 152 w 170"/>
                  <a:gd name="T55" fmla="*/ 26 h 152"/>
                  <a:gd name="T56" fmla="*/ 145 w 170"/>
                  <a:gd name="T57" fmla="*/ 19 h 152"/>
                  <a:gd name="T58" fmla="*/ 152 w 170"/>
                  <a:gd name="T59" fmla="*/ 12 h 152"/>
                  <a:gd name="T60" fmla="*/ 160 w 170"/>
                  <a:gd name="T61" fmla="*/ 19 h 152"/>
                  <a:gd name="T62" fmla="*/ 152 w 170"/>
                  <a:gd name="T63"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0" h="152">
                    <a:moveTo>
                      <a:pt x="165" y="0"/>
                    </a:moveTo>
                    <a:cubicBezTo>
                      <a:pt x="5" y="0"/>
                      <a:pt x="5" y="0"/>
                      <a:pt x="5" y="0"/>
                    </a:cubicBezTo>
                    <a:cubicBezTo>
                      <a:pt x="2" y="0"/>
                      <a:pt x="0" y="2"/>
                      <a:pt x="0" y="5"/>
                    </a:cubicBezTo>
                    <a:cubicBezTo>
                      <a:pt x="0" y="146"/>
                      <a:pt x="0" y="146"/>
                      <a:pt x="0" y="146"/>
                    </a:cubicBezTo>
                    <a:cubicBezTo>
                      <a:pt x="0" y="149"/>
                      <a:pt x="2" y="152"/>
                      <a:pt x="5" y="152"/>
                    </a:cubicBezTo>
                    <a:cubicBezTo>
                      <a:pt x="35" y="152"/>
                      <a:pt x="35" y="152"/>
                      <a:pt x="35" y="152"/>
                    </a:cubicBezTo>
                    <a:cubicBezTo>
                      <a:pt x="35" y="141"/>
                      <a:pt x="35" y="141"/>
                      <a:pt x="35" y="141"/>
                    </a:cubicBezTo>
                    <a:cubicBezTo>
                      <a:pt x="10" y="141"/>
                      <a:pt x="10" y="141"/>
                      <a:pt x="10" y="141"/>
                    </a:cubicBezTo>
                    <a:cubicBezTo>
                      <a:pt x="10" y="38"/>
                      <a:pt x="10" y="38"/>
                      <a:pt x="10" y="38"/>
                    </a:cubicBezTo>
                    <a:cubicBezTo>
                      <a:pt x="160" y="38"/>
                      <a:pt x="160" y="38"/>
                      <a:pt x="160" y="38"/>
                    </a:cubicBezTo>
                    <a:cubicBezTo>
                      <a:pt x="160" y="141"/>
                      <a:pt x="160" y="141"/>
                      <a:pt x="160" y="141"/>
                    </a:cubicBezTo>
                    <a:cubicBezTo>
                      <a:pt x="133" y="141"/>
                      <a:pt x="133" y="141"/>
                      <a:pt x="133" y="141"/>
                    </a:cubicBezTo>
                    <a:cubicBezTo>
                      <a:pt x="133" y="152"/>
                      <a:pt x="133" y="152"/>
                      <a:pt x="133" y="152"/>
                    </a:cubicBezTo>
                    <a:cubicBezTo>
                      <a:pt x="165" y="152"/>
                      <a:pt x="165" y="152"/>
                      <a:pt x="165" y="152"/>
                    </a:cubicBezTo>
                    <a:cubicBezTo>
                      <a:pt x="168" y="152"/>
                      <a:pt x="170" y="149"/>
                      <a:pt x="170" y="146"/>
                    </a:cubicBezTo>
                    <a:cubicBezTo>
                      <a:pt x="170" y="5"/>
                      <a:pt x="170" y="5"/>
                      <a:pt x="170" y="5"/>
                    </a:cubicBezTo>
                    <a:cubicBezTo>
                      <a:pt x="170" y="2"/>
                      <a:pt x="168" y="0"/>
                      <a:pt x="165" y="0"/>
                    </a:cubicBezTo>
                    <a:close/>
                    <a:moveTo>
                      <a:pt x="110" y="26"/>
                    </a:moveTo>
                    <a:cubicBezTo>
                      <a:pt x="106" y="26"/>
                      <a:pt x="103" y="23"/>
                      <a:pt x="103" y="19"/>
                    </a:cubicBezTo>
                    <a:cubicBezTo>
                      <a:pt x="103" y="15"/>
                      <a:pt x="106" y="12"/>
                      <a:pt x="110" y="12"/>
                    </a:cubicBezTo>
                    <a:cubicBezTo>
                      <a:pt x="114" y="12"/>
                      <a:pt x="117" y="15"/>
                      <a:pt x="117" y="19"/>
                    </a:cubicBezTo>
                    <a:cubicBezTo>
                      <a:pt x="117" y="23"/>
                      <a:pt x="114" y="26"/>
                      <a:pt x="110" y="26"/>
                    </a:cubicBezTo>
                    <a:close/>
                    <a:moveTo>
                      <a:pt x="131" y="26"/>
                    </a:moveTo>
                    <a:cubicBezTo>
                      <a:pt x="127" y="26"/>
                      <a:pt x="124" y="23"/>
                      <a:pt x="124" y="19"/>
                    </a:cubicBezTo>
                    <a:cubicBezTo>
                      <a:pt x="124" y="15"/>
                      <a:pt x="127" y="12"/>
                      <a:pt x="131" y="12"/>
                    </a:cubicBezTo>
                    <a:cubicBezTo>
                      <a:pt x="135" y="12"/>
                      <a:pt x="138" y="15"/>
                      <a:pt x="138" y="19"/>
                    </a:cubicBezTo>
                    <a:cubicBezTo>
                      <a:pt x="138" y="23"/>
                      <a:pt x="135" y="26"/>
                      <a:pt x="131" y="26"/>
                    </a:cubicBezTo>
                    <a:close/>
                    <a:moveTo>
                      <a:pt x="152" y="26"/>
                    </a:moveTo>
                    <a:cubicBezTo>
                      <a:pt x="148" y="26"/>
                      <a:pt x="145" y="23"/>
                      <a:pt x="145" y="19"/>
                    </a:cubicBezTo>
                    <a:cubicBezTo>
                      <a:pt x="145" y="15"/>
                      <a:pt x="148" y="12"/>
                      <a:pt x="152" y="12"/>
                    </a:cubicBezTo>
                    <a:cubicBezTo>
                      <a:pt x="156" y="12"/>
                      <a:pt x="160" y="15"/>
                      <a:pt x="160" y="19"/>
                    </a:cubicBezTo>
                    <a:cubicBezTo>
                      <a:pt x="160" y="23"/>
                      <a:pt x="156" y="26"/>
                      <a:pt x="152"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296"/>
              <p:cNvSpPr/>
              <p:nvPr/>
            </p:nvSpPr>
            <p:spPr bwMode="auto">
              <a:xfrm>
                <a:off x="8232586" y="3259257"/>
                <a:ext cx="138788" cy="71563"/>
              </a:xfrm>
              <a:custGeom>
                <a:avLst/>
                <a:gdLst>
                  <a:gd name="T0" fmla="*/ 128 w 128"/>
                  <a:gd name="T1" fmla="*/ 28 h 66"/>
                  <a:gd name="T2" fmla="*/ 95 w 128"/>
                  <a:gd name="T3" fmla="*/ 0 h 66"/>
                  <a:gd name="T4" fmla="*/ 0 w 128"/>
                  <a:gd name="T5" fmla="*/ 37 h 66"/>
                  <a:gd name="T6" fmla="*/ 33 w 128"/>
                  <a:gd name="T7" fmla="*/ 66 h 66"/>
                  <a:gd name="T8" fmla="*/ 128 w 128"/>
                  <a:gd name="T9" fmla="*/ 28 h 66"/>
                </a:gdLst>
                <a:ahLst/>
                <a:cxnLst>
                  <a:cxn ang="0">
                    <a:pos x="T0" y="T1"/>
                  </a:cxn>
                  <a:cxn ang="0">
                    <a:pos x="T2" y="T3"/>
                  </a:cxn>
                  <a:cxn ang="0">
                    <a:pos x="T4" y="T5"/>
                  </a:cxn>
                  <a:cxn ang="0">
                    <a:pos x="T6" y="T7"/>
                  </a:cxn>
                  <a:cxn ang="0">
                    <a:pos x="T8" y="T9"/>
                  </a:cxn>
                </a:cxnLst>
                <a:rect l="0" t="0" r="r" b="b"/>
                <a:pathLst>
                  <a:path w="128" h="66">
                    <a:moveTo>
                      <a:pt x="128" y="28"/>
                    </a:moveTo>
                    <a:lnTo>
                      <a:pt x="95" y="0"/>
                    </a:lnTo>
                    <a:lnTo>
                      <a:pt x="0" y="37"/>
                    </a:lnTo>
                    <a:lnTo>
                      <a:pt x="33" y="66"/>
                    </a:lnTo>
                    <a:lnTo>
                      <a:pt x="128" y="2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297"/>
              <p:cNvSpPr/>
              <p:nvPr/>
            </p:nvSpPr>
            <p:spPr bwMode="auto">
              <a:xfrm>
                <a:off x="8391976" y="3253836"/>
                <a:ext cx="138788" cy="73731"/>
              </a:xfrm>
              <a:custGeom>
                <a:avLst/>
                <a:gdLst>
                  <a:gd name="T0" fmla="*/ 128 w 128"/>
                  <a:gd name="T1" fmla="*/ 38 h 68"/>
                  <a:gd name="T2" fmla="*/ 31 w 128"/>
                  <a:gd name="T3" fmla="*/ 0 h 68"/>
                  <a:gd name="T4" fmla="*/ 0 w 128"/>
                  <a:gd name="T5" fmla="*/ 31 h 68"/>
                  <a:gd name="T6" fmla="*/ 94 w 128"/>
                  <a:gd name="T7" fmla="*/ 68 h 68"/>
                  <a:gd name="T8" fmla="*/ 128 w 128"/>
                  <a:gd name="T9" fmla="*/ 38 h 68"/>
                </a:gdLst>
                <a:ahLst/>
                <a:cxnLst>
                  <a:cxn ang="0">
                    <a:pos x="T0" y="T1"/>
                  </a:cxn>
                  <a:cxn ang="0">
                    <a:pos x="T2" y="T3"/>
                  </a:cxn>
                  <a:cxn ang="0">
                    <a:pos x="T4" y="T5"/>
                  </a:cxn>
                  <a:cxn ang="0">
                    <a:pos x="T6" y="T7"/>
                  </a:cxn>
                  <a:cxn ang="0">
                    <a:pos x="T8" y="T9"/>
                  </a:cxn>
                </a:cxnLst>
                <a:rect l="0" t="0" r="r" b="b"/>
                <a:pathLst>
                  <a:path w="128" h="68">
                    <a:moveTo>
                      <a:pt x="128" y="38"/>
                    </a:moveTo>
                    <a:lnTo>
                      <a:pt x="31" y="0"/>
                    </a:lnTo>
                    <a:lnTo>
                      <a:pt x="0" y="31"/>
                    </a:lnTo>
                    <a:lnTo>
                      <a:pt x="94" y="68"/>
                    </a:lnTo>
                    <a:lnTo>
                      <a:pt x="128" y="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298"/>
              <p:cNvSpPr/>
              <p:nvPr/>
            </p:nvSpPr>
            <p:spPr bwMode="auto">
              <a:xfrm>
                <a:off x="8391976" y="3389371"/>
                <a:ext cx="101923" cy="118187"/>
              </a:xfrm>
              <a:custGeom>
                <a:avLst/>
                <a:gdLst>
                  <a:gd name="T0" fmla="*/ 0 w 94"/>
                  <a:gd name="T1" fmla="*/ 0 h 109"/>
                  <a:gd name="T2" fmla="*/ 0 w 94"/>
                  <a:gd name="T3" fmla="*/ 109 h 109"/>
                  <a:gd name="T4" fmla="*/ 94 w 94"/>
                  <a:gd name="T5" fmla="*/ 71 h 109"/>
                  <a:gd name="T6" fmla="*/ 94 w 94"/>
                  <a:gd name="T7" fmla="*/ 14 h 109"/>
                  <a:gd name="T8" fmla="*/ 40 w 94"/>
                  <a:gd name="T9" fmla="*/ 36 h 109"/>
                  <a:gd name="T10" fmla="*/ 0 w 94"/>
                  <a:gd name="T11" fmla="*/ 0 h 109"/>
                </a:gdLst>
                <a:ahLst/>
                <a:cxnLst>
                  <a:cxn ang="0">
                    <a:pos x="T0" y="T1"/>
                  </a:cxn>
                  <a:cxn ang="0">
                    <a:pos x="T2" y="T3"/>
                  </a:cxn>
                  <a:cxn ang="0">
                    <a:pos x="T4" y="T5"/>
                  </a:cxn>
                  <a:cxn ang="0">
                    <a:pos x="T6" y="T7"/>
                  </a:cxn>
                  <a:cxn ang="0">
                    <a:pos x="T8" y="T9"/>
                  </a:cxn>
                  <a:cxn ang="0">
                    <a:pos x="T10" y="T11"/>
                  </a:cxn>
                </a:cxnLst>
                <a:rect l="0" t="0" r="r" b="b"/>
                <a:pathLst>
                  <a:path w="94" h="109">
                    <a:moveTo>
                      <a:pt x="0" y="0"/>
                    </a:moveTo>
                    <a:lnTo>
                      <a:pt x="0" y="109"/>
                    </a:lnTo>
                    <a:lnTo>
                      <a:pt x="94" y="71"/>
                    </a:lnTo>
                    <a:lnTo>
                      <a:pt x="94" y="14"/>
                    </a:lnTo>
                    <a:lnTo>
                      <a:pt x="40" y="36"/>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299"/>
              <p:cNvSpPr/>
              <p:nvPr/>
            </p:nvSpPr>
            <p:spPr bwMode="auto">
              <a:xfrm>
                <a:off x="8401734" y="3340579"/>
                <a:ext cx="138788" cy="71563"/>
              </a:xfrm>
              <a:custGeom>
                <a:avLst/>
                <a:gdLst>
                  <a:gd name="T0" fmla="*/ 0 w 128"/>
                  <a:gd name="T1" fmla="*/ 38 h 66"/>
                  <a:gd name="T2" fmla="*/ 33 w 128"/>
                  <a:gd name="T3" fmla="*/ 66 h 66"/>
                  <a:gd name="T4" fmla="*/ 128 w 128"/>
                  <a:gd name="T5" fmla="*/ 29 h 66"/>
                  <a:gd name="T6" fmla="*/ 95 w 128"/>
                  <a:gd name="T7" fmla="*/ 0 h 66"/>
                  <a:gd name="T8" fmla="*/ 0 w 128"/>
                  <a:gd name="T9" fmla="*/ 38 h 66"/>
                </a:gdLst>
                <a:ahLst/>
                <a:cxnLst>
                  <a:cxn ang="0">
                    <a:pos x="T0" y="T1"/>
                  </a:cxn>
                  <a:cxn ang="0">
                    <a:pos x="T2" y="T3"/>
                  </a:cxn>
                  <a:cxn ang="0">
                    <a:pos x="T4" y="T5"/>
                  </a:cxn>
                  <a:cxn ang="0">
                    <a:pos x="T6" y="T7"/>
                  </a:cxn>
                  <a:cxn ang="0">
                    <a:pos x="T8" y="T9"/>
                  </a:cxn>
                </a:cxnLst>
                <a:rect l="0" t="0" r="r" b="b"/>
                <a:pathLst>
                  <a:path w="128" h="66">
                    <a:moveTo>
                      <a:pt x="0" y="38"/>
                    </a:moveTo>
                    <a:lnTo>
                      <a:pt x="33" y="66"/>
                    </a:lnTo>
                    <a:lnTo>
                      <a:pt x="128" y="29"/>
                    </a:lnTo>
                    <a:lnTo>
                      <a:pt x="95" y="0"/>
                    </a:lnTo>
                    <a:lnTo>
                      <a:pt x="0" y="3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300"/>
              <p:cNvSpPr/>
              <p:nvPr/>
            </p:nvSpPr>
            <p:spPr bwMode="auto">
              <a:xfrm>
                <a:off x="8273789" y="3396962"/>
                <a:ext cx="103007" cy="110597"/>
              </a:xfrm>
              <a:custGeom>
                <a:avLst/>
                <a:gdLst>
                  <a:gd name="T0" fmla="*/ 0 w 95"/>
                  <a:gd name="T1" fmla="*/ 12 h 102"/>
                  <a:gd name="T2" fmla="*/ 0 w 95"/>
                  <a:gd name="T3" fmla="*/ 64 h 102"/>
                  <a:gd name="T4" fmla="*/ 95 w 95"/>
                  <a:gd name="T5" fmla="*/ 102 h 102"/>
                  <a:gd name="T6" fmla="*/ 95 w 95"/>
                  <a:gd name="T7" fmla="*/ 0 h 102"/>
                  <a:gd name="T8" fmla="*/ 59 w 95"/>
                  <a:gd name="T9" fmla="*/ 36 h 102"/>
                  <a:gd name="T10" fmla="*/ 0 w 95"/>
                  <a:gd name="T11" fmla="*/ 12 h 102"/>
                </a:gdLst>
                <a:ahLst/>
                <a:cxnLst>
                  <a:cxn ang="0">
                    <a:pos x="T0" y="T1"/>
                  </a:cxn>
                  <a:cxn ang="0">
                    <a:pos x="T2" y="T3"/>
                  </a:cxn>
                  <a:cxn ang="0">
                    <a:pos x="T4" y="T5"/>
                  </a:cxn>
                  <a:cxn ang="0">
                    <a:pos x="T6" y="T7"/>
                  </a:cxn>
                  <a:cxn ang="0">
                    <a:pos x="T8" y="T9"/>
                  </a:cxn>
                  <a:cxn ang="0">
                    <a:pos x="T10" y="T11"/>
                  </a:cxn>
                </a:cxnLst>
                <a:rect l="0" t="0" r="r" b="b"/>
                <a:pathLst>
                  <a:path w="95" h="102">
                    <a:moveTo>
                      <a:pt x="0" y="12"/>
                    </a:moveTo>
                    <a:lnTo>
                      <a:pt x="0" y="64"/>
                    </a:lnTo>
                    <a:lnTo>
                      <a:pt x="95" y="102"/>
                    </a:lnTo>
                    <a:lnTo>
                      <a:pt x="95" y="0"/>
                    </a:lnTo>
                    <a:lnTo>
                      <a:pt x="59" y="36"/>
                    </a:lnTo>
                    <a:lnTo>
                      <a:pt x="0" y="12"/>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301"/>
              <p:cNvSpPr/>
              <p:nvPr/>
            </p:nvSpPr>
            <p:spPr bwMode="auto">
              <a:xfrm>
                <a:off x="8232586" y="3343831"/>
                <a:ext cx="138788" cy="76984"/>
              </a:xfrm>
              <a:custGeom>
                <a:avLst/>
                <a:gdLst>
                  <a:gd name="T0" fmla="*/ 128 w 128"/>
                  <a:gd name="T1" fmla="*/ 37 h 71"/>
                  <a:gd name="T2" fmla="*/ 31 w 128"/>
                  <a:gd name="T3" fmla="*/ 0 h 71"/>
                  <a:gd name="T4" fmla="*/ 0 w 128"/>
                  <a:gd name="T5" fmla="*/ 33 h 71"/>
                  <a:gd name="T6" fmla="*/ 95 w 128"/>
                  <a:gd name="T7" fmla="*/ 71 h 71"/>
                  <a:gd name="T8" fmla="*/ 128 w 128"/>
                  <a:gd name="T9" fmla="*/ 37 h 71"/>
                </a:gdLst>
                <a:ahLst/>
                <a:cxnLst>
                  <a:cxn ang="0">
                    <a:pos x="T0" y="T1"/>
                  </a:cxn>
                  <a:cxn ang="0">
                    <a:pos x="T2" y="T3"/>
                  </a:cxn>
                  <a:cxn ang="0">
                    <a:pos x="T4" y="T5"/>
                  </a:cxn>
                  <a:cxn ang="0">
                    <a:pos x="T6" y="T7"/>
                  </a:cxn>
                  <a:cxn ang="0">
                    <a:pos x="T8" y="T9"/>
                  </a:cxn>
                </a:cxnLst>
                <a:rect l="0" t="0" r="r" b="b"/>
                <a:pathLst>
                  <a:path w="128" h="71">
                    <a:moveTo>
                      <a:pt x="128" y="37"/>
                    </a:moveTo>
                    <a:lnTo>
                      <a:pt x="31" y="0"/>
                    </a:lnTo>
                    <a:lnTo>
                      <a:pt x="0" y="33"/>
                    </a:lnTo>
                    <a:lnTo>
                      <a:pt x="95" y="71"/>
                    </a:lnTo>
                    <a:lnTo>
                      <a:pt x="128" y="3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9" name="矩形 8"/>
          <p:cNvSpPr/>
          <p:nvPr/>
        </p:nvSpPr>
        <p:spPr>
          <a:xfrm>
            <a:off x="605052" y="5590984"/>
            <a:ext cx="10801646" cy="1076325"/>
          </a:xfrm>
          <a:prstGeom prst="rect">
            <a:avLst/>
          </a:prstGeom>
          <a:solidFill>
            <a:schemeClr val="bg1">
              <a:alpha val="0"/>
            </a:schemeClr>
          </a:solidFill>
        </p:spPr>
        <p:txBody>
          <a:bodyPr wrap="square">
            <a:spAutoFit/>
          </a:bodyPr>
          <a:lstStyle/>
          <a:p>
            <a:pPr algn="dist"/>
            <a:r>
              <a:rPr lang="zh-CN" altLang="en-US" sz="3200" b="1" dirty="0">
                <a:solidFill>
                  <a:schemeClr val="bg1"/>
                </a:solidFill>
                <a:latin typeface="+mn-ea"/>
              </a:rPr>
              <a:t>征求意见稿是</a:t>
            </a:r>
            <a:r>
              <a:rPr lang="en-US" altLang="zh-CN" sz="3200" b="1" dirty="0">
                <a:solidFill>
                  <a:schemeClr val="bg1"/>
                </a:solidFill>
                <a:latin typeface="+mn-ea"/>
              </a:rPr>
              <a:t>9</a:t>
            </a:r>
            <a:r>
              <a:rPr lang="zh-CN" altLang="en-US" sz="3200" b="1" dirty="0">
                <a:solidFill>
                  <a:schemeClr val="bg1"/>
                </a:solidFill>
                <a:latin typeface="+mn-ea"/>
              </a:rPr>
              <a:t>章</a:t>
            </a:r>
            <a:r>
              <a:rPr lang="en-US" altLang="zh-CN" sz="3200" b="1" dirty="0">
                <a:solidFill>
                  <a:schemeClr val="bg1"/>
                </a:solidFill>
                <a:latin typeface="+mn-ea"/>
              </a:rPr>
              <a:t>30</a:t>
            </a:r>
            <a:r>
              <a:rPr lang="zh-CN" altLang="en-US" sz="3200" b="1" dirty="0">
                <a:solidFill>
                  <a:schemeClr val="bg1"/>
                </a:solidFill>
                <a:latin typeface="+mn-ea"/>
              </a:rPr>
              <a:t>条，正式文件是</a:t>
            </a:r>
            <a:r>
              <a:rPr lang="en-US" altLang="zh-CN" sz="3200" b="1" dirty="0">
                <a:solidFill>
                  <a:schemeClr val="bg1"/>
                </a:solidFill>
                <a:latin typeface="+mn-ea"/>
              </a:rPr>
              <a:t>9</a:t>
            </a:r>
            <a:r>
              <a:rPr lang="zh-CN" altLang="en-US" sz="3200" b="1" dirty="0">
                <a:solidFill>
                  <a:schemeClr val="bg1"/>
                </a:solidFill>
                <a:latin typeface="+mn-ea"/>
              </a:rPr>
              <a:t>章</a:t>
            </a:r>
            <a:r>
              <a:rPr lang="en-US" altLang="zh-CN" sz="3200" b="1" dirty="0">
                <a:solidFill>
                  <a:schemeClr val="bg1"/>
                </a:solidFill>
                <a:latin typeface="+mn-ea"/>
              </a:rPr>
              <a:t>32</a:t>
            </a:r>
            <a:r>
              <a:rPr lang="zh-CN" altLang="en-US" sz="3200" b="1" dirty="0">
                <a:solidFill>
                  <a:schemeClr val="bg1"/>
                </a:solidFill>
                <a:latin typeface="+mn-ea"/>
              </a:rPr>
              <a:t>条</a:t>
            </a:r>
          </a:p>
          <a:p>
            <a:pPr algn="ctr"/>
            <a:r>
              <a:rPr lang="zh-CN" altLang="en-US" sz="3200" b="1" dirty="0">
                <a:solidFill>
                  <a:schemeClr val="bg1"/>
                </a:solidFill>
                <a:latin typeface="+mn-ea"/>
              </a:rPr>
              <a:t>新增两条，删除一条，分立一条</a:t>
            </a:r>
          </a:p>
        </p:txBody>
      </p:sp>
      <p:sp>
        <p:nvSpPr>
          <p:cNvPr id="85" name="PA_矩形 84"/>
          <p:cNvSpPr/>
          <p:nvPr>
            <p:custDataLst>
              <p:tags r:id="rId4"/>
            </p:custDataLst>
          </p:nvPr>
        </p:nvSpPr>
        <p:spPr>
          <a:xfrm>
            <a:off x="605051" y="3185929"/>
            <a:ext cx="1347309" cy="480347"/>
          </a:xfrm>
          <a:prstGeom prst="rect">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r>
              <a:rPr lang="zh-CN" altLang="en-US" sz="2000" dirty="0"/>
              <a:t>总    则</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500"/>
                                        <p:tgtEl>
                                          <p:spTgt spid="8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6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100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par>
                          <p:cTn id="46" fill="hold">
                            <p:stCondLst>
                              <p:cond delay="2000"/>
                            </p:stCondLst>
                            <p:childTnLst>
                              <p:par>
                                <p:cTn id="47" presetID="42"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40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1000" fill="hold"/>
                                        <p:tgtEl>
                                          <p:spTgt spid="62"/>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6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100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500"/>
                                        <p:tgtEl>
                                          <p:spTgt spid="48"/>
                                        </p:tgtEl>
                                      </p:cBhvr>
                                    </p:animEffect>
                                  </p:childTnLst>
                                </p:cTn>
                              </p:par>
                              <p:par>
                                <p:cTn id="70" presetID="10" presetClass="entr" presetSubtype="0" fill="hold" grpId="0" nodeType="withEffect">
                                  <p:stCondLst>
                                    <p:cond delay="100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1000"/>
                                        <p:tgtEl>
                                          <p:spTgt spid="9"/>
                                        </p:tgtEl>
                                      </p:cBhvr>
                                    </p:animEffect>
                                    <p:anim calcmode="lin" valueType="num">
                                      <p:cBhvr>
                                        <p:cTn id="83" dur="1000" fill="hold"/>
                                        <p:tgtEl>
                                          <p:spTgt spid="9"/>
                                        </p:tgtEl>
                                        <p:attrNameLst>
                                          <p:attrName>ppt_x</p:attrName>
                                        </p:attrNameLst>
                                      </p:cBhvr>
                                      <p:tavLst>
                                        <p:tav tm="0">
                                          <p:val>
                                            <p:strVal val="#ppt_x"/>
                                          </p:val>
                                        </p:tav>
                                        <p:tav tm="100000">
                                          <p:val>
                                            <p:strVal val="#ppt_x"/>
                                          </p:val>
                                        </p:tav>
                                      </p:tavLst>
                                    </p:anim>
                                    <p:anim calcmode="lin" valueType="num">
                                      <p:cBhvr>
                                        <p:cTn id="8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48" grpId="0" animBg="1"/>
      <p:bldP spid="49" grpId="0" animBg="1"/>
      <p:bldP spid="50" grpId="0" animBg="1"/>
      <p:bldP spid="51" grpId="0" animBg="1"/>
      <p:bldP spid="9" grpId="0" bldLvl="0" animBg="1"/>
      <p:bldP spid="8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26"/>
          <p:cNvSpPr/>
          <p:nvPr/>
        </p:nvSpPr>
        <p:spPr>
          <a:xfrm>
            <a:off x="1199300" y="3240469"/>
            <a:ext cx="1089189" cy="1183905"/>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solidFill>
                <a:schemeClr val="bg1">
                  <a:lumMod val="95000"/>
                </a:schemeClr>
              </a:solidFill>
            </a:endParaRPr>
          </a:p>
        </p:txBody>
      </p:sp>
      <p:sp>
        <p:nvSpPr>
          <p:cNvPr id="16" name="燕尾形 31"/>
          <p:cNvSpPr/>
          <p:nvPr/>
        </p:nvSpPr>
        <p:spPr>
          <a:xfrm>
            <a:off x="2159282" y="3240469"/>
            <a:ext cx="1090814" cy="1183905"/>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p>
        </p:txBody>
      </p:sp>
      <p:sp>
        <p:nvSpPr>
          <p:cNvPr id="17" name="燕尾形 32"/>
          <p:cNvSpPr/>
          <p:nvPr/>
        </p:nvSpPr>
        <p:spPr>
          <a:xfrm>
            <a:off x="3119264" y="3240469"/>
            <a:ext cx="1090814" cy="1183905"/>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p>
        </p:txBody>
      </p:sp>
      <p:sp>
        <p:nvSpPr>
          <p:cNvPr id="18" name="燕尾形 33"/>
          <p:cNvSpPr/>
          <p:nvPr/>
        </p:nvSpPr>
        <p:spPr>
          <a:xfrm>
            <a:off x="4044411" y="3240469"/>
            <a:ext cx="1090814" cy="1183905"/>
          </a:xfrm>
          <a:prstGeom prst="chevron">
            <a:avLst>
              <a:gd name="adj" fmla="val 544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5" tIns="60953" rIns="121905" bIns="60953" anchor="ctr"/>
          <a:lstStyle/>
          <a:p>
            <a:pPr algn="ctr" defTabSz="1218565" fontAlgn="auto">
              <a:spcBef>
                <a:spcPts val="0"/>
              </a:spcBef>
              <a:spcAft>
                <a:spcPts val="0"/>
              </a:spcAft>
              <a:defRPr/>
            </a:pPr>
            <a:endParaRPr lang="zh-CN" altLang="en-US" sz="3300"/>
          </a:p>
        </p:txBody>
      </p:sp>
      <p:cxnSp>
        <p:nvCxnSpPr>
          <p:cNvPr id="19" name="直接连接符 18"/>
          <p:cNvCxnSpPr/>
          <p:nvPr/>
        </p:nvCxnSpPr>
        <p:spPr>
          <a:xfrm>
            <a:off x="8111430" y="1709609"/>
            <a:ext cx="0" cy="39969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407258" y="2676644"/>
            <a:ext cx="0" cy="551122"/>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87294" y="2017705"/>
            <a:ext cx="0" cy="12142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4367240" y="4405239"/>
            <a:ext cx="38752" cy="126171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351278" y="4405236"/>
            <a:ext cx="0" cy="49345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24" name="五边形 39"/>
          <p:cNvSpPr/>
          <p:nvPr/>
        </p:nvSpPr>
        <p:spPr>
          <a:xfrm>
            <a:off x="-48676" y="3230579"/>
            <a:ext cx="7871849" cy="1190585"/>
          </a:xfrm>
          <a:prstGeom prst="homePlate">
            <a:avLst>
              <a:gd name="adj" fmla="val 47961"/>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lIns="121905" tIns="60953" rIns="121905" bIns="60953" anchor="ctr"/>
          <a:lstStyle/>
          <a:p>
            <a:pPr algn="ctr" defTabSz="1218565" fontAlgn="auto">
              <a:spcBef>
                <a:spcPts val="0"/>
              </a:spcBef>
              <a:spcAft>
                <a:spcPts val="0"/>
              </a:spcAft>
              <a:defRPr/>
            </a:pPr>
            <a:endParaRPr lang="zh-CN" altLang="en-US" sz="3300"/>
          </a:p>
        </p:txBody>
      </p:sp>
      <p:sp>
        <p:nvSpPr>
          <p:cNvPr id="25" name="TextBox 41"/>
          <p:cNvSpPr txBox="1"/>
          <p:nvPr/>
        </p:nvSpPr>
        <p:spPr>
          <a:xfrm>
            <a:off x="8303728" y="1492089"/>
            <a:ext cx="3336658" cy="4431978"/>
          </a:xfrm>
          <a:prstGeom prst="rect">
            <a:avLst/>
          </a:prstGeom>
          <a:noFill/>
        </p:spPr>
        <p:txBody>
          <a:bodyPr wrap="square" lIns="121917" tIns="60958" rIns="121917" bIns="60958"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税务机关核查专项附加扣除情况时，纳税人任职或者受雇单位所在地、经常居住地、户籍所在地的公安派出所、居民委员会或者村民委员会等有关单位和个人应当协助核查。</a:t>
            </a:r>
          </a:p>
        </p:txBody>
      </p:sp>
      <p:grpSp>
        <p:nvGrpSpPr>
          <p:cNvPr id="26" name="组合 25"/>
          <p:cNvGrpSpPr/>
          <p:nvPr/>
        </p:nvGrpSpPr>
        <p:grpSpPr>
          <a:xfrm>
            <a:off x="1199300" y="1425319"/>
            <a:ext cx="3103451" cy="592386"/>
            <a:chOff x="814328" y="3219334"/>
            <a:chExt cx="2266827" cy="432536"/>
          </a:xfrm>
        </p:grpSpPr>
        <p:grpSp>
          <p:nvGrpSpPr>
            <p:cNvPr id="27" name="组合 26"/>
            <p:cNvGrpSpPr/>
            <p:nvPr/>
          </p:nvGrpSpPr>
          <p:grpSpPr>
            <a:xfrm>
              <a:off x="814328" y="3219334"/>
              <a:ext cx="2266827" cy="432536"/>
              <a:chOff x="2173927" y="3285519"/>
              <a:chExt cx="2876394" cy="548848"/>
            </a:xfrm>
          </p:grpSpPr>
          <p:grpSp>
            <p:nvGrpSpPr>
              <p:cNvPr id="29" name="组合 28"/>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31" name="圆角矩形 50"/>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圆角矩形 51"/>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0" name="椭圆 29"/>
              <p:cNvSpPr/>
              <p:nvPr/>
            </p:nvSpPr>
            <p:spPr>
              <a:xfrm>
                <a:off x="2270357" y="3351544"/>
                <a:ext cx="394740" cy="394741"/>
              </a:xfrm>
              <a:prstGeom prst="ellipse">
                <a:avLst/>
              </a:prstGeom>
              <a:solidFill>
                <a:srgbClr val="3C78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1</a:t>
                </a:r>
                <a:endParaRPr lang="zh-CN" altLang="en-US" dirty="0">
                  <a:solidFill>
                    <a:schemeClr val="bg1"/>
                  </a:solidFill>
                </a:endParaRPr>
              </a:p>
            </p:txBody>
          </p:sp>
        </p:grpSp>
        <p:sp>
          <p:nvSpPr>
            <p:cNvPr id="28" name="TextBox 45"/>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rgbClr val="3C78D0"/>
                  </a:solidFill>
                  <a:latin typeface="+mn-ea"/>
                </a:rPr>
                <a:t>公安派出所</a:t>
              </a:r>
            </a:p>
          </p:txBody>
        </p:sp>
      </p:grpSp>
      <p:grpSp>
        <p:nvGrpSpPr>
          <p:cNvPr id="33" name="组合 32"/>
          <p:cNvGrpSpPr/>
          <p:nvPr/>
        </p:nvGrpSpPr>
        <p:grpSpPr>
          <a:xfrm>
            <a:off x="2063284" y="4898692"/>
            <a:ext cx="3103451" cy="592386"/>
            <a:chOff x="814325" y="3219334"/>
            <a:chExt cx="2266826" cy="432536"/>
          </a:xfrm>
        </p:grpSpPr>
        <p:grpSp>
          <p:nvGrpSpPr>
            <p:cNvPr id="34" name="组合 33"/>
            <p:cNvGrpSpPr/>
            <p:nvPr/>
          </p:nvGrpSpPr>
          <p:grpSpPr>
            <a:xfrm>
              <a:off x="814325" y="3219334"/>
              <a:ext cx="2266826" cy="432536"/>
              <a:chOff x="2173923" y="3285519"/>
              <a:chExt cx="2876392" cy="548848"/>
            </a:xfrm>
          </p:grpSpPr>
          <p:grpSp>
            <p:nvGrpSpPr>
              <p:cNvPr id="36" name="组合 35"/>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38" name="圆角矩形 57"/>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9" name="圆角矩形 58"/>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7" name="椭圆 36"/>
              <p:cNvSpPr/>
              <p:nvPr/>
            </p:nvSpPr>
            <p:spPr>
              <a:xfrm>
                <a:off x="2288027" y="3372244"/>
                <a:ext cx="392760" cy="392761"/>
              </a:xfrm>
              <a:prstGeom prst="ellipse">
                <a:avLst/>
              </a:prstGeom>
              <a:solidFill>
                <a:srgbClr val="0070C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2</a:t>
                </a:r>
                <a:endParaRPr lang="zh-CN" altLang="en-US" dirty="0">
                  <a:solidFill>
                    <a:schemeClr val="bg1"/>
                  </a:solidFill>
                </a:endParaRPr>
              </a:p>
            </p:txBody>
          </p:sp>
        </p:grpSp>
        <p:sp>
          <p:nvSpPr>
            <p:cNvPr id="35" name="TextBox 54"/>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rgbClr val="3C78D0"/>
                  </a:solidFill>
                  <a:latin typeface="+mn-ea"/>
                </a:rPr>
                <a:t>村民委员会</a:t>
              </a:r>
            </a:p>
          </p:txBody>
        </p:sp>
      </p:grpSp>
      <p:grpSp>
        <p:nvGrpSpPr>
          <p:cNvPr id="40" name="组合 39"/>
          <p:cNvGrpSpPr/>
          <p:nvPr/>
        </p:nvGrpSpPr>
        <p:grpSpPr>
          <a:xfrm>
            <a:off x="3059927" y="2097549"/>
            <a:ext cx="3103451" cy="592386"/>
            <a:chOff x="814328" y="3219334"/>
            <a:chExt cx="2266829" cy="432536"/>
          </a:xfrm>
        </p:grpSpPr>
        <p:grpSp>
          <p:nvGrpSpPr>
            <p:cNvPr id="41" name="组合 40"/>
            <p:cNvGrpSpPr/>
            <p:nvPr/>
          </p:nvGrpSpPr>
          <p:grpSpPr>
            <a:xfrm>
              <a:off x="814328" y="3219334"/>
              <a:ext cx="2266829" cy="432536"/>
              <a:chOff x="2173927" y="3285519"/>
              <a:chExt cx="2876396" cy="548848"/>
            </a:xfrm>
          </p:grpSpPr>
          <p:grpSp>
            <p:nvGrpSpPr>
              <p:cNvPr id="43" name="组合 42"/>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45" name="圆角矩形 64"/>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圆角矩形 65"/>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4" name="椭圆 43"/>
              <p:cNvSpPr/>
              <p:nvPr/>
            </p:nvSpPr>
            <p:spPr>
              <a:xfrm>
                <a:off x="2307129" y="3376773"/>
                <a:ext cx="392761" cy="392761"/>
              </a:xfrm>
              <a:prstGeom prst="ellipse">
                <a:avLst/>
              </a:prstGeom>
              <a:solidFill>
                <a:srgbClr val="3C78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3</a:t>
                </a:r>
                <a:endParaRPr lang="zh-CN" altLang="en-US" dirty="0">
                  <a:solidFill>
                    <a:schemeClr val="bg1"/>
                  </a:solidFill>
                </a:endParaRPr>
              </a:p>
            </p:txBody>
          </p:sp>
        </p:grpSp>
        <p:sp>
          <p:nvSpPr>
            <p:cNvPr id="42" name="TextBox 61"/>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rgbClr val="3C78D0"/>
                  </a:solidFill>
                  <a:latin typeface="+mn-ea"/>
                </a:rPr>
                <a:t>居民委员会</a:t>
              </a:r>
            </a:p>
          </p:txBody>
        </p:sp>
      </p:grpSp>
      <p:grpSp>
        <p:nvGrpSpPr>
          <p:cNvPr id="47" name="组合 46"/>
          <p:cNvGrpSpPr/>
          <p:nvPr/>
        </p:nvGrpSpPr>
        <p:grpSpPr>
          <a:xfrm>
            <a:off x="4079245" y="5666955"/>
            <a:ext cx="3103451" cy="592386"/>
            <a:chOff x="814328" y="3219334"/>
            <a:chExt cx="2266828" cy="432536"/>
          </a:xfrm>
        </p:grpSpPr>
        <p:grpSp>
          <p:nvGrpSpPr>
            <p:cNvPr id="48" name="组合 47"/>
            <p:cNvGrpSpPr/>
            <p:nvPr/>
          </p:nvGrpSpPr>
          <p:grpSpPr>
            <a:xfrm>
              <a:off x="814328" y="3219334"/>
              <a:ext cx="2266828" cy="432536"/>
              <a:chOff x="2173927" y="3285519"/>
              <a:chExt cx="2876395" cy="548848"/>
            </a:xfrm>
          </p:grpSpPr>
          <p:grpSp>
            <p:nvGrpSpPr>
              <p:cNvPr id="50" name="组合 49"/>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52" name="圆角矩形 71"/>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圆角矩形 72"/>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51" name="椭圆 50"/>
              <p:cNvSpPr/>
              <p:nvPr/>
            </p:nvSpPr>
            <p:spPr>
              <a:xfrm>
                <a:off x="2280388" y="3389371"/>
                <a:ext cx="392761" cy="392761"/>
              </a:xfrm>
              <a:prstGeom prst="ellipse">
                <a:avLst/>
              </a:prstGeom>
              <a:solidFill>
                <a:srgbClr val="3C78D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rPr>
                  <a:t>4</a:t>
                </a:r>
                <a:endParaRPr lang="zh-CN" altLang="en-US" dirty="0">
                  <a:solidFill>
                    <a:schemeClr val="bg1"/>
                  </a:solidFill>
                </a:endParaRPr>
              </a:p>
            </p:txBody>
          </p:sp>
        </p:grpSp>
        <p:sp>
          <p:nvSpPr>
            <p:cNvPr id="49" name="TextBox 68"/>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700" dirty="0">
                  <a:solidFill>
                    <a:srgbClr val="3C78D0"/>
                  </a:solidFill>
                  <a:latin typeface="+mn-ea"/>
                </a:rPr>
                <a:t>个人</a:t>
              </a:r>
            </a:p>
          </p:txBody>
        </p:sp>
      </p:grpSp>
      <p:grpSp>
        <p:nvGrpSpPr>
          <p:cNvPr id="54" name="组合 53"/>
          <p:cNvGrpSpPr>
            <a:grpSpLocks noChangeAspect="1"/>
          </p:cNvGrpSpPr>
          <p:nvPr/>
        </p:nvGrpSpPr>
        <p:grpSpPr>
          <a:xfrm>
            <a:off x="5039228" y="2676645"/>
            <a:ext cx="2264906" cy="2161576"/>
            <a:chOff x="3197225" y="3458369"/>
            <a:chExt cx="533400" cy="487363"/>
          </a:xfrm>
          <a:solidFill>
            <a:srgbClr val="0070C0"/>
          </a:solidFill>
        </p:grpSpPr>
        <p:sp>
          <p:nvSpPr>
            <p:cNvPr id="55" name="Oval 312"/>
            <p:cNvSpPr>
              <a:spLocks noChangeArrowheads="1"/>
            </p:cNvSpPr>
            <p:nvPr/>
          </p:nvSpPr>
          <p:spPr bwMode="auto">
            <a:xfrm>
              <a:off x="3568700" y="3458369"/>
              <a:ext cx="93663" cy="88900"/>
            </a:xfrm>
            <a:prstGeom prst="ellipse">
              <a:avLst/>
            </a:prstGeom>
            <a:solidFill>
              <a:srgbClr val="3C78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300"/>
            </a:p>
          </p:txBody>
        </p:sp>
        <p:sp>
          <p:nvSpPr>
            <p:cNvPr id="56"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3C78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565" fontAlgn="auto">
                <a:spcBef>
                  <a:spcPts val="0"/>
                </a:spcBef>
                <a:spcAft>
                  <a:spcPts val="0"/>
                </a:spcAft>
                <a:defRPr/>
              </a:pPr>
              <a:endParaRPr lang="zh-CN" altLang="en-US" sz="3300"/>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400" fill="hold"/>
                                        <p:tgtEl>
                                          <p:spTgt spid="24"/>
                                        </p:tgtEl>
                                        <p:attrNameLst>
                                          <p:attrName>ppt_x</p:attrName>
                                        </p:attrNameLst>
                                      </p:cBhvr>
                                      <p:tavLst>
                                        <p:tav tm="0">
                                          <p:val>
                                            <p:strVal val="0-#ppt_w/2"/>
                                          </p:val>
                                        </p:tav>
                                        <p:tav tm="100000">
                                          <p:val>
                                            <p:strVal val="#ppt_x"/>
                                          </p:val>
                                        </p:tav>
                                      </p:tavLst>
                                    </p:anim>
                                    <p:anim calcmode="lin" valueType="num">
                                      <p:cBhvr additive="base">
                                        <p:cTn id="8" dur="4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400" fill="hold"/>
                                        <p:tgtEl>
                                          <p:spTgt spid="54"/>
                                        </p:tgtEl>
                                        <p:attrNameLst>
                                          <p:attrName>ppt_x</p:attrName>
                                        </p:attrNameLst>
                                      </p:cBhvr>
                                      <p:tavLst>
                                        <p:tav tm="0">
                                          <p:val>
                                            <p:strVal val="0-#ppt_w/2"/>
                                          </p:val>
                                        </p:tav>
                                        <p:tav tm="100000">
                                          <p:val>
                                            <p:strVal val="#ppt_x"/>
                                          </p:val>
                                        </p:tav>
                                      </p:tavLst>
                                    </p:anim>
                                    <p:anim calcmode="lin" valueType="num">
                                      <p:cBhvr additive="base">
                                        <p:cTn id="13" dur="400" fill="hold"/>
                                        <p:tgtEl>
                                          <p:spTgt spid="5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400"/>
                                        <p:tgtEl>
                                          <p:spTgt spid="15"/>
                                        </p:tgtEl>
                                        <p:attrNameLst>
                                          <p:attrName>ppt_x</p:attrName>
                                        </p:attrNameLst>
                                      </p:cBhvr>
                                      <p:tavLst>
                                        <p:tav tm="0">
                                          <p:val>
                                            <p:strVal val="#ppt_x-#ppt_w*1.125000"/>
                                          </p:val>
                                        </p:tav>
                                        <p:tav tm="100000">
                                          <p:val>
                                            <p:strVal val="#ppt_x"/>
                                          </p:val>
                                        </p:tav>
                                      </p:tavLst>
                                    </p:anim>
                                    <p:animEffect transition="in" filter="wipe(right)">
                                      <p:cBhvr>
                                        <p:cTn id="18" dur="400"/>
                                        <p:tgtEl>
                                          <p:spTgt spid="15"/>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400"/>
                                        <p:tgtEl>
                                          <p:spTgt spid="21"/>
                                        </p:tgtEl>
                                        <p:attrNameLst>
                                          <p:attrName>ppt_y</p:attrName>
                                        </p:attrNameLst>
                                      </p:cBhvr>
                                      <p:tavLst>
                                        <p:tav tm="0">
                                          <p:val>
                                            <p:strVal val="#ppt_y+#ppt_h*1.125000"/>
                                          </p:val>
                                        </p:tav>
                                        <p:tav tm="100000">
                                          <p:val>
                                            <p:strVal val="#ppt_y"/>
                                          </p:val>
                                        </p:tav>
                                      </p:tavLst>
                                    </p:anim>
                                    <p:animEffect transition="in" filter="wipe(up)">
                                      <p:cBhvr>
                                        <p:cTn id="23" dur="400"/>
                                        <p:tgtEl>
                                          <p:spTgt spid="2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400"/>
                                        <p:tgtEl>
                                          <p:spTgt spid="16"/>
                                        </p:tgtEl>
                                        <p:attrNameLst>
                                          <p:attrName>ppt_x</p:attrName>
                                        </p:attrNameLst>
                                      </p:cBhvr>
                                      <p:tavLst>
                                        <p:tav tm="0">
                                          <p:val>
                                            <p:strVal val="#ppt_x-#ppt_w*1.125000"/>
                                          </p:val>
                                        </p:tav>
                                        <p:tav tm="100000">
                                          <p:val>
                                            <p:strVal val="#ppt_x"/>
                                          </p:val>
                                        </p:tav>
                                      </p:tavLst>
                                    </p:anim>
                                    <p:animEffect transition="in" filter="wipe(right)">
                                      <p:cBhvr>
                                        <p:cTn id="34" dur="400"/>
                                        <p:tgtEl>
                                          <p:spTgt spid="16"/>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400"/>
                                        <p:tgtEl>
                                          <p:spTgt spid="23"/>
                                        </p:tgtEl>
                                        <p:attrNameLst>
                                          <p:attrName>ppt_y</p:attrName>
                                        </p:attrNameLst>
                                      </p:cBhvr>
                                      <p:tavLst>
                                        <p:tav tm="0">
                                          <p:val>
                                            <p:strVal val="#ppt_y-#ppt_h*1.125000"/>
                                          </p:val>
                                        </p:tav>
                                        <p:tav tm="100000">
                                          <p:val>
                                            <p:strVal val="#ppt_y"/>
                                          </p:val>
                                        </p:tav>
                                      </p:tavLst>
                                    </p:anim>
                                    <p:animEffect transition="in" filter="wipe(down)">
                                      <p:cBhvr>
                                        <p:cTn id="39" dur="400"/>
                                        <p:tgtEl>
                                          <p:spTgt spid="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p:cTn id="43" dur="500" fill="hold"/>
                                        <p:tgtEl>
                                          <p:spTgt spid="33"/>
                                        </p:tgtEl>
                                        <p:attrNameLst>
                                          <p:attrName>ppt_w</p:attrName>
                                        </p:attrNameLst>
                                      </p:cBhvr>
                                      <p:tavLst>
                                        <p:tav tm="0">
                                          <p:val>
                                            <p:fltVal val="0"/>
                                          </p:val>
                                        </p:tav>
                                        <p:tav tm="100000">
                                          <p:val>
                                            <p:strVal val="#ppt_w"/>
                                          </p:val>
                                        </p:tav>
                                      </p:tavLst>
                                    </p:anim>
                                    <p:anim calcmode="lin" valueType="num">
                                      <p:cBhvr>
                                        <p:cTn id="44" dur="500" fill="hold"/>
                                        <p:tgtEl>
                                          <p:spTgt spid="33"/>
                                        </p:tgtEl>
                                        <p:attrNameLst>
                                          <p:attrName>ppt_h</p:attrName>
                                        </p:attrNameLst>
                                      </p:cBhvr>
                                      <p:tavLst>
                                        <p:tav tm="0">
                                          <p:val>
                                            <p:fltVal val="0"/>
                                          </p:val>
                                        </p:tav>
                                        <p:tav tm="100000">
                                          <p:val>
                                            <p:strVal val="#ppt_h"/>
                                          </p:val>
                                        </p:tav>
                                      </p:tavLst>
                                    </p:anim>
                                    <p:animEffect transition="in" filter="fade">
                                      <p:cBhvr>
                                        <p:cTn id="45" dur="500"/>
                                        <p:tgtEl>
                                          <p:spTgt spid="33"/>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400"/>
                                        <p:tgtEl>
                                          <p:spTgt spid="17"/>
                                        </p:tgtEl>
                                        <p:attrNameLst>
                                          <p:attrName>ppt_x</p:attrName>
                                        </p:attrNameLst>
                                      </p:cBhvr>
                                      <p:tavLst>
                                        <p:tav tm="0">
                                          <p:val>
                                            <p:strVal val="#ppt_x-#ppt_w*1.125000"/>
                                          </p:val>
                                        </p:tav>
                                        <p:tav tm="100000">
                                          <p:val>
                                            <p:strVal val="#ppt_x"/>
                                          </p:val>
                                        </p:tav>
                                      </p:tavLst>
                                    </p:anim>
                                    <p:animEffect transition="in" filter="wipe(right)">
                                      <p:cBhvr>
                                        <p:cTn id="50" dur="400"/>
                                        <p:tgtEl>
                                          <p:spTgt spid="17"/>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400"/>
                                        <p:tgtEl>
                                          <p:spTgt spid="20"/>
                                        </p:tgtEl>
                                        <p:attrNameLst>
                                          <p:attrName>ppt_y</p:attrName>
                                        </p:attrNameLst>
                                      </p:cBhvr>
                                      <p:tavLst>
                                        <p:tav tm="0">
                                          <p:val>
                                            <p:strVal val="#ppt_y+#ppt_h*1.125000"/>
                                          </p:val>
                                        </p:tav>
                                        <p:tav tm="100000">
                                          <p:val>
                                            <p:strVal val="#ppt_y"/>
                                          </p:val>
                                        </p:tav>
                                      </p:tavLst>
                                    </p:anim>
                                    <p:animEffect transition="in" filter="wipe(up)">
                                      <p:cBhvr>
                                        <p:cTn id="55" dur="400"/>
                                        <p:tgtEl>
                                          <p:spTgt spid="2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400"/>
                                        <p:tgtEl>
                                          <p:spTgt spid="18"/>
                                        </p:tgtEl>
                                        <p:attrNameLst>
                                          <p:attrName>ppt_x</p:attrName>
                                        </p:attrNameLst>
                                      </p:cBhvr>
                                      <p:tavLst>
                                        <p:tav tm="0">
                                          <p:val>
                                            <p:strVal val="#ppt_x-#ppt_w*1.125000"/>
                                          </p:val>
                                        </p:tav>
                                        <p:tav tm="100000">
                                          <p:val>
                                            <p:strVal val="#ppt_x"/>
                                          </p:val>
                                        </p:tav>
                                      </p:tavLst>
                                    </p:anim>
                                    <p:animEffect transition="in" filter="wipe(right)">
                                      <p:cBhvr>
                                        <p:cTn id="66" dur="400"/>
                                        <p:tgtEl>
                                          <p:spTgt spid="18"/>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400"/>
                                        <p:tgtEl>
                                          <p:spTgt spid="22"/>
                                        </p:tgtEl>
                                        <p:attrNameLst>
                                          <p:attrName>ppt_y</p:attrName>
                                        </p:attrNameLst>
                                      </p:cBhvr>
                                      <p:tavLst>
                                        <p:tav tm="0">
                                          <p:val>
                                            <p:strVal val="#ppt_y-#ppt_h*1.125000"/>
                                          </p:val>
                                        </p:tav>
                                        <p:tav tm="100000">
                                          <p:val>
                                            <p:strVal val="#ppt_y"/>
                                          </p:val>
                                        </p:tav>
                                      </p:tavLst>
                                    </p:anim>
                                    <p:animEffect transition="in" filter="wipe(down)">
                                      <p:cBhvr>
                                        <p:cTn id="71" dur="400"/>
                                        <p:tgtEl>
                                          <p:spTgt spid="22"/>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arn(outHorizontal)">
                                      <p:cBhvr>
                                        <p:cTn id="81" dur="400"/>
                                        <p:tgtEl>
                                          <p:spTgt spid="19"/>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25"/>
                                        </p:tgtEl>
                                        <p:attrNameLst>
                                          <p:attrName>style.visibility</p:attrName>
                                        </p:attrNameLst>
                                      </p:cBhvr>
                                      <p:to>
                                        <p:strVal val="visible"/>
                                      </p:to>
                                    </p:set>
                                    <p:animEffect transition="in" filter="wipe(left)">
                                      <p:cBhvr>
                                        <p:cTn id="85" dur="50"/>
                                        <p:tgtEl>
                                          <p:spTgt spid="25"/>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25"/>
                                        </p:tgtEl>
                                      </p:cBhvr>
                                      <p:to x="80000" y="100000"/>
                                    </p:animScale>
                                    <p:anim by="(#ppt_w*0.10)" calcmode="lin" valueType="num">
                                      <p:cBhvr>
                                        <p:cTn id="88" dur="25" autoRev="1" fill="hold">
                                          <p:stCondLst>
                                            <p:cond delay="0"/>
                                          </p:stCondLst>
                                        </p:cTn>
                                        <p:tgtEl>
                                          <p:spTgt spid="25"/>
                                        </p:tgtEl>
                                        <p:attrNameLst>
                                          <p:attrName>ppt_x</p:attrName>
                                        </p:attrNameLst>
                                      </p:cBhvr>
                                    </p:anim>
                                    <p:anim by="(-#ppt_w*0.10)" calcmode="lin" valueType="num">
                                      <p:cBhvr>
                                        <p:cTn id="89" dur="25" autoRev="1" fill="hold">
                                          <p:stCondLst>
                                            <p:cond delay="0"/>
                                          </p:stCondLst>
                                        </p:cTn>
                                        <p:tgtEl>
                                          <p:spTgt spid="25"/>
                                        </p:tgtEl>
                                        <p:attrNameLst>
                                          <p:attrName>ppt_y</p:attrName>
                                        </p:attrNameLst>
                                      </p:cBhvr>
                                    </p:anim>
                                    <p:animRot by="-480000">
                                      <p:cBhvr>
                                        <p:cTn id="90" dur="25"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4" grpId="0" animBg="1"/>
      <p:bldP spid="25" grpId="0"/>
      <p:bldP spid="2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55"/>
          <p:cNvCxnSpPr>
            <a:stCxn id="54" idx="7"/>
            <a:endCxn id="31" idx="3"/>
          </p:cNvCxnSpPr>
          <p:nvPr/>
        </p:nvCxnSpPr>
        <p:spPr>
          <a:xfrm flipV="1">
            <a:off x="9607067" y="2809777"/>
            <a:ext cx="1327256" cy="107177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334694" y="3429000"/>
            <a:ext cx="2551570" cy="2831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887660" y="3429000"/>
            <a:ext cx="1998604" cy="14061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3103715" y="3429002"/>
            <a:ext cx="782549" cy="224506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3886266" y="3429003"/>
            <a:ext cx="841378" cy="203552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3886264" y="3429000"/>
            <a:ext cx="1953399" cy="1406115"/>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55" idx="0"/>
          </p:cNvCxnSpPr>
          <p:nvPr/>
        </p:nvCxnSpPr>
        <p:spPr>
          <a:xfrm flipV="1">
            <a:off x="8653847" y="2006600"/>
            <a:ext cx="0" cy="15388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25"/>
          <p:cNvGrpSpPr/>
          <p:nvPr/>
        </p:nvGrpSpPr>
        <p:grpSpPr>
          <a:xfrm>
            <a:off x="200020" y="2806290"/>
            <a:ext cx="1263368" cy="1263825"/>
            <a:chOff x="5252030" y="2008764"/>
            <a:chExt cx="809336" cy="809336"/>
          </a:xfrm>
          <a:solidFill>
            <a:schemeClr val="bg1"/>
          </a:solidFill>
        </p:grpSpPr>
        <p:sp>
          <p:nvSpPr>
            <p:cNvPr id="27" name="椭圆 2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28" name="椭圆 2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3" name="组合 28"/>
          <p:cNvGrpSpPr/>
          <p:nvPr/>
        </p:nvGrpSpPr>
        <p:grpSpPr>
          <a:xfrm>
            <a:off x="10731483" y="1751818"/>
            <a:ext cx="1263368" cy="1263825"/>
            <a:chOff x="5252030" y="2008764"/>
            <a:chExt cx="809336" cy="809336"/>
          </a:xfrm>
          <a:solidFill>
            <a:schemeClr val="bg1"/>
          </a:solidFill>
        </p:grpSpPr>
        <p:sp>
          <p:nvSpPr>
            <p:cNvPr id="30" name="椭圆 2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1" name="椭圆 3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1"/>
          <p:cNvGrpSpPr/>
          <p:nvPr/>
        </p:nvGrpSpPr>
        <p:grpSpPr>
          <a:xfrm>
            <a:off x="5556071" y="4426500"/>
            <a:ext cx="1263368" cy="1263825"/>
            <a:chOff x="5252030" y="2008764"/>
            <a:chExt cx="809336" cy="809336"/>
          </a:xfrm>
          <a:solidFill>
            <a:schemeClr val="bg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34"/>
          <p:cNvGrpSpPr/>
          <p:nvPr/>
        </p:nvGrpSpPr>
        <p:grpSpPr>
          <a:xfrm>
            <a:off x="4160460" y="5225074"/>
            <a:ext cx="1263368" cy="1263825"/>
            <a:chOff x="5252030" y="2008764"/>
            <a:chExt cx="809336" cy="809336"/>
          </a:xfrm>
          <a:solidFill>
            <a:schemeClr val="bg1"/>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6" name="组合 37"/>
          <p:cNvGrpSpPr/>
          <p:nvPr/>
        </p:nvGrpSpPr>
        <p:grpSpPr>
          <a:xfrm>
            <a:off x="2399492" y="5248752"/>
            <a:ext cx="1263368" cy="1263825"/>
            <a:chOff x="5252030" y="2008764"/>
            <a:chExt cx="809336" cy="809336"/>
          </a:xfrm>
          <a:solidFill>
            <a:schemeClr val="bg1"/>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grpSp>
        <p:nvGrpSpPr>
          <p:cNvPr id="7" name="组合 40"/>
          <p:cNvGrpSpPr/>
          <p:nvPr/>
        </p:nvGrpSpPr>
        <p:grpSpPr>
          <a:xfrm>
            <a:off x="920100" y="4366191"/>
            <a:ext cx="1263368" cy="1263825"/>
            <a:chOff x="5252030" y="2008764"/>
            <a:chExt cx="809336" cy="809336"/>
          </a:xfrm>
          <a:solidFill>
            <a:schemeClr val="bg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rgbClr val="3C78D0"/>
                </a:solidFill>
                <a:latin typeface="Calibri" panose="020F0502020204030204"/>
                <a:ea typeface="宋体" panose="02010600030101010101" pitchFamily="2" charset="-122"/>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C78D0"/>
                </a:solidFill>
              </a:endParaRPr>
            </a:p>
          </p:txBody>
        </p:sp>
      </p:grpSp>
      <p:sp>
        <p:nvSpPr>
          <p:cNvPr id="44" name="TextBox 66"/>
          <p:cNvSpPr txBox="1"/>
          <p:nvPr/>
        </p:nvSpPr>
        <p:spPr>
          <a:xfrm>
            <a:off x="464940" y="3084261"/>
            <a:ext cx="733528" cy="707882"/>
          </a:xfrm>
          <a:prstGeom prst="rect">
            <a:avLst/>
          </a:prstGeom>
          <a:noFill/>
        </p:spPr>
        <p:txBody>
          <a:bodyPr wrap="none" lIns="121917" tIns="60958" rIns="121917" bIns="60958" rtlCol="0">
            <a:spAutoFit/>
          </a:bodyPr>
          <a:lstStyle/>
          <a:p>
            <a:pPr algn="ctr"/>
            <a:r>
              <a:rPr lang="zh-CN" altLang="en-US" sz="1900" b="1" dirty="0">
                <a:solidFill>
                  <a:srgbClr val="3C78D0"/>
                </a:solidFill>
                <a:latin typeface="微软雅黑" panose="020B0503020204020204" pitchFamily="34" charset="-122"/>
                <a:ea typeface="微软雅黑" panose="020B0503020204020204" pitchFamily="34" charset="-122"/>
              </a:rPr>
              <a:t>婚生</a:t>
            </a:r>
            <a:endParaRPr lang="en-US" altLang="zh-CN" sz="1900" b="1" dirty="0">
              <a:solidFill>
                <a:srgbClr val="3C78D0"/>
              </a:solidFill>
              <a:latin typeface="微软雅黑" panose="020B0503020204020204" pitchFamily="34" charset="-122"/>
              <a:ea typeface="微软雅黑" panose="020B0503020204020204" pitchFamily="34" charset="-122"/>
            </a:endParaRPr>
          </a:p>
          <a:p>
            <a:pPr algn="ctr"/>
            <a:r>
              <a:rPr lang="zh-CN" altLang="en-US" sz="1900" b="1" dirty="0">
                <a:solidFill>
                  <a:srgbClr val="3C78D0"/>
                </a:solidFill>
                <a:latin typeface="微软雅黑" panose="020B0503020204020204" pitchFamily="34" charset="-122"/>
                <a:ea typeface="微软雅黑" panose="020B0503020204020204" pitchFamily="34" charset="-122"/>
              </a:rPr>
              <a:t>子女</a:t>
            </a:r>
          </a:p>
        </p:txBody>
      </p:sp>
      <p:sp>
        <p:nvSpPr>
          <p:cNvPr id="45" name="TextBox 92"/>
          <p:cNvSpPr txBox="1"/>
          <p:nvPr/>
        </p:nvSpPr>
        <p:spPr>
          <a:xfrm>
            <a:off x="1063192" y="4644162"/>
            <a:ext cx="977185" cy="707882"/>
          </a:xfrm>
          <a:prstGeom prst="rect">
            <a:avLst/>
          </a:prstGeom>
          <a:noFill/>
        </p:spPr>
        <p:txBody>
          <a:bodyPr wrap="none" lIns="121917" tIns="60958" rIns="121917" bIns="60958" rtlCol="0">
            <a:spAutoFit/>
          </a:bodyPr>
          <a:lstStyle/>
          <a:p>
            <a:pPr algn="ctr"/>
            <a:r>
              <a:rPr lang="zh-CN" altLang="en-US" sz="1900" b="1" dirty="0">
                <a:solidFill>
                  <a:srgbClr val="3C78D0"/>
                </a:solidFill>
                <a:latin typeface="微软雅黑" panose="020B0503020204020204" pitchFamily="34" charset="-122"/>
                <a:ea typeface="微软雅黑" panose="020B0503020204020204" pitchFamily="34" charset="-122"/>
              </a:rPr>
              <a:t>非婚生</a:t>
            </a:r>
            <a:endParaRPr lang="en-US" altLang="zh-CN" sz="1900" b="1" dirty="0">
              <a:solidFill>
                <a:srgbClr val="3C78D0"/>
              </a:solidFill>
              <a:latin typeface="微软雅黑" panose="020B0503020204020204" pitchFamily="34" charset="-122"/>
              <a:ea typeface="微软雅黑" panose="020B0503020204020204" pitchFamily="34" charset="-122"/>
            </a:endParaRPr>
          </a:p>
          <a:p>
            <a:pPr algn="ctr"/>
            <a:r>
              <a:rPr lang="zh-CN" altLang="en-US" sz="1900" b="1" dirty="0">
                <a:solidFill>
                  <a:srgbClr val="3C78D0"/>
                </a:solidFill>
                <a:latin typeface="微软雅黑" panose="020B0503020204020204" pitchFamily="34" charset="-122"/>
                <a:ea typeface="微软雅黑" panose="020B0503020204020204" pitchFamily="34" charset="-122"/>
              </a:rPr>
              <a:t>子女</a:t>
            </a:r>
          </a:p>
        </p:txBody>
      </p:sp>
      <p:sp>
        <p:nvSpPr>
          <p:cNvPr id="46" name="TextBox 94"/>
          <p:cNvSpPr txBox="1"/>
          <p:nvPr/>
        </p:nvSpPr>
        <p:spPr>
          <a:xfrm>
            <a:off x="2542583" y="5672917"/>
            <a:ext cx="977186" cy="415494"/>
          </a:xfrm>
          <a:prstGeom prst="rect">
            <a:avLst/>
          </a:prstGeom>
          <a:noFill/>
        </p:spPr>
        <p:txBody>
          <a:bodyPr wrap="none" lIns="121917" tIns="60958" rIns="121917" bIns="60958" rtlCol="0">
            <a:spAutoFit/>
          </a:bodyPr>
          <a:lstStyle/>
          <a:p>
            <a:pPr algn="ctr"/>
            <a:r>
              <a:rPr lang="zh-CN" altLang="en-US" sz="1900" b="1" dirty="0">
                <a:solidFill>
                  <a:srgbClr val="3C78D0"/>
                </a:solidFill>
                <a:latin typeface="微软雅黑" panose="020B0503020204020204" pitchFamily="34" charset="-122"/>
                <a:ea typeface="微软雅黑" panose="020B0503020204020204" pitchFamily="34" charset="-122"/>
              </a:rPr>
              <a:t>继子女</a:t>
            </a:r>
          </a:p>
        </p:txBody>
      </p:sp>
      <p:sp>
        <p:nvSpPr>
          <p:cNvPr id="47" name="TextBox 96"/>
          <p:cNvSpPr txBox="1"/>
          <p:nvPr/>
        </p:nvSpPr>
        <p:spPr>
          <a:xfrm>
            <a:off x="4303552" y="5649239"/>
            <a:ext cx="977185" cy="415494"/>
          </a:xfrm>
          <a:prstGeom prst="rect">
            <a:avLst/>
          </a:prstGeom>
          <a:noFill/>
        </p:spPr>
        <p:txBody>
          <a:bodyPr wrap="none" lIns="121917" tIns="60958" rIns="121917" bIns="60958" rtlCol="0">
            <a:spAutoFit/>
          </a:bodyPr>
          <a:lstStyle/>
          <a:p>
            <a:r>
              <a:rPr lang="zh-CN" altLang="en-US" sz="1900" b="1" dirty="0">
                <a:solidFill>
                  <a:srgbClr val="3C78D0"/>
                </a:solidFill>
                <a:latin typeface="微软雅黑" panose="020B0503020204020204" pitchFamily="34" charset="-122"/>
                <a:ea typeface="微软雅黑" panose="020B0503020204020204" pitchFamily="34" charset="-122"/>
              </a:rPr>
              <a:t>养子女</a:t>
            </a:r>
          </a:p>
        </p:txBody>
      </p:sp>
      <p:sp>
        <p:nvSpPr>
          <p:cNvPr id="48" name="TextBox 98"/>
          <p:cNvSpPr txBox="1"/>
          <p:nvPr/>
        </p:nvSpPr>
        <p:spPr>
          <a:xfrm>
            <a:off x="5455507" y="4548752"/>
            <a:ext cx="1464497" cy="1000270"/>
          </a:xfrm>
          <a:prstGeom prst="rect">
            <a:avLst/>
          </a:prstGeom>
          <a:noFill/>
        </p:spPr>
        <p:txBody>
          <a:bodyPr wrap="none" lIns="121917" tIns="60958" rIns="121917" bIns="60958" rtlCol="0">
            <a:spAutoFit/>
          </a:bodyPr>
          <a:lstStyle/>
          <a:p>
            <a:pPr algn="ctr"/>
            <a:r>
              <a:rPr lang="zh-CN" altLang="en-US" sz="1900" b="1" dirty="0">
                <a:solidFill>
                  <a:srgbClr val="3C78D0"/>
                </a:solidFill>
                <a:latin typeface="微软雅黑" panose="020B0503020204020204" pitchFamily="34" charset="-122"/>
                <a:ea typeface="微软雅黑" panose="020B0503020204020204" pitchFamily="34" charset="-122"/>
              </a:rPr>
              <a:t>父母之外</a:t>
            </a:r>
            <a:endParaRPr lang="en-US" altLang="zh-CN" sz="1900" b="1" dirty="0">
              <a:solidFill>
                <a:srgbClr val="3C78D0"/>
              </a:solidFill>
              <a:latin typeface="微软雅黑" panose="020B0503020204020204" pitchFamily="34" charset="-122"/>
              <a:ea typeface="微软雅黑" panose="020B0503020204020204" pitchFamily="34" charset="-122"/>
            </a:endParaRPr>
          </a:p>
          <a:p>
            <a:pPr algn="ctr"/>
            <a:r>
              <a:rPr lang="zh-CN" altLang="en-US" sz="1900" b="1" dirty="0">
                <a:solidFill>
                  <a:srgbClr val="3C78D0"/>
                </a:solidFill>
                <a:latin typeface="微软雅黑" panose="020B0503020204020204" pitchFamily="34" charset="-122"/>
                <a:ea typeface="微软雅黑" panose="020B0503020204020204" pitchFamily="34" charset="-122"/>
              </a:rPr>
              <a:t>未成年子女</a:t>
            </a:r>
            <a:endParaRPr lang="en-US" altLang="zh-CN" sz="1900" b="1" dirty="0">
              <a:solidFill>
                <a:srgbClr val="3C78D0"/>
              </a:solidFill>
              <a:latin typeface="微软雅黑" panose="020B0503020204020204" pitchFamily="34" charset="-122"/>
              <a:ea typeface="微软雅黑" panose="020B0503020204020204" pitchFamily="34" charset="-122"/>
            </a:endParaRPr>
          </a:p>
          <a:p>
            <a:pPr algn="ctr"/>
            <a:r>
              <a:rPr lang="zh-CN" altLang="en-US" sz="1900" b="1" dirty="0">
                <a:solidFill>
                  <a:srgbClr val="3C78D0"/>
                </a:solidFill>
                <a:latin typeface="微软雅黑" panose="020B0503020204020204" pitchFamily="34" charset="-122"/>
                <a:ea typeface="微软雅黑" panose="020B0503020204020204" pitchFamily="34" charset="-122"/>
              </a:rPr>
              <a:t>监护人</a:t>
            </a:r>
          </a:p>
        </p:txBody>
      </p:sp>
      <p:sp>
        <p:nvSpPr>
          <p:cNvPr id="49" name="TextBox 100"/>
          <p:cNvSpPr txBox="1"/>
          <p:nvPr/>
        </p:nvSpPr>
        <p:spPr>
          <a:xfrm>
            <a:off x="10874575" y="2175983"/>
            <a:ext cx="977185" cy="415494"/>
          </a:xfrm>
          <a:prstGeom prst="rect">
            <a:avLst/>
          </a:prstGeom>
          <a:noFill/>
        </p:spPr>
        <p:txBody>
          <a:bodyPr wrap="none" lIns="121917" tIns="60958" rIns="121917" bIns="60958" rtlCol="0">
            <a:spAutoFit/>
          </a:bodyPr>
          <a:lstStyle/>
          <a:p>
            <a:r>
              <a:rPr lang="zh-CN" altLang="en-US" sz="1900" b="1" dirty="0">
                <a:solidFill>
                  <a:srgbClr val="3C78D0"/>
                </a:solidFill>
                <a:latin typeface="微软雅黑" panose="020B0503020204020204" pitchFamily="34" charset="-122"/>
                <a:ea typeface="微软雅黑" panose="020B0503020204020204" pitchFamily="34" charset="-122"/>
              </a:rPr>
              <a:t>养父母</a:t>
            </a:r>
          </a:p>
        </p:txBody>
      </p:sp>
      <p:grpSp>
        <p:nvGrpSpPr>
          <p:cNvPr id="8" name="组合 56"/>
          <p:cNvGrpSpPr/>
          <p:nvPr/>
        </p:nvGrpSpPr>
        <p:grpSpPr>
          <a:xfrm rot="19711294">
            <a:off x="8022162" y="884480"/>
            <a:ext cx="1263368" cy="1263825"/>
            <a:chOff x="5252030" y="2008764"/>
            <a:chExt cx="809336" cy="809336"/>
          </a:xfrm>
          <a:solidFill>
            <a:schemeClr val="bg1"/>
          </a:solidFill>
        </p:grpSpPr>
        <p:sp>
          <p:nvSpPr>
            <p:cNvPr id="58" name="椭圆 5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59" name="椭圆 5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0" name="直接连接符 59"/>
          <p:cNvCxnSpPr>
            <a:stCxn id="55" idx="1"/>
            <a:endCxn id="63" idx="4"/>
          </p:cNvCxnSpPr>
          <p:nvPr/>
        </p:nvCxnSpPr>
        <p:spPr>
          <a:xfrm flipH="1" flipV="1">
            <a:off x="6410641" y="2653174"/>
            <a:ext cx="1332230" cy="127000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60"/>
          <p:cNvGrpSpPr/>
          <p:nvPr/>
        </p:nvGrpSpPr>
        <p:grpSpPr>
          <a:xfrm rot="19126279">
            <a:off x="5384562" y="1565617"/>
            <a:ext cx="1263368" cy="1263825"/>
            <a:chOff x="5252030" y="2008764"/>
            <a:chExt cx="809336" cy="809336"/>
          </a:xfrm>
          <a:solidFill>
            <a:schemeClr val="bg1"/>
          </a:solidFill>
        </p:grpSpPr>
        <p:sp>
          <p:nvSpPr>
            <p:cNvPr id="62" name="椭圆 6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defTabSz="1218565" fontAlgn="auto">
                <a:spcBef>
                  <a:spcPts val="0"/>
                </a:spcBef>
                <a:spcAft>
                  <a:spcPts val="0"/>
                </a:spcAft>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3" name="椭圆 6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TextBox 100"/>
          <p:cNvSpPr txBox="1"/>
          <p:nvPr/>
        </p:nvSpPr>
        <p:spPr>
          <a:xfrm>
            <a:off x="8165254" y="1308645"/>
            <a:ext cx="977185" cy="415494"/>
          </a:xfrm>
          <a:prstGeom prst="rect">
            <a:avLst/>
          </a:prstGeom>
          <a:noFill/>
        </p:spPr>
        <p:txBody>
          <a:bodyPr wrap="none" lIns="121917" tIns="60958" rIns="121917" bIns="60958" rtlCol="0">
            <a:spAutoFit/>
          </a:bodyPr>
          <a:lstStyle/>
          <a:p>
            <a:r>
              <a:rPr lang="zh-CN" altLang="en-US" sz="1900" b="1" dirty="0">
                <a:solidFill>
                  <a:srgbClr val="3C78D0"/>
                </a:solidFill>
                <a:latin typeface="微软雅黑" panose="020B0503020204020204" pitchFamily="34" charset="-122"/>
                <a:ea typeface="微软雅黑" panose="020B0503020204020204" pitchFamily="34" charset="-122"/>
              </a:rPr>
              <a:t>继父母</a:t>
            </a:r>
          </a:p>
        </p:txBody>
      </p:sp>
      <p:sp>
        <p:nvSpPr>
          <p:cNvPr id="65" name="TextBox 100"/>
          <p:cNvSpPr txBox="1"/>
          <p:nvPr/>
        </p:nvSpPr>
        <p:spPr>
          <a:xfrm>
            <a:off x="5525114" y="1992957"/>
            <a:ext cx="977185" cy="415494"/>
          </a:xfrm>
          <a:prstGeom prst="rect">
            <a:avLst/>
          </a:prstGeom>
          <a:noFill/>
        </p:spPr>
        <p:txBody>
          <a:bodyPr wrap="none" lIns="121917" tIns="60958" rIns="121917" bIns="60958" rtlCol="0">
            <a:spAutoFit/>
          </a:bodyPr>
          <a:lstStyle/>
          <a:p>
            <a:r>
              <a:rPr lang="zh-CN" altLang="en-US" sz="1900" b="1" dirty="0">
                <a:solidFill>
                  <a:srgbClr val="3C78D0"/>
                </a:solidFill>
                <a:latin typeface="微软雅黑" panose="020B0503020204020204" pitchFamily="34" charset="-122"/>
                <a:ea typeface="微软雅黑" panose="020B0503020204020204" pitchFamily="34" charset="-122"/>
              </a:rPr>
              <a:t>生父母</a:t>
            </a:r>
          </a:p>
        </p:txBody>
      </p:sp>
      <p:grpSp>
        <p:nvGrpSpPr>
          <p:cNvPr id="10" name="PA_组合 1"/>
          <p:cNvGrpSpPr/>
          <p:nvPr>
            <p:custDataLst>
              <p:tags r:id="rId1"/>
            </p:custDataLst>
          </p:nvPr>
        </p:nvGrpSpPr>
        <p:grpSpPr>
          <a:xfrm>
            <a:off x="2421988" y="2081033"/>
            <a:ext cx="2696112" cy="2697088"/>
            <a:chOff x="2421988" y="2081033"/>
            <a:chExt cx="2696112" cy="2697088"/>
          </a:xfrm>
        </p:grpSpPr>
        <p:grpSp>
          <p:nvGrpSpPr>
            <p:cNvPr id="11" name="组合 20"/>
            <p:cNvGrpSpPr/>
            <p:nvPr/>
          </p:nvGrpSpPr>
          <p:grpSpPr>
            <a:xfrm>
              <a:off x="2421988" y="2081033"/>
              <a:ext cx="2696112" cy="2697088"/>
              <a:chOff x="3851771" y="1163107"/>
              <a:chExt cx="1402358" cy="1402358"/>
            </a:xfrm>
          </p:grpSpPr>
          <p:grpSp>
            <p:nvGrpSpPr>
              <p:cNvPr id="12" name="组合 2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4"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2" y="760413"/>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104"/>
              <p:cNvSpPr txBox="1"/>
              <p:nvPr/>
            </p:nvSpPr>
            <p:spPr>
              <a:xfrm>
                <a:off x="4189030" y="1875002"/>
                <a:ext cx="719726" cy="336062"/>
              </a:xfrm>
              <a:prstGeom prst="rect">
                <a:avLst/>
              </a:prstGeom>
              <a:noFill/>
            </p:spPr>
            <p:txBody>
              <a:bodyPr wrap="none" rtlCol="0">
                <a:spAutoFit/>
              </a:bodyPr>
              <a:lstStyle/>
              <a:p>
                <a:pPr algn="ctr" fontAlgn="auto">
                  <a:spcBef>
                    <a:spcPts val="0"/>
                  </a:spcBef>
                  <a:spcAft>
                    <a:spcPts val="0"/>
                  </a:spcAft>
                  <a:defRPr/>
                </a:pPr>
                <a:r>
                  <a:rPr lang="zh-CN" altLang="en-US" sz="3600" b="1" dirty="0">
                    <a:solidFill>
                      <a:srgbClr val="3C78D0"/>
                    </a:solidFill>
                    <a:latin typeface="微软雅黑" panose="020B0503020204020204" pitchFamily="34" charset="-122"/>
                    <a:ea typeface="微软雅黑" panose="020B0503020204020204" pitchFamily="34" charset="-122"/>
                  </a:rPr>
                  <a:t>子  女</a:t>
                </a:r>
              </a:p>
            </p:txBody>
          </p:sp>
        </p:grpSp>
        <p:grpSp>
          <p:nvGrpSpPr>
            <p:cNvPr id="13" name="组合 11"/>
            <p:cNvGrpSpPr/>
            <p:nvPr/>
          </p:nvGrpSpPr>
          <p:grpSpPr>
            <a:xfrm>
              <a:off x="3305917" y="2554788"/>
              <a:ext cx="902913" cy="901927"/>
              <a:chOff x="3561625" y="661362"/>
              <a:chExt cx="902913" cy="901927"/>
            </a:xfrm>
          </p:grpSpPr>
          <p:sp>
            <p:nvSpPr>
              <p:cNvPr id="77" name="Freeform 598"/>
              <p:cNvSpPr>
                <a:spLocks noEditPoints="1"/>
              </p:cNvSpPr>
              <p:nvPr/>
            </p:nvSpPr>
            <p:spPr bwMode="auto">
              <a:xfrm>
                <a:off x="3561625" y="661362"/>
                <a:ext cx="902913" cy="901927"/>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1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7" y="0"/>
                      <a:pt x="0" y="87"/>
                      <a:pt x="0" y="193"/>
                    </a:cubicBezTo>
                    <a:cubicBezTo>
                      <a:pt x="0" y="300"/>
                      <a:pt x="87" y="387"/>
                      <a:pt x="193" y="387"/>
                    </a:cubicBezTo>
                    <a:cubicBezTo>
                      <a:pt x="300" y="387"/>
                      <a:pt x="387" y="300"/>
                      <a:pt x="387" y="193"/>
                    </a:cubicBezTo>
                    <a:cubicBezTo>
                      <a:pt x="387" y="87"/>
                      <a:pt x="300" y="0"/>
                      <a:pt x="193" y="0"/>
                    </a:cubicBezTo>
                    <a:close/>
                    <a:moveTo>
                      <a:pt x="193" y="366"/>
                    </a:moveTo>
                    <a:cubicBezTo>
                      <a:pt x="98" y="366"/>
                      <a:pt x="21" y="289"/>
                      <a:pt x="21" y="193"/>
                    </a:cubicBezTo>
                    <a:cubicBezTo>
                      <a:pt x="21" y="98"/>
                      <a:pt x="98" y="21"/>
                      <a:pt x="193" y="21"/>
                    </a:cubicBezTo>
                    <a:cubicBezTo>
                      <a:pt x="289" y="21"/>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8" name="Freeform 599"/>
              <p:cNvSpPr>
                <a:spLocks noEditPoints="1"/>
              </p:cNvSpPr>
              <p:nvPr/>
            </p:nvSpPr>
            <p:spPr bwMode="auto">
              <a:xfrm>
                <a:off x="3918453" y="888076"/>
                <a:ext cx="186300" cy="410056"/>
              </a:xfrm>
              <a:custGeom>
                <a:avLst/>
                <a:gdLst>
                  <a:gd name="T0" fmla="*/ 64 w 80"/>
                  <a:gd name="T1" fmla="*/ 0 h 176"/>
                  <a:gd name="T2" fmla="*/ 48 w 80"/>
                  <a:gd name="T3" fmla="*/ 28 h 176"/>
                  <a:gd name="T4" fmla="*/ 42 w 80"/>
                  <a:gd name="T5" fmla="*/ 4 h 176"/>
                  <a:gd name="T6" fmla="*/ 39 w 80"/>
                  <a:gd name="T7" fmla="*/ 4 h 176"/>
                  <a:gd name="T8" fmla="*/ 33 w 80"/>
                  <a:gd name="T9" fmla="*/ 28 h 176"/>
                  <a:gd name="T10" fmla="*/ 17 w 80"/>
                  <a:gd name="T11" fmla="*/ 0 h 176"/>
                  <a:gd name="T12" fmla="*/ 0 w 80"/>
                  <a:gd name="T13" fmla="*/ 20 h 176"/>
                  <a:gd name="T14" fmla="*/ 0 w 80"/>
                  <a:gd name="T15" fmla="*/ 71 h 176"/>
                  <a:gd name="T16" fmla="*/ 8 w 80"/>
                  <a:gd name="T17" fmla="*/ 79 h 176"/>
                  <a:gd name="T18" fmla="*/ 16 w 80"/>
                  <a:gd name="T19" fmla="*/ 71 h 176"/>
                  <a:gd name="T20" fmla="*/ 16 w 80"/>
                  <a:gd name="T21" fmla="*/ 79 h 176"/>
                  <a:gd name="T22" fmla="*/ 16 w 80"/>
                  <a:gd name="T23" fmla="*/ 163 h 176"/>
                  <a:gd name="T24" fmla="*/ 29 w 80"/>
                  <a:gd name="T25" fmla="*/ 176 h 176"/>
                  <a:gd name="T26" fmla="*/ 42 w 80"/>
                  <a:gd name="T27" fmla="*/ 167 h 176"/>
                  <a:gd name="T28" fmla="*/ 54 w 80"/>
                  <a:gd name="T29" fmla="*/ 176 h 176"/>
                  <a:gd name="T30" fmla="*/ 66 w 80"/>
                  <a:gd name="T31" fmla="*/ 163 h 176"/>
                  <a:gd name="T32" fmla="*/ 66 w 80"/>
                  <a:gd name="T33" fmla="*/ 74 h 176"/>
                  <a:gd name="T34" fmla="*/ 72 w 80"/>
                  <a:gd name="T35" fmla="*/ 77 h 176"/>
                  <a:gd name="T36" fmla="*/ 80 w 80"/>
                  <a:gd name="T37" fmla="*/ 69 h 176"/>
                  <a:gd name="T38" fmla="*/ 80 w 80"/>
                  <a:gd name="T39" fmla="*/ 48 h 176"/>
                  <a:gd name="T40" fmla="*/ 80 w 80"/>
                  <a:gd name="T41" fmla="*/ 20 h 176"/>
                  <a:gd name="T42" fmla="*/ 64 w 80"/>
                  <a:gd name="T43" fmla="*/ 0 h 176"/>
                  <a:gd name="T44" fmla="*/ 40 w 80"/>
                  <a:gd name="T45" fmla="*/ 42 h 176"/>
                  <a:gd name="T46" fmla="*/ 40 w 80"/>
                  <a:gd name="T47" fmla="*/ 41 h 176"/>
                  <a:gd name="T48" fmla="*/ 41 w 80"/>
                  <a:gd name="T49" fmla="*/ 41 h 176"/>
                  <a:gd name="T50" fmla="*/ 40 w 80"/>
                  <a:gd name="T51"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6">
                    <a:moveTo>
                      <a:pt x="64" y="0"/>
                    </a:moveTo>
                    <a:cubicBezTo>
                      <a:pt x="48" y="28"/>
                      <a:pt x="48" y="28"/>
                      <a:pt x="48" y="28"/>
                    </a:cubicBezTo>
                    <a:cubicBezTo>
                      <a:pt x="42" y="4"/>
                      <a:pt x="42" y="4"/>
                      <a:pt x="42" y="4"/>
                    </a:cubicBezTo>
                    <a:cubicBezTo>
                      <a:pt x="39" y="4"/>
                      <a:pt x="39" y="4"/>
                      <a:pt x="39" y="4"/>
                    </a:cubicBezTo>
                    <a:cubicBezTo>
                      <a:pt x="33" y="28"/>
                      <a:pt x="33" y="28"/>
                      <a:pt x="33" y="28"/>
                    </a:cubicBezTo>
                    <a:cubicBezTo>
                      <a:pt x="17" y="0"/>
                      <a:pt x="17" y="0"/>
                      <a:pt x="17" y="0"/>
                    </a:cubicBezTo>
                    <a:cubicBezTo>
                      <a:pt x="7" y="4"/>
                      <a:pt x="0" y="12"/>
                      <a:pt x="0" y="20"/>
                    </a:cubicBezTo>
                    <a:cubicBezTo>
                      <a:pt x="0" y="71"/>
                      <a:pt x="0" y="71"/>
                      <a:pt x="0" y="71"/>
                    </a:cubicBezTo>
                    <a:cubicBezTo>
                      <a:pt x="0" y="76"/>
                      <a:pt x="4" y="79"/>
                      <a:pt x="8" y="79"/>
                    </a:cubicBezTo>
                    <a:cubicBezTo>
                      <a:pt x="13" y="79"/>
                      <a:pt x="16" y="76"/>
                      <a:pt x="16" y="71"/>
                    </a:cubicBezTo>
                    <a:cubicBezTo>
                      <a:pt x="16" y="79"/>
                      <a:pt x="16" y="79"/>
                      <a:pt x="16" y="79"/>
                    </a:cubicBezTo>
                    <a:cubicBezTo>
                      <a:pt x="16" y="163"/>
                      <a:pt x="16" y="163"/>
                      <a:pt x="16" y="163"/>
                    </a:cubicBezTo>
                    <a:cubicBezTo>
                      <a:pt x="16" y="170"/>
                      <a:pt x="22" y="176"/>
                      <a:pt x="29" y="176"/>
                    </a:cubicBezTo>
                    <a:cubicBezTo>
                      <a:pt x="35" y="176"/>
                      <a:pt x="40" y="172"/>
                      <a:pt x="42" y="167"/>
                    </a:cubicBezTo>
                    <a:cubicBezTo>
                      <a:pt x="43" y="172"/>
                      <a:pt x="48" y="176"/>
                      <a:pt x="54" y="176"/>
                    </a:cubicBezTo>
                    <a:cubicBezTo>
                      <a:pt x="61" y="176"/>
                      <a:pt x="66" y="170"/>
                      <a:pt x="66" y="163"/>
                    </a:cubicBezTo>
                    <a:cubicBezTo>
                      <a:pt x="66" y="74"/>
                      <a:pt x="66" y="74"/>
                      <a:pt x="66" y="74"/>
                    </a:cubicBezTo>
                    <a:cubicBezTo>
                      <a:pt x="68" y="76"/>
                      <a:pt x="70" y="77"/>
                      <a:pt x="72" y="77"/>
                    </a:cubicBezTo>
                    <a:cubicBezTo>
                      <a:pt x="77" y="77"/>
                      <a:pt x="80" y="73"/>
                      <a:pt x="80" y="69"/>
                    </a:cubicBezTo>
                    <a:cubicBezTo>
                      <a:pt x="80" y="69"/>
                      <a:pt x="80" y="49"/>
                      <a:pt x="80" y="48"/>
                    </a:cubicBezTo>
                    <a:cubicBezTo>
                      <a:pt x="80" y="20"/>
                      <a:pt x="80" y="20"/>
                      <a:pt x="80" y="20"/>
                    </a:cubicBezTo>
                    <a:cubicBezTo>
                      <a:pt x="80" y="12"/>
                      <a:pt x="74" y="4"/>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9" name="Freeform 600"/>
              <p:cNvSpPr/>
              <p:nvPr/>
            </p:nvSpPr>
            <p:spPr bwMode="auto">
              <a:xfrm>
                <a:off x="3952953" y="756975"/>
                <a:ext cx="121243" cy="126171"/>
              </a:xfrm>
              <a:custGeom>
                <a:avLst/>
                <a:gdLst>
                  <a:gd name="T0" fmla="*/ 7 w 52"/>
                  <a:gd name="T1" fmla="*/ 34 h 54"/>
                  <a:gd name="T2" fmla="*/ 7 w 52"/>
                  <a:gd name="T3" fmla="*/ 34 h 54"/>
                  <a:gd name="T4" fmla="*/ 26 w 52"/>
                  <a:gd name="T5" fmla="*/ 54 h 54"/>
                  <a:gd name="T6" fmla="*/ 44 w 52"/>
                  <a:gd name="T7" fmla="*/ 34 h 54"/>
                  <a:gd name="T8" fmla="*/ 45 w 52"/>
                  <a:gd name="T9" fmla="*/ 34 h 54"/>
                  <a:gd name="T10" fmla="*/ 51 w 52"/>
                  <a:gd name="T11" fmla="*/ 28 h 54"/>
                  <a:gd name="T12" fmla="*/ 48 w 52"/>
                  <a:gd name="T13" fmla="*/ 21 h 54"/>
                  <a:gd name="T14" fmla="*/ 46 w 52"/>
                  <a:gd name="T15" fmla="*/ 20 h 54"/>
                  <a:gd name="T16" fmla="*/ 46 w 52"/>
                  <a:gd name="T17" fmla="*/ 20 h 54"/>
                  <a:gd name="T18" fmla="*/ 26 w 52"/>
                  <a:gd name="T19" fmla="*/ 0 h 54"/>
                  <a:gd name="T20" fmla="*/ 5 w 52"/>
                  <a:gd name="T21" fmla="*/ 20 h 54"/>
                  <a:gd name="T22" fmla="*/ 5 w 52"/>
                  <a:gd name="T23" fmla="*/ 20 h 54"/>
                  <a:gd name="T24" fmla="*/ 4 w 52"/>
                  <a:gd name="T25" fmla="*/ 21 h 54"/>
                  <a:gd name="T26" fmla="*/ 1 w 52"/>
                  <a:gd name="T27" fmla="*/ 28 h 54"/>
                  <a:gd name="T28" fmla="*/ 7 w 52"/>
                  <a:gd name="T2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4">
                    <a:moveTo>
                      <a:pt x="7" y="34"/>
                    </a:moveTo>
                    <a:cubicBezTo>
                      <a:pt x="7" y="34"/>
                      <a:pt x="7" y="34"/>
                      <a:pt x="7" y="34"/>
                    </a:cubicBezTo>
                    <a:cubicBezTo>
                      <a:pt x="9" y="45"/>
                      <a:pt x="17" y="54"/>
                      <a:pt x="26" y="54"/>
                    </a:cubicBezTo>
                    <a:cubicBezTo>
                      <a:pt x="35" y="54"/>
                      <a:pt x="42" y="45"/>
                      <a:pt x="44" y="34"/>
                    </a:cubicBezTo>
                    <a:cubicBezTo>
                      <a:pt x="45" y="34"/>
                      <a:pt x="45" y="34"/>
                      <a:pt x="45" y="34"/>
                    </a:cubicBezTo>
                    <a:cubicBezTo>
                      <a:pt x="47" y="35"/>
                      <a:pt x="50" y="32"/>
                      <a:pt x="51" y="28"/>
                    </a:cubicBezTo>
                    <a:cubicBezTo>
                      <a:pt x="52" y="25"/>
                      <a:pt x="50" y="21"/>
                      <a:pt x="48" y="21"/>
                    </a:cubicBezTo>
                    <a:cubicBezTo>
                      <a:pt x="47" y="20"/>
                      <a:pt x="47" y="20"/>
                      <a:pt x="46" y="20"/>
                    </a:cubicBezTo>
                    <a:cubicBezTo>
                      <a:pt x="46" y="20"/>
                      <a:pt x="46" y="20"/>
                      <a:pt x="46" y="20"/>
                    </a:cubicBezTo>
                    <a:cubicBezTo>
                      <a:pt x="46" y="9"/>
                      <a:pt x="37" y="0"/>
                      <a:pt x="26" y="0"/>
                    </a:cubicBezTo>
                    <a:cubicBezTo>
                      <a:pt x="14" y="0"/>
                      <a:pt x="5" y="9"/>
                      <a:pt x="5" y="20"/>
                    </a:cubicBezTo>
                    <a:cubicBezTo>
                      <a:pt x="5" y="20"/>
                      <a:pt x="5" y="20"/>
                      <a:pt x="5" y="20"/>
                    </a:cubicBezTo>
                    <a:cubicBezTo>
                      <a:pt x="5" y="20"/>
                      <a:pt x="4" y="20"/>
                      <a:pt x="4" y="21"/>
                    </a:cubicBezTo>
                    <a:cubicBezTo>
                      <a:pt x="1" y="21"/>
                      <a:pt x="0" y="25"/>
                      <a:pt x="1" y="28"/>
                    </a:cubicBezTo>
                    <a:cubicBezTo>
                      <a:pt x="1" y="32"/>
                      <a:pt x="4" y="35"/>
                      <a:pt x="7"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0" name="Freeform 601"/>
              <p:cNvSpPr>
                <a:spLocks noEditPoints="1"/>
              </p:cNvSpPr>
              <p:nvPr/>
            </p:nvSpPr>
            <p:spPr bwMode="auto">
              <a:xfrm>
                <a:off x="4149110" y="973832"/>
                <a:ext cx="186300" cy="413014"/>
              </a:xfrm>
              <a:custGeom>
                <a:avLst/>
                <a:gdLst>
                  <a:gd name="T0" fmla="*/ 64 w 80"/>
                  <a:gd name="T1" fmla="*/ 0 h 177"/>
                  <a:gd name="T2" fmla="*/ 48 w 80"/>
                  <a:gd name="T3" fmla="*/ 29 h 177"/>
                  <a:gd name="T4" fmla="*/ 41 w 80"/>
                  <a:gd name="T5" fmla="*/ 4 h 177"/>
                  <a:gd name="T6" fmla="*/ 39 w 80"/>
                  <a:gd name="T7" fmla="*/ 4 h 177"/>
                  <a:gd name="T8" fmla="*/ 33 w 80"/>
                  <a:gd name="T9" fmla="*/ 29 h 177"/>
                  <a:gd name="T10" fmla="*/ 17 w 80"/>
                  <a:gd name="T11" fmla="*/ 0 h 177"/>
                  <a:gd name="T12" fmla="*/ 0 w 80"/>
                  <a:gd name="T13" fmla="*/ 20 h 177"/>
                  <a:gd name="T14" fmla="*/ 0 w 80"/>
                  <a:gd name="T15" fmla="*/ 72 h 177"/>
                  <a:gd name="T16" fmla="*/ 8 w 80"/>
                  <a:gd name="T17" fmla="*/ 80 h 177"/>
                  <a:gd name="T18" fmla="*/ 16 w 80"/>
                  <a:gd name="T19" fmla="*/ 72 h 177"/>
                  <a:gd name="T20" fmla="*/ 16 w 80"/>
                  <a:gd name="T21" fmla="*/ 80 h 177"/>
                  <a:gd name="T22" fmla="*/ 16 w 80"/>
                  <a:gd name="T23" fmla="*/ 164 h 177"/>
                  <a:gd name="T24" fmla="*/ 29 w 80"/>
                  <a:gd name="T25" fmla="*/ 177 h 177"/>
                  <a:gd name="T26" fmla="*/ 42 w 80"/>
                  <a:gd name="T27" fmla="*/ 167 h 177"/>
                  <a:gd name="T28" fmla="*/ 54 w 80"/>
                  <a:gd name="T29" fmla="*/ 177 h 177"/>
                  <a:gd name="T30" fmla="*/ 66 w 80"/>
                  <a:gd name="T31" fmla="*/ 164 h 177"/>
                  <a:gd name="T32" fmla="*/ 66 w 80"/>
                  <a:gd name="T33" fmla="*/ 74 h 177"/>
                  <a:gd name="T34" fmla="*/ 72 w 80"/>
                  <a:gd name="T35" fmla="*/ 77 h 177"/>
                  <a:gd name="T36" fmla="*/ 80 w 80"/>
                  <a:gd name="T37" fmla="*/ 69 h 177"/>
                  <a:gd name="T38" fmla="*/ 80 w 80"/>
                  <a:gd name="T39" fmla="*/ 49 h 177"/>
                  <a:gd name="T40" fmla="*/ 80 w 80"/>
                  <a:gd name="T41" fmla="*/ 20 h 177"/>
                  <a:gd name="T42" fmla="*/ 64 w 80"/>
                  <a:gd name="T43" fmla="*/ 0 h 177"/>
                  <a:gd name="T44" fmla="*/ 40 w 80"/>
                  <a:gd name="T45" fmla="*/ 42 h 177"/>
                  <a:gd name="T46" fmla="*/ 40 w 80"/>
                  <a:gd name="T47" fmla="*/ 41 h 177"/>
                  <a:gd name="T48" fmla="*/ 41 w 80"/>
                  <a:gd name="T49" fmla="*/ 41 h 177"/>
                  <a:gd name="T50" fmla="*/ 40 w 80"/>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77">
                    <a:moveTo>
                      <a:pt x="64" y="0"/>
                    </a:moveTo>
                    <a:cubicBezTo>
                      <a:pt x="48" y="29"/>
                      <a:pt x="48" y="29"/>
                      <a:pt x="48" y="29"/>
                    </a:cubicBezTo>
                    <a:cubicBezTo>
                      <a:pt x="41" y="4"/>
                      <a:pt x="41" y="4"/>
                      <a:pt x="41" y="4"/>
                    </a:cubicBezTo>
                    <a:cubicBezTo>
                      <a:pt x="39" y="4"/>
                      <a:pt x="39" y="4"/>
                      <a:pt x="39" y="4"/>
                    </a:cubicBezTo>
                    <a:cubicBezTo>
                      <a:pt x="33" y="29"/>
                      <a:pt x="33" y="29"/>
                      <a:pt x="33" y="29"/>
                    </a:cubicBezTo>
                    <a:cubicBezTo>
                      <a:pt x="17" y="0"/>
                      <a:pt x="17" y="0"/>
                      <a:pt x="17" y="0"/>
                    </a:cubicBezTo>
                    <a:cubicBezTo>
                      <a:pt x="7" y="5"/>
                      <a:pt x="0" y="12"/>
                      <a:pt x="0" y="20"/>
                    </a:cubicBezTo>
                    <a:cubicBezTo>
                      <a:pt x="0" y="72"/>
                      <a:pt x="0" y="72"/>
                      <a:pt x="0" y="72"/>
                    </a:cubicBezTo>
                    <a:cubicBezTo>
                      <a:pt x="0" y="76"/>
                      <a:pt x="4" y="80"/>
                      <a:pt x="8" y="80"/>
                    </a:cubicBezTo>
                    <a:cubicBezTo>
                      <a:pt x="13" y="80"/>
                      <a:pt x="16" y="76"/>
                      <a:pt x="16" y="72"/>
                    </a:cubicBezTo>
                    <a:cubicBezTo>
                      <a:pt x="16" y="80"/>
                      <a:pt x="16" y="80"/>
                      <a:pt x="16" y="80"/>
                    </a:cubicBezTo>
                    <a:cubicBezTo>
                      <a:pt x="16" y="164"/>
                      <a:pt x="16" y="164"/>
                      <a:pt x="16" y="164"/>
                    </a:cubicBezTo>
                    <a:cubicBezTo>
                      <a:pt x="16" y="171"/>
                      <a:pt x="22" y="177"/>
                      <a:pt x="29" y="177"/>
                    </a:cubicBezTo>
                    <a:cubicBezTo>
                      <a:pt x="35" y="177"/>
                      <a:pt x="40" y="173"/>
                      <a:pt x="42" y="167"/>
                    </a:cubicBezTo>
                    <a:cubicBezTo>
                      <a:pt x="43" y="173"/>
                      <a:pt x="48" y="177"/>
                      <a:pt x="54" y="177"/>
                    </a:cubicBezTo>
                    <a:cubicBezTo>
                      <a:pt x="61" y="177"/>
                      <a:pt x="66" y="171"/>
                      <a:pt x="66" y="164"/>
                    </a:cubicBezTo>
                    <a:cubicBezTo>
                      <a:pt x="66" y="74"/>
                      <a:pt x="66" y="74"/>
                      <a:pt x="66" y="74"/>
                    </a:cubicBezTo>
                    <a:cubicBezTo>
                      <a:pt x="67" y="76"/>
                      <a:pt x="70" y="77"/>
                      <a:pt x="72" y="77"/>
                    </a:cubicBezTo>
                    <a:cubicBezTo>
                      <a:pt x="76" y="77"/>
                      <a:pt x="80" y="73"/>
                      <a:pt x="80" y="69"/>
                    </a:cubicBezTo>
                    <a:cubicBezTo>
                      <a:pt x="80" y="69"/>
                      <a:pt x="80" y="49"/>
                      <a:pt x="80" y="49"/>
                    </a:cubicBezTo>
                    <a:cubicBezTo>
                      <a:pt x="80" y="20"/>
                      <a:pt x="80" y="20"/>
                      <a:pt x="80" y="20"/>
                    </a:cubicBezTo>
                    <a:cubicBezTo>
                      <a:pt x="80" y="12"/>
                      <a:pt x="74" y="5"/>
                      <a:pt x="64" y="0"/>
                    </a:cubicBezTo>
                    <a:close/>
                    <a:moveTo>
                      <a:pt x="40" y="42"/>
                    </a:moveTo>
                    <a:cubicBezTo>
                      <a:pt x="40" y="41"/>
                      <a:pt x="40" y="41"/>
                      <a:pt x="40" y="41"/>
                    </a:cubicBezTo>
                    <a:cubicBezTo>
                      <a:pt x="41" y="41"/>
                      <a:pt x="41" y="41"/>
                      <a:pt x="41"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1" name="Freeform 602"/>
              <p:cNvSpPr/>
              <p:nvPr/>
            </p:nvSpPr>
            <p:spPr bwMode="auto">
              <a:xfrm>
                <a:off x="4184595" y="845690"/>
                <a:ext cx="121243" cy="123214"/>
              </a:xfrm>
              <a:custGeom>
                <a:avLst/>
                <a:gdLst>
                  <a:gd name="T0" fmla="*/ 7 w 52"/>
                  <a:gd name="T1" fmla="*/ 33 h 53"/>
                  <a:gd name="T2" fmla="*/ 7 w 52"/>
                  <a:gd name="T3" fmla="*/ 33 h 53"/>
                  <a:gd name="T4" fmla="*/ 26 w 52"/>
                  <a:gd name="T5" fmla="*/ 53 h 53"/>
                  <a:gd name="T6" fmla="*/ 44 w 52"/>
                  <a:gd name="T7" fmla="*/ 33 h 53"/>
                  <a:gd name="T8" fmla="*/ 45 w 52"/>
                  <a:gd name="T9" fmla="*/ 33 h 53"/>
                  <a:gd name="T10" fmla="*/ 51 w 52"/>
                  <a:gd name="T11" fmla="*/ 28 h 53"/>
                  <a:gd name="T12" fmla="*/ 47 w 52"/>
                  <a:gd name="T13" fmla="*/ 20 h 53"/>
                  <a:gd name="T14" fmla="*/ 46 w 52"/>
                  <a:gd name="T15" fmla="*/ 20 h 53"/>
                  <a:gd name="T16" fmla="*/ 46 w 52"/>
                  <a:gd name="T17" fmla="*/ 19 h 53"/>
                  <a:gd name="T18" fmla="*/ 26 w 52"/>
                  <a:gd name="T19" fmla="*/ 0 h 53"/>
                  <a:gd name="T20" fmla="*/ 5 w 52"/>
                  <a:gd name="T21" fmla="*/ 19 h 53"/>
                  <a:gd name="T22" fmla="*/ 5 w 52"/>
                  <a:gd name="T23" fmla="*/ 20 h 53"/>
                  <a:gd name="T24" fmla="*/ 4 w 52"/>
                  <a:gd name="T25" fmla="*/ 20 h 53"/>
                  <a:gd name="T26" fmla="*/ 0 w 52"/>
                  <a:gd name="T27" fmla="*/ 28 h 53"/>
                  <a:gd name="T28" fmla="*/ 7 w 52"/>
                  <a:gd name="T29"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3"/>
                    </a:moveTo>
                    <a:cubicBezTo>
                      <a:pt x="7" y="33"/>
                      <a:pt x="7" y="33"/>
                      <a:pt x="7" y="33"/>
                    </a:cubicBezTo>
                    <a:cubicBezTo>
                      <a:pt x="9" y="44"/>
                      <a:pt x="17" y="53"/>
                      <a:pt x="26" y="53"/>
                    </a:cubicBezTo>
                    <a:cubicBezTo>
                      <a:pt x="35" y="53"/>
                      <a:pt x="42" y="44"/>
                      <a:pt x="44" y="33"/>
                    </a:cubicBezTo>
                    <a:cubicBezTo>
                      <a:pt x="44" y="33"/>
                      <a:pt x="44" y="33"/>
                      <a:pt x="45" y="33"/>
                    </a:cubicBezTo>
                    <a:cubicBezTo>
                      <a:pt x="47" y="34"/>
                      <a:pt x="50" y="31"/>
                      <a:pt x="51" y="28"/>
                    </a:cubicBezTo>
                    <a:cubicBezTo>
                      <a:pt x="52" y="24"/>
                      <a:pt x="50" y="20"/>
                      <a:pt x="47" y="20"/>
                    </a:cubicBezTo>
                    <a:cubicBezTo>
                      <a:pt x="47" y="20"/>
                      <a:pt x="47" y="20"/>
                      <a:pt x="46" y="20"/>
                    </a:cubicBezTo>
                    <a:cubicBezTo>
                      <a:pt x="46" y="20"/>
                      <a:pt x="46" y="19"/>
                      <a:pt x="46" y="19"/>
                    </a:cubicBezTo>
                    <a:cubicBezTo>
                      <a:pt x="46" y="8"/>
                      <a:pt x="37" y="0"/>
                      <a:pt x="26" y="0"/>
                    </a:cubicBezTo>
                    <a:cubicBezTo>
                      <a:pt x="14" y="0"/>
                      <a:pt x="5" y="8"/>
                      <a:pt x="5" y="19"/>
                    </a:cubicBezTo>
                    <a:cubicBezTo>
                      <a:pt x="5" y="19"/>
                      <a:pt x="5" y="20"/>
                      <a:pt x="5" y="20"/>
                    </a:cubicBezTo>
                    <a:cubicBezTo>
                      <a:pt x="5" y="20"/>
                      <a:pt x="4" y="20"/>
                      <a:pt x="4" y="20"/>
                    </a:cubicBezTo>
                    <a:cubicBezTo>
                      <a:pt x="1" y="20"/>
                      <a:pt x="0" y="24"/>
                      <a:pt x="0" y="28"/>
                    </a:cubicBezTo>
                    <a:cubicBezTo>
                      <a:pt x="1" y="31"/>
                      <a:pt x="4" y="34"/>
                      <a:pt x="7" y="3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2" name="Freeform 603"/>
              <p:cNvSpPr>
                <a:spLocks noEditPoints="1"/>
              </p:cNvSpPr>
              <p:nvPr/>
            </p:nvSpPr>
            <p:spPr bwMode="auto">
              <a:xfrm>
                <a:off x="3696668" y="968904"/>
                <a:ext cx="184329" cy="413014"/>
              </a:xfrm>
              <a:custGeom>
                <a:avLst/>
                <a:gdLst>
                  <a:gd name="T0" fmla="*/ 63 w 79"/>
                  <a:gd name="T1" fmla="*/ 0 h 177"/>
                  <a:gd name="T2" fmla="*/ 47 w 79"/>
                  <a:gd name="T3" fmla="*/ 29 h 177"/>
                  <a:gd name="T4" fmla="*/ 41 w 79"/>
                  <a:gd name="T5" fmla="*/ 4 h 177"/>
                  <a:gd name="T6" fmla="*/ 38 w 79"/>
                  <a:gd name="T7" fmla="*/ 4 h 177"/>
                  <a:gd name="T8" fmla="*/ 32 w 79"/>
                  <a:gd name="T9" fmla="*/ 29 h 177"/>
                  <a:gd name="T10" fmla="*/ 16 w 79"/>
                  <a:gd name="T11" fmla="*/ 0 h 177"/>
                  <a:gd name="T12" fmla="*/ 0 w 79"/>
                  <a:gd name="T13" fmla="*/ 21 h 177"/>
                  <a:gd name="T14" fmla="*/ 0 w 79"/>
                  <a:gd name="T15" fmla="*/ 72 h 177"/>
                  <a:gd name="T16" fmla="*/ 8 w 79"/>
                  <a:gd name="T17" fmla="*/ 80 h 177"/>
                  <a:gd name="T18" fmla="*/ 16 w 79"/>
                  <a:gd name="T19" fmla="*/ 72 h 177"/>
                  <a:gd name="T20" fmla="*/ 16 w 79"/>
                  <a:gd name="T21" fmla="*/ 80 h 177"/>
                  <a:gd name="T22" fmla="*/ 16 w 79"/>
                  <a:gd name="T23" fmla="*/ 164 h 177"/>
                  <a:gd name="T24" fmla="*/ 29 w 79"/>
                  <a:gd name="T25" fmla="*/ 177 h 177"/>
                  <a:gd name="T26" fmla="*/ 41 w 79"/>
                  <a:gd name="T27" fmla="*/ 167 h 177"/>
                  <a:gd name="T28" fmla="*/ 53 w 79"/>
                  <a:gd name="T29" fmla="*/ 177 h 177"/>
                  <a:gd name="T30" fmla="*/ 65 w 79"/>
                  <a:gd name="T31" fmla="*/ 164 h 177"/>
                  <a:gd name="T32" fmla="*/ 65 w 79"/>
                  <a:gd name="T33" fmla="*/ 74 h 177"/>
                  <a:gd name="T34" fmla="*/ 71 w 79"/>
                  <a:gd name="T35" fmla="*/ 77 h 177"/>
                  <a:gd name="T36" fmla="*/ 79 w 79"/>
                  <a:gd name="T37" fmla="*/ 69 h 177"/>
                  <a:gd name="T38" fmla="*/ 79 w 79"/>
                  <a:gd name="T39" fmla="*/ 49 h 177"/>
                  <a:gd name="T40" fmla="*/ 79 w 79"/>
                  <a:gd name="T41" fmla="*/ 21 h 177"/>
                  <a:gd name="T42" fmla="*/ 63 w 79"/>
                  <a:gd name="T43" fmla="*/ 0 h 177"/>
                  <a:gd name="T44" fmla="*/ 40 w 79"/>
                  <a:gd name="T45" fmla="*/ 42 h 177"/>
                  <a:gd name="T46" fmla="*/ 39 w 79"/>
                  <a:gd name="T47" fmla="*/ 41 h 177"/>
                  <a:gd name="T48" fmla="*/ 40 w 79"/>
                  <a:gd name="T49" fmla="*/ 41 h 177"/>
                  <a:gd name="T50" fmla="*/ 40 w 79"/>
                  <a:gd name="T51"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177">
                    <a:moveTo>
                      <a:pt x="63" y="0"/>
                    </a:moveTo>
                    <a:cubicBezTo>
                      <a:pt x="47" y="29"/>
                      <a:pt x="47" y="29"/>
                      <a:pt x="47" y="29"/>
                    </a:cubicBezTo>
                    <a:cubicBezTo>
                      <a:pt x="41" y="4"/>
                      <a:pt x="41" y="4"/>
                      <a:pt x="41" y="4"/>
                    </a:cubicBezTo>
                    <a:cubicBezTo>
                      <a:pt x="38" y="4"/>
                      <a:pt x="38" y="4"/>
                      <a:pt x="38" y="4"/>
                    </a:cubicBezTo>
                    <a:cubicBezTo>
                      <a:pt x="32" y="29"/>
                      <a:pt x="32" y="29"/>
                      <a:pt x="32" y="29"/>
                    </a:cubicBezTo>
                    <a:cubicBezTo>
                      <a:pt x="16" y="0"/>
                      <a:pt x="16" y="0"/>
                      <a:pt x="16" y="0"/>
                    </a:cubicBezTo>
                    <a:cubicBezTo>
                      <a:pt x="6" y="5"/>
                      <a:pt x="0" y="12"/>
                      <a:pt x="0" y="21"/>
                    </a:cubicBezTo>
                    <a:cubicBezTo>
                      <a:pt x="0" y="72"/>
                      <a:pt x="0" y="72"/>
                      <a:pt x="0" y="72"/>
                    </a:cubicBezTo>
                    <a:cubicBezTo>
                      <a:pt x="0" y="76"/>
                      <a:pt x="3" y="80"/>
                      <a:pt x="8" y="80"/>
                    </a:cubicBezTo>
                    <a:cubicBezTo>
                      <a:pt x="12" y="80"/>
                      <a:pt x="16" y="76"/>
                      <a:pt x="16" y="72"/>
                    </a:cubicBezTo>
                    <a:cubicBezTo>
                      <a:pt x="16" y="80"/>
                      <a:pt x="16" y="80"/>
                      <a:pt x="16" y="80"/>
                    </a:cubicBezTo>
                    <a:cubicBezTo>
                      <a:pt x="16" y="164"/>
                      <a:pt x="16" y="164"/>
                      <a:pt x="16" y="164"/>
                    </a:cubicBezTo>
                    <a:cubicBezTo>
                      <a:pt x="16" y="171"/>
                      <a:pt x="21" y="177"/>
                      <a:pt x="29" y="177"/>
                    </a:cubicBezTo>
                    <a:cubicBezTo>
                      <a:pt x="34" y="177"/>
                      <a:pt x="39" y="173"/>
                      <a:pt x="41" y="167"/>
                    </a:cubicBezTo>
                    <a:cubicBezTo>
                      <a:pt x="43" y="173"/>
                      <a:pt x="48" y="177"/>
                      <a:pt x="53" y="177"/>
                    </a:cubicBezTo>
                    <a:cubicBezTo>
                      <a:pt x="61" y="177"/>
                      <a:pt x="65" y="171"/>
                      <a:pt x="65" y="164"/>
                    </a:cubicBezTo>
                    <a:cubicBezTo>
                      <a:pt x="65" y="74"/>
                      <a:pt x="65" y="74"/>
                      <a:pt x="65" y="74"/>
                    </a:cubicBezTo>
                    <a:cubicBezTo>
                      <a:pt x="67" y="76"/>
                      <a:pt x="69" y="77"/>
                      <a:pt x="71" y="77"/>
                    </a:cubicBezTo>
                    <a:cubicBezTo>
                      <a:pt x="76" y="77"/>
                      <a:pt x="79" y="74"/>
                      <a:pt x="79" y="69"/>
                    </a:cubicBezTo>
                    <a:cubicBezTo>
                      <a:pt x="79" y="69"/>
                      <a:pt x="79" y="49"/>
                      <a:pt x="79" y="49"/>
                    </a:cubicBezTo>
                    <a:cubicBezTo>
                      <a:pt x="79" y="21"/>
                      <a:pt x="79" y="21"/>
                      <a:pt x="79" y="21"/>
                    </a:cubicBezTo>
                    <a:cubicBezTo>
                      <a:pt x="79" y="12"/>
                      <a:pt x="73" y="5"/>
                      <a:pt x="63" y="0"/>
                    </a:cubicBezTo>
                    <a:close/>
                    <a:moveTo>
                      <a:pt x="40" y="42"/>
                    </a:moveTo>
                    <a:cubicBezTo>
                      <a:pt x="39" y="41"/>
                      <a:pt x="39" y="41"/>
                      <a:pt x="39" y="41"/>
                    </a:cubicBezTo>
                    <a:cubicBezTo>
                      <a:pt x="40" y="41"/>
                      <a:pt x="40" y="41"/>
                      <a:pt x="40" y="41"/>
                    </a:cubicBezTo>
                    <a:lnTo>
                      <a:pt x="40" y="42"/>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3" name="Freeform 604"/>
              <p:cNvSpPr/>
              <p:nvPr/>
            </p:nvSpPr>
            <p:spPr bwMode="auto">
              <a:xfrm>
                <a:off x="4242753" y="1069447"/>
                <a:ext cx="1971" cy="1971"/>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solidFill>
                <a:srgbClr val="C0A5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4" name="Freeform 605"/>
              <p:cNvSpPr/>
              <p:nvPr/>
            </p:nvSpPr>
            <p:spPr bwMode="auto">
              <a:xfrm>
                <a:off x="4012096" y="982704"/>
                <a:ext cx="1971" cy="2957"/>
              </a:xfrm>
              <a:custGeom>
                <a:avLst/>
                <a:gdLst>
                  <a:gd name="T0" fmla="*/ 0 w 2"/>
                  <a:gd name="T1" fmla="*/ 3 h 3"/>
                  <a:gd name="T2" fmla="*/ 2 w 2"/>
                  <a:gd name="T3" fmla="*/ 0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0" y="0"/>
                    </a:lnTo>
                    <a:lnTo>
                      <a:pt x="0" y="3"/>
                    </a:lnTo>
                    <a:close/>
                  </a:path>
                </a:pathLst>
              </a:custGeom>
              <a:solidFill>
                <a:srgbClr val="C0A5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5" name="Freeform 606"/>
              <p:cNvSpPr/>
              <p:nvPr/>
            </p:nvSpPr>
            <p:spPr bwMode="auto">
              <a:xfrm>
                <a:off x="3788339" y="1064518"/>
                <a:ext cx="1971" cy="2957"/>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solidFill>
                <a:srgbClr val="C0A57E"/>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7" name="Freeform 609"/>
              <p:cNvSpPr>
                <a:spLocks noEditPoints="1"/>
              </p:cNvSpPr>
              <p:nvPr/>
            </p:nvSpPr>
            <p:spPr bwMode="auto">
              <a:xfrm>
                <a:off x="3610911" y="710647"/>
                <a:ext cx="804342" cy="804341"/>
              </a:xfrm>
              <a:custGeom>
                <a:avLst/>
                <a:gdLst>
                  <a:gd name="T0" fmla="*/ 172 w 345"/>
                  <a:gd name="T1" fmla="*/ 345 h 345"/>
                  <a:gd name="T2" fmla="*/ 172 w 345"/>
                  <a:gd name="T3" fmla="*/ 0 h 345"/>
                  <a:gd name="T4" fmla="*/ 55 w 345"/>
                  <a:gd name="T5" fmla="*/ 76 h 345"/>
                  <a:gd name="T6" fmla="*/ 56 w 345"/>
                  <a:gd name="T7" fmla="*/ 75 h 345"/>
                  <a:gd name="T8" fmla="*/ 98 w 345"/>
                  <a:gd name="T9" fmla="*/ 75 h 345"/>
                  <a:gd name="T10" fmla="*/ 99 w 345"/>
                  <a:gd name="T11" fmla="*/ 76 h 345"/>
                  <a:gd name="T12" fmla="*/ 96 w 345"/>
                  <a:gd name="T13" fmla="*/ 90 h 345"/>
                  <a:gd name="T14" fmla="*/ 77 w 345"/>
                  <a:gd name="T15" fmla="*/ 109 h 345"/>
                  <a:gd name="T16" fmla="*/ 58 w 345"/>
                  <a:gd name="T17" fmla="*/ 90 h 345"/>
                  <a:gd name="T18" fmla="*/ 55 w 345"/>
                  <a:gd name="T19" fmla="*/ 76 h 345"/>
                  <a:gd name="T20" fmla="*/ 116 w 345"/>
                  <a:gd name="T21" fmla="*/ 180 h 345"/>
                  <a:gd name="T22" fmla="*/ 102 w 345"/>
                  <a:gd name="T23" fmla="*/ 185 h 345"/>
                  <a:gd name="T24" fmla="*/ 90 w 345"/>
                  <a:gd name="T25" fmla="*/ 288 h 345"/>
                  <a:gd name="T26" fmla="*/ 66 w 345"/>
                  <a:gd name="T27" fmla="*/ 288 h 345"/>
                  <a:gd name="T28" fmla="*/ 53 w 345"/>
                  <a:gd name="T29" fmla="*/ 191 h 345"/>
                  <a:gd name="T30" fmla="*/ 45 w 345"/>
                  <a:gd name="T31" fmla="*/ 191 h 345"/>
                  <a:gd name="T32" fmla="*/ 37 w 345"/>
                  <a:gd name="T33" fmla="*/ 132 h 345"/>
                  <a:gd name="T34" fmla="*/ 69 w 345"/>
                  <a:gd name="T35" fmla="*/ 140 h 345"/>
                  <a:gd name="T36" fmla="*/ 78 w 345"/>
                  <a:gd name="T37" fmla="*/ 115 h 345"/>
                  <a:gd name="T38" fmla="*/ 100 w 345"/>
                  <a:gd name="T39" fmla="*/ 111 h 345"/>
                  <a:gd name="T40" fmla="*/ 116 w 345"/>
                  <a:gd name="T41" fmla="*/ 160 h 345"/>
                  <a:gd name="T42" fmla="*/ 251 w 345"/>
                  <a:gd name="T43" fmla="*/ 78 h 345"/>
                  <a:gd name="T44" fmla="*/ 272 w 345"/>
                  <a:gd name="T45" fmla="*/ 58 h 345"/>
                  <a:gd name="T46" fmla="*/ 292 w 345"/>
                  <a:gd name="T47" fmla="*/ 78 h 345"/>
                  <a:gd name="T48" fmla="*/ 297 w 345"/>
                  <a:gd name="T49" fmla="*/ 86 h 345"/>
                  <a:gd name="T50" fmla="*/ 290 w 345"/>
                  <a:gd name="T51" fmla="*/ 91 h 345"/>
                  <a:gd name="T52" fmla="*/ 253 w 345"/>
                  <a:gd name="T53" fmla="*/ 91 h 345"/>
                  <a:gd name="T54" fmla="*/ 246 w 345"/>
                  <a:gd name="T55" fmla="*/ 86 h 345"/>
                  <a:gd name="T56" fmla="*/ 231 w 345"/>
                  <a:gd name="T57" fmla="*/ 133 h 345"/>
                  <a:gd name="T58" fmla="*/ 264 w 345"/>
                  <a:gd name="T59" fmla="*/ 142 h 345"/>
                  <a:gd name="T60" fmla="*/ 272 w 345"/>
                  <a:gd name="T61" fmla="*/ 117 h 345"/>
                  <a:gd name="T62" fmla="*/ 295 w 345"/>
                  <a:gd name="T63" fmla="*/ 113 h 345"/>
                  <a:gd name="T64" fmla="*/ 311 w 345"/>
                  <a:gd name="T65" fmla="*/ 162 h 345"/>
                  <a:gd name="T66" fmla="*/ 303 w 345"/>
                  <a:gd name="T67" fmla="*/ 190 h 345"/>
                  <a:gd name="T68" fmla="*/ 297 w 345"/>
                  <a:gd name="T69" fmla="*/ 277 h 345"/>
                  <a:gd name="T70" fmla="*/ 273 w 345"/>
                  <a:gd name="T71" fmla="*/ 280 h 345"/>
                  <a:gd name="T72" fmla="*/ 247 w 345"/>
                  <a:gd name="T73" fmla="*/ 277 h 345"/>
                  <a:gd name="T74" fmla="*/ 247 w 345"/>
                  <a:gd name="T75" fmla="*/ 185 h 345"/>
                  <a:gd name="T76" fmla="*/ 231 w 345"/>
                  <a:gd name="T77" fmla="*/ 185 h 345"/>
                  <a:gd name="T78" fmla="*/ 212 w 345"/>
                  <a:gd name="T79" fmla="*/ 96 h 345"/>
                  <a:gd name="T80" fmla="*/ 212 w 345"/>
                  <a:gd name="T81" fmla="*/ 145 h 345"/>
                  <a:gd name="T82" fmla="*/ 198 w 345"/>
                  <a:gd name="T83" fmla="*/ 150 h 345"/>
                  <a:gd name="T84" fmla="*/ 186 w 345"/>
                  <a:gd name="T85" fmla="*/ 252 h 345"/>
                  <a:gd name="T86" fmla="*/ 161 w 345"/>
                  <a:gd name="T87" fmla="*/ 252 h 345"/>
                  <a:gd name="T88" fmla="*/ 148 w 345"/>
                  <a:gd name="T89" fmla="*/ 155 h 345"/>
                  <a:gd name="T90" fmla="*/ 140 w 345"/>
                  <a:gd name="T91" fmla="*/ 155 h 345"/>
                  <a:gd name="T92" fmla="*/ 132 w 345"/>
                  <a:gd name="T93" fmla="*/ 96 h 345"/>
                  <a:gd name="T94" fmla="*/ 165 w 345"/>
                  <a:gd name="T95" fmla="*/ 104 h 345"/>
                  <a:gd name="T96" fmla="*/ 174 w 345"/>
                  <a:gd name="T97" fmla="*/ 80 h 345"/>
                  <a:gd name="T98" fmla="*/ 196 w 345"/>
                  <a:gd name="T99" fmla="*/ 76 h 345"/>
                  <a:gd name="T100" fmla="*/ 193 w 345"/>
                  <a:gd name="T101" fmla="*/ 40 h 345"/>
                  <a:gd name="T102" fmla="*/ 195 w 345"/>
                  <a:gd name="T103" fmla="*/ 41 h 345"/>
                  <a:gd name="T104" fmla="*/ 192 w 345"/>
                  <a:gd name="T105" fmla="*/ 54 h 345"/>
                  <a:gd name="T106" fmla="*/ 173 w 345"/>
                  <a:gd name="T107" fmla="*/ 74 h 345"/>
                  <a:gd name="T108" fmla="*/ 154 w 345"/>
                  <a:gd name="T109" fmla="*/ 54 h 345"/>
                  <a:gd name="T110" fmla="*/ 151 w 345"/>
                  <a:gd name="T111" fmla="*/ 41 h 345"/>
                  <a:gd name="T112" fmla="*/ 152 w 345"/>
                  <a:gd name="T113" fmla="*/ 40 h 345"/>
                  <a:gd name="T114" fmla="*/ 193 w 345"/>
                  <a:gd name="T115" fmla="*/ 4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 h="345">
                    <a:moveTo>
                      <a:pt x="0" y="172"/>
                    </a:moveTo>
                    <a:cubicBezTo>
                      <a:pt x="0" y="268"/>
                      <a:pt x="77" y="345"/>
                      <a:pt x="172" y="345"/>
                    </a:cubicBezTo>
                    <a:cubicBezTo>
                      <a:pt x="268" y="345"/>
                      <a:pt x="345" y="268"/>
                      <a:pt x="345" y="172"/>
                    </a:cubicBezTo>
                    <a:cubicBezTo>
                      <a:pt x="345" y="77"/>
                      <a:pt x="268" y="0"/>
                      <a:pt x="172" y="0"/>
                    </a:cubicBezTo>
                    <a:cubicBezTo>
                      <a:pt x="77" y="0"/>
                      <a:pt x="0" y="77"/>
                      <a:pt x="0" y="172"/>
                    </a:cubicBezTo>
                    <a:close/>
                    <a:moveTo>
                      <a:pt x="55" y="76"/>
                    </a:moveTo>
                    <a:cubicBezTo>
                      <a:pt x="56" y="76"/>
                      <a:pt x="56" y="76"/>
                      <a:pt x="56" y="76"/>
                    </a:cubicBezTo>
                    <a:cubicBezTo>
                      <a:pt x="56" y="76"/>
                      <a:pt x="56" y="76"/>
                      <a:pt x="56" y="75"/>
                    </a:cubicBezTo>
                    <a:cubicBezTo>
                      <a:pt x="56" y="65"/>
                      <a:pt x="66" y="56"/>
                      <a:pt x="77" y="56"/>
                    </a:cubicBezTo>
                    <a:cubicBezTo>
                      <a:pt x="88" y="56"/>
                      <a:pt x="98" y="65"/>
                      <a:pt x="98" y="75"/>
                    </a:cubicBezTo>
                    <a:cubicBezTo>
                      <a:pt x="98" y="76"/>
                      <a:pt x="98" y="76"/>
                      <a:pt x="98" y="76"/>
                    </a:cubicBezTo>
                    <a:cubicBezTo>
                      <a:pt x="98" y="76"/>
                      <a:pt x="98" y="76"/>
                      <a:pt x="99" y="76"/>
                    </a:cubicBezTo>
                    <a:cubicBezTo>
                      <a:pt x="101" y="77"/>
                      <a:pt x="103" y="80"/>
                      <a:pt x="102" y="84"/>
                    </a:cubicBezTo>
                    <a:cubicBezTo>
                      <a:pt x="101" y="88"/>
                      <a:pt x="98" y="90"/>
                      <a:pt x="96" y="90"/>
                    </a:cubicBezTo>
                    <a:cubicBezTo>
                      <a:pt x="96" y="90"/>
                      <a:pt x="96" y="89"/>
                      <a:pt x="96" y="89"/>
                    </a:cubicBezTo>
                    <a:cubicBezTo>
                      <a:pt x="93" y="100"/>
                      <a:pt x="86" y="109"/>
                      <a:pt x="77" y="109"/>
                    </a:cubicBezTo>
                    <a:cubicBezTo>
                      <a:pt x="68" y="109"/>
                      <a:pt x="61" y="100"/>
                      <a:pt x="58" y="89"/>
                    </a:cubicBezTo>
                    <a:cubicBezTo>
                      <a:pt x="58" y="89"/>
                      <a:pt x="58" y="90"/>
                      <a:pt x="58" y="90"/>
                    </a:cubicBezTo>
                    <a:cubicBezTo>
                      <a:pt x="55" y="90"/>
                      <a:pt x="53" y="88"/>
                      <a:pt x="52" y="84"/>
                    </a:cubicBezTo>
                    <a:cubicBezTo>
                      <a:pt x="51" y="80"/>
                      <a:pt x="52" y="77"/>
                      <a:pt x="55" y="76"/>
                    </a:cubicBezTo>
                    <a:close/>
                    <a:moveTo>
                      <a:pt x="116" y="160"/>
                    </a:moveTo>
                    <a:cubicBezTo>
                      <a:pt x="116" y="160"/>
                      <a:pt x="116" y="180"/>
                      <a:pt x="116" y="180"/>
                    </a:cubicBezTo>
                    <a:cubicBezTo>
                      <a:pt x="116" y="185"/>
                      <a:pt x="113" y="188"/>
                      <a:pt x="108" y="188"/>
                    </a:cubicBezTo>
                    <a:cubicBezTo>
                      <a:pt x="106" y="188"/>
                      <a:pt x="104" y="187"/>
                      <a:pt x="102" y="185"/>
                    </a:cubicBezTo>
                    <a:cubicBezTo>
                      <a:pt x="102" y="275"/>
                      <a:pt x="102" y="275"/>
                      <a:pt x="102" y="275"/>
                    </a:cubicBezTo>
                    <a:cubicBezTo>
                      <a:pt x="102" y="282"/>
                      <a:pt x="98" y="288"/>
                      <a:pt x="90" y="288"/>
                    </a:cubicBezTo>
                    <a:cubicBezTo>
                      <a:pt x="85" y="288"/>
                      <a:pt x="80" y="284"/>
                      <a:pt x="78" y="278"/>
                    </a:cubicBezTo>
                    <a:cubicBezTo>
                      <a:pt x="76" y="284"/>
                      <a:pt x="71" y="288"/>
                      <a:pt x="66" y="288"/>
                    </a:cubicBezTo>
                    <a:cubicBezTo>
                      <a:pt x="58" y="288"/>
                      <a:pt x="53" y="282"/>
                      <a:pt x="53" y="275"/>
                    </a:cubicBezTo>
                    <a:cubicBezTo>
                      <a:pt x="53" y="191"/>
                      <a:pt x="53" y="191"/>
                      <a:pt x="53" y="191"/>
                    </a:cubicBezTo>
                    <a:cubicBezTo>
                      <a:pt x="53" y="183"/>
                      <a:pt x="53" y="183"/>
                      <a:pt x="53" y="183"/>
                    </a:cubicBezTo>
                    <a:cubicBezTo>
                      <a:pt x="53" y="187"/>
                      <a:pt x="49" y="191"/>
                      <a:pt x="45" y="191"/>
                    </a:cubicBezTo>
                    <a:cubicBezTo>
                      <a:pt x="40" y="191"/>
                      <a:pt x="37" y="187"/>
                      <a:pt x="37" y="183"/>
                    </a:cubicBezTo>
                    <a:cubicBezTo>
                      <a:pt x="37" y="132"/>
                      <a:pt x="37" y="132"/>
                      <a:pt x="37" y="132"/>
                    </a:cubicBezTo>
                    <a:cubicBezTo>
                      <a:pt x="37" y="123"/>
                      <a:pt x="43" y="116"/>
                      <a:pt x="53" y="111"/>
                    </a:cubicBezTo>
                    <a:cubicBezTo>
                      <a:pt x="69" y="140"/>
                      <a:pt x="69" y="140"/>
                      <a:pt x="69" y="140"/>
                    </a:cubicBezTo>
                    <a:cubicBezTo>
                      <a:pt x="75" y="115"/>
                      <a:pt x="75" y="115"/>
                      <a:pt x="75" y="115"/>
                    </a:cubicBezTo>
                    <a:cubicBezTo>
                      <a:pt x="78" y="115"/>
                      <a:pt x="78" y="115"/>
                      <a:pt x="78" y="115"/>
                    </a:cubicBezTo>
                    <a:cubicBezTo>
                      <a:pt x="84" y="140"/>
                      <a:pt x="84" y="140"/>
                      <a:pt x="84" y="140"/>
                    </a:cubicBezTo>
                    <a:cubicBezTo>
                      <a:pt x="100" y="111"/>
                      <a:pt x="100" y="111"/>
                      <a:pt x="100" y="111"/>
                    </a:cubicBezTo>
                    <a:cubicBezTo>
                      <a:pt x="110" y="116"/>
                      <a:pt x="116" y="123"/>
                      <a:pt x="116" y="132"/>
                    </a:cubicBezTo>
                    <a:lnTo>
                      <a:pt x="116" y="160"/>
                    </a:lnTo>
                    <a:close/>
                    <a:moveTo>
                      <a:pt x="250" y="78"/>
                    </a:moveTo>
                    <a:cubicBezTo>
                      <a:pt x="250" y="78"/>
                      <a:pt x="251" y="78"/>
                      <a:pt x="251" y="78"/>
                    </a:cubicBezTo>
                    <a:cubicBezTo>
                      <a:pt x="251" y="78"/>
                      <a:pt x="251" y="77"/>
                      <a:pt x="251" y="77"/>
                    </a:cubicBezTo>
                    <a:cubicBezTo>
                      <a:pt x="251" y="66"/>
                      <a:pt x="260" y="58"/>
                      <a:pt x="272" y="58"/>
                    </a:cubicBezTo>
                    <a:cubicBezTo>
                      <a:pt x="283" y="58"/>
                      <a:pt x="292" y="66"/>
                      <a:pt x="292" y="77"/>
                    </a:cubicBezTo>
                    <a:cubicBezTo>
                      <a:pt x="292" y="77"/>
                      <a:pt x="292" y="78"/>
                      <a:pt x="292" y="78"/>
                    </a:cubicBezTo>
                    <a:cubicBezTo>
                      <a:pt x="293" y="78"/>
                      <a:pt x="293" y="78"/>
                      <a:pt x="293" y="78"/>
                    </a:cubicBezTo>
                    <a:cubicBezTo>
                      <a:pt x="296" y="78"/>
                      <a:pt x="298" y="82"/>
                      <a:pt x="297" y="86"/>
                    </a:cubicBezTo>
                    <a:cubicBezTo>
                      <a:pt x="296" y="89"/>
                      <a:pt x="293" y="92"/>
                      <a:pt x="291" y="91"/>
                    </a:cubicBezTo>
                    <a:cubicBezTo>
                      <a:pt x="290" y="91"/>
                      <a:pt x="290" y="91"/>
                      <a:pt x="290" y="91"/>
                    </a:cubicBezTo>
                    <a:cubicBezTo>
                      <a:pt x="288" y="102"/>
                      <a:pt x="281" y="111"/>
                      <a:pt x="272" y="111"/>
                    </a:cubicBezTo>
                    <a:cubicBezTo>
                      <a:pt x="263" y="111"/>
                      <a:pt x="255" y="102"/>
                      <a:pt x="253" y="91"/>
                    </a:cubicBezTo>
                    <a:cubicBezTo>
                      <a:pt x="253" y="91"/>
                      <a:pt x="253" y="91"/>
                      <a:pt x="253" y="91"/>
                    </a:cubicBezTo>
                    <a:cubicBezTo>
                      <a:pt x="250" y="92"/>
                      <a:pt x="247" y="89"/>
                      <a:pt x="246" y="86"/>
                    </a:cubicBezTo>
                    <a:cubicBezTo>
                      <a:pt x="246" y="82"/>
                      <a:pt x="247" y="78"/>
                      <a:pt x="250" y="78"/>
                    </a:cubicBezTo>
                    <a:close/>
                    <a:moveTo>
                      <a:pt x="231" y="133"/>
                    </a:moveTo>
                    <a:cubicBezTo>
                      <a:pt x="231" y="125"/>
                      <a:pt x="238" y="118"/>
                      <a:pt x="248" y="113"/>
                    </a:cubicBezTo>
                    <a:cubicBezTo>
                      <a:pt x="264" y="142"/>
                      <a:pt x="264" y="142"/>
                      <a:pt x="264" y="142"/>
                    </a:cubicBezTo>
                    <a:cubicBezTo>
                      <a:pt x="270" y="117"/>
                      <a:pt x="270" y="117"/>
                      <a:pt x="270" y="117"/>
                    </a:cubicBezTo>
                    <a:cubicBezTo>
                      <a:pt x="272" y="117"/>
                      <a:pt x="272" y="117"/>
                      <a:pt x="272" y="117"/>
                    </a:cubicBezTo>
                    <a:cubicBezTo>
                      <a:pt x="279" y="142"/>
                      <a:pt x="279" y="142"/>
                      <a:pt x="279" y="142"/>
                    </a:cubicBezTo>
                    <a:cubicBezTo>
                      <a:pt x="295" y="113"/>
                      <a:pt x="295" y="113"/>
                      <a:pt x="295" y="113"/>
                    </a:cubicBezTo>
                    <a:cubicBezTo>
                      <a:pt x="305" y="118"/>
                      <a:pt x="311" y="125"/>
                      <a:pt x="311" y="133"/>
                    </a:cubicBezTo>
                    <a:cubicBezTo>
                      <a:pt x="311" y="162"/>
                      <a:pt x="311" y="162"/>
                      <a:pt x="311" y="162"/>
                    </a:cubicBezTo>
                    <a:cubicBezTo>
                      <a:pt x="311" y="162"/>
                      <a:pt x="311" y="182"/>
                      <a:pt x="311" y="182"/>
                    </a:cubicBezTo>
                    <a:cubicBezTo>
                      <a:pt x="311" y="186"/>
                      <a:pt x="307" y="190"/>
                      <a:pt x="303" y="190"/>
                    </a:cubicBezTo>
                    <a:cubicBezTo>
                      <a:pt x="301" y="190"/>
                      <a:pt x="298" y="189"/>
                      <a:pt x="297" y="187"/>
                    </a:cubicBezTo>
                    <a:cubicBezTo>
                      <a:pt x="297" y="277"/>
                      <a:pt x="297" y="277"/>
                      <a:pt x="297" y="277"/>
                    </a:cubicBezTo>
                    <a:cubicBezTo>
                      <a:pt x="297" y="284"/>
                      <a:pt x="292" y="290"/>
                      <a:pt x="285" y="290"/>
                    </a:cubicBezTo>
                    <a:cubicBezTo>
                      <a:pt x="279" y="290"/>
                      <a:pt x="274" y="286"/>
                      <a:pt x="273" y="280"/>
                    </a:cubicBezTo>
                    <a:cubicBezTo>
                      <a:pt x="271" y="286"/>
                      <a:pt x="266" y="290"/>
                      <a:pt x="260" y="290"/>
                    </a:cubicBezTo>
                    <a:cubicBezTo>
                      <a:pt x="253" y="290"/>
                      <a:pt x="247" y="284"/>
                      <a:pt x="247" y="277"/>
                    </a:cubicBezTo>
                    <a:cubicBezTo>
                      <a:pt x="247" y="193"/>
                      <a:pt x="247" y="193"/>
                      <a:pt x="247" y="193"/>
                    </a:cubicBezTo>
                    <a:cubicBezTo>
                      <a:pt x="247" y="185"/>
                      <a:pt x="247" y="185"/>
                      <a:pt x="247" y="185"/>
                    </a:cubicBezTo>
                    <a:cubicBezTo>
                      <a:pt x="247" y="189"/>
                      <a:pt x="244" y="193"/>
                      <a:pt x="239" y="193"/>
                    </a:cubicBezTo>
                    <a:cubicBezTo>
                      <a:pt x="235" y="193"/>
                      <a:pt x="231" y="189"/>
                      <a:pt x="231" y="185"/>
                    </a:cubicBezTo>
                    <a:lnTo>
                      <a:pt x="231" y="133"/>
                    </a:lnTo>
                    <a:close/>
                    <a:moveTo>
                      <a:pt x="212" y="96"/>
                    </a:moveTo>
                    <a:cubicBezTo>
                      <a:pt x="212" y="124"/>
                      <a:pt x="212" y="124"/>
                      <a:pt x="212" y="124"/>
                    </a:cubicBezTo>
                    <a:cubicBezTo>
                      <a:pt x="212" y="125"/>
                      <a:pt x="212" y="145"/>
                      <a:pt x="212" y="145"/>
                    </a:cubicBezTo>
                    <a:cubicBezTo>
                      <a:pt x="212" y="149"/>
                      <a:pt x="209" y="153"/>
                      <a:pt x="204" y="153"/>
                    </a:cubicBezTo>
                    <a:cubicBezTo>
                      <a:pt x="202" y="153"/>
                      <a:pt x="200" y="152"/>
                      <a:pt x="198" y="150"/>
                    </a:cubicBezTo>
                    <a:cubicBezTo>
                      <a:pt x="198" y="239"/>
                      <a:pt x="198" y="239"/>
                      <a:pt x="198" y="239"/>
                    </a:cubicBezTo>
                    <a:cubicBezTo>
                      <a:pt x="198" y="246"/>
                      <a:pt x="193" y="252"/>
                      <a:pt x="186" y="252"/>
                    </a:cubicBezTo>
                    <a:cubicBezTo>
                      <a:pt x="180" y="252"/>
                      <a:pt x="175" y="248"/>
                      <a:pt x="174" y="243"/>
                    </a:cubicBezTo>
                    <a:cubicBezTo>
                      <a:pt x="172" y="248"/>
                      <a:pt x="167" y="252"/>
                      <a:pt x="161" y="252"/>
                    </a:cubicBezTo>
                    <a:cubicBezTo>
                      <a:pt x="154" y="252"/>
                      <a:pt x="148" y="246"/>
                      <a:pt x="148" y="239"/>
                    </a:cubicBezTo>
                    <a:cubicBezTo>
                      <a:pt x="148" y="155"/>
                      <a:pt x="148" y="155"/>
                      <a:pt x="148" y="155"/>
                    </a:cubicBezTo>
                    <a:cubicBezTo>
                      <a:pt x="148" y="147"/>
                      <a:pt x="148" y="147"/>
                      <a:pt x="148" y="147"/>
                    </a:cubicBezTo>
                    <a:cubicBezTo>
                      <a:pt x="148" y="152"/>
                      <a:pt x="145" y="155"/>
                      <a:pt x="140" y="155"/>
                    </a:cubicBezTo>
                    <a:cubicBezTo>
                      <a:pt x="136" y="155"/>
                      <a:pt x="132" y="152"/>
                      <a:pt x="132" y="147"/>
                    </a:cubicBezTo>
                    <a:cubicBezTo>
                      <a:pt x="132" y="96"/>
                      <a:pt x="132" y="96"/>
                      <a:pt x="132" y="96"/>
                    </a:cubicBezTo>
                    <a:cubicBezTo>
                      <a:pt x="132" y="88"/>
                      <a:pt x="139" y="80"/>
                      <a:pt x="149" y="76"/>
                    </a:cubicBezTo>
                    <a:cubicBezTo>
                      <a:pt x="165" y="104"/>
                      <a:pt x="165" y="104"/>
                      <a:pt x="165" y="104"/>
                    </a:cubicBezTo>
                    <a:cubicBezTo>
                      <a:pt x="171" y="80"/>
                      <a:pt x="171" y="80"/>
                      <a:pt x="171" y="80"/>
                    </a:cubicBezTo>
                    <a:cubicBezTo>
                      <a:pt x="174" y="80"/>
                      <a:pt x="174" y="80"/>
                      <a:pt x="174" y="80"/>
                    </a:cubicBezTo>
                    <a:cubicBezTo>
                      <a:pt x="180" y="104"/>
                      <a:pt x="180" y="104"/>
                      <a:pt x="180" y="104"/>
                    </a:cubicBezTo>
                    <a:cubicBezTo>
                      <a:pt x="196" y="76"/>
                      <a:pt x="196" y="76"/>
                      <a:pt x="196" y="76"/>
                    </a:cubicBezTo>
                    <a:cubicBezTo>
                      <a:pt x="206" y="80"/>
                      <a:pt x="212" y="88"/>
                      <a:pt x="212" y="96"/>
                    </a:cubicBezTo>
                    <a:close/>
                    <a:moveTo>
                      <a:pt x="193" y="40"/>
                    </a:moveTo>
                    <a:cubicBezTo>
                      <a:pt x="193" y="40"/>
                      <a:pt x="193" y="40"/>
                      <a:pt x="193" y="40"/>
                    </a:cubicBezTo>
                    <a:cubicBezTo>
                      <a:pt x="194" y="40"/>
                      <a:pt x="194" y="40"/>
                      <a:pt x="195" y="41"/>
                    </a:cubicBezTo>
                    <a:cubicBezTo>
                      <a:pt x="197" y="41"/>
                      <a:pt x="199" y="45"/>
                      <a:pt x="198" y="48"/>
                    </a:cubicBezTo>
                    <a:cubicBezTo>
                      <a:pt x="197" y="52"/>
                      <a:pt x="194" y="55"/>
                      <a:pt x="192" y="54"/>
                    </a:cubicBezTo>
                    <a:cubicBezTo>
                      <a:pt x="192" y="54"/>
                      <a:pt x="192" y="54"/>
                      <a:pt x="191" y="54"/>
                    </a:cubicBezTo>
                    <a:cubicBezTo>
                      <a:pt x="189" y="65"/>
                      <a:pt x="182" y="74"/>
                      <a:pt x="173" y="74"/>
                    </a:cubicBezTo>
                    <a:cubicBezTo>
                      <a:pt x="164" y="74"/>
                      <a:pt x="156" y="65"/>
                      <a:pt x="154" y="54"/>
                    </a:cubicBezTo>
                    <a:cubicBezTo>
                      <a:pt x="154" y="54"/>
                      <a:pt x="154" y="54"/>
                      <a:pt x="154" y="54"/>
                    </a:cubicBezTo>
                    <a:cubicBezTo>
                      <a:pt x="151" y="55"/>
                      <a:pt x="148" y="52"/>
                      <a:pt x="148" y="48"/>
                    </a:cubicBezTo>
                    <a:cubicBezTo>
                      <a:pt x="147" y="45"/>
                      <a:pt x="148" y="41"/>
                      <a:pt x="151" y="41"/>
                    </a:cubicBezTo>
                    <a:cubicBezTo>
                      <a:pt x="151" y="40"/>
                      <a:pt x="152" y="40"/>
                      <a:pt x="152" y="40"/>
                    </a:cubicBezTo>
                    <a:cubicBezTo>
                      <a:pt x="152" y="40"/>
                      <a:pt x="152" y="40"/>
                      <a:pt x="152" y="40"/>
                    </a:cubicBezTo>
                    <a:cubicBezTo>
                      <a:pt x="152" y="29"/>
                      <a:pt x="161" y="20"/>
                      <a:pt x="173" y="20"/>
                    </a:cubicBezTo>
                    <a:cubicBezTo>
                      <a:pt x="184" y="20"/>
                      <a:pt x="193" y="29"/>
                      <a:pt x="193" y="40"/>
                    </a:cubicBezTo>
                    <a:close/>
                  </a:path>
                </a:pathLst>
              </a:custGeom>
              <a:solidFill>
                <a:srgbClr val="3C78D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88" name="Freeform 610"/>
              <p:cNvSpPr/>
              <p:nvPr/>
            </p:nvSpPr>
            <p:spPr bwMode="auto">
              <a:xfrm>
                <a:off x="3729196" y="840761"/>
                <a:ext cx="121243" cy="124200"/>
              </a:xfrm>
              <a:custGeom>
                <a:avLst/>
                <a:gdLst>
                  <a:gd name="T0" fmla="*/ 7 w 52"/>
                  <a:gd name="T1" fmla="*/ 34 h 53"/>
                  <a:gd name="T2" fmla="*/ 7 w 52"/>
                  <a:gd name="T3" fmla="*/ 33 h 53"/>
                  <a:gd name="T4" fmla="*/ 26 w 52"/>
                  <a:gd name="T5" fmla="*/ 53 h 53"/>
                  <a:gd name="T6" fmla="*/ 45 w 52"/>
                  <a:gd name="T7" fmla="*/ 33 h 53"/>
                  <a:gd name="T8" fmla="*/ 45 w 52"/>
                  <a:gd name="T9" fmla="*/ 34 h 53"/>
                  <a:gd name="T10" fmla="*/ 51 w 52"/>
                  <a:gd name="T11" fmla="*/ 28 h 53"/>
                  <a:gd name="T12" fmla="*/ 48 w 52"/>
                  <a:gd name="T13" fmla="*/ 20 h 53"/>
                  <a:gd name="T14" fmla="*/ 47 w 52"/>
                  <a:gd name="T15" fmla="*/ 20 h 53"/>
                  <a:gd name="T16" fmla="*/ 47 w 52"/>
                  <a:gd name="T17" fmla="*/ 19 h 53"/>
                  <a:gd name="T18" fmla="*/ 26 w 52"/>
                  <a:gd name="T19" fmla="*/ 0 h 53"/>
                  <a:gd name="T20" fmla="*/ 5 w 52"/>
                  <a:gd name="T21" fmla="*/ 19 h 53"/>
                  <a:gd name="T22" fmla="*/ 5 w 52"/>
                  <a:gd name="T23" fmla="*/ 20 h 53"/>
                  <a:gd name="T24" fmla="*/ 4 w 52"/>
                  <a:gd name="T25" fmla="*/ 20 h 53"/>
                  <a:gd name="T26" fmla="*/ 1 w 52"/>
                  <a:gd name="T27" fmla="*/ 28 h 53"/>
                  <a:gd name="T28" fmla="*/ 7 w 52"/>
                  <a:gd name="T29"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3">
                    <a:moveTo>
                      <a:pt x="7" y="34"/>
                    </a:moveTo>
                    <a:cubicBezTo>
                      <a:pt x="7" y="34"/>
                      <a:pt x="7" y="33"/>
                      <a:pt x="7" y="33"/>
                    </a:cubicBezTo>
                    <a:cubicBezTo>
                      <a:pt x="10" y="44"/>
                      <a:pt x="17" y="53"/>
                      <a:pt x="26" y="53"/>
                    </a:cubicBezTo>
                    <a:cubicBezTo>
                      <a:pt x="35" y="53"/>
                      <a:pt x="42" y="44"/>
                      <a:pt x="45" y="33"/>
                    </a:cubicBezTo>
                    <a:cubicBezTo>
                      <a:pt x="45" y="33"/>
                      <a:pt x="45" y="34"/>
                      <a:pt x="45" y="34"/>
                    </a:cubicBezTo>
                    <a:cubicBezTo>
                      <a:pt x="47" y="34"/>
                      <a:pt x="50" y="32"/>
                      <a:pt x="51" y="28"/>
                    </a:cubicBezTo>
                    <a:cubicBezTo>
                      <a:pt x="52" y="24"/>
                      <a:pt x="50" y="21"/>
                      <a:pt x="48" y="20"/>
                    </a:cubicBezTo>
                    <a:cubicBezTo>
                      <a:pt x="47" y="20"/>
                      <a:pt x="47" y="20"/>
                      <a:pt x="47" y="20"/>
                    </a:cubicBezTo>
                    <a:cubicBezTo>
                      <a:pt x="47" y="20"/>
                      <a:pt x="47" y="20"/>
                      <a:pt x="47" y="19"/>
                    </a:cubicBezTo>
                    <a:cubicBezTo>
                      <a:pt x="47" y="9"/>
                      <a:pt x="37" y="0"/>
                      <a:pt x="26" y="0"/>
                    </a:cubicBezTo>
                    <a:cubicBezTo>
                      <a:pt x="15" y="0"/>
                      <a:pt x="5" y="9"/>
                      <a:pt x="5" y="19"/>
                    </a:cubicBezTo>
                    <a:cubicBezTo>
                      <a:pt x="5" y="20"/>
                      <a:pt x="5" y="20"/>
                      <a:pt x="5" y="20"/>
                    </a:cubicBezTo>
                    <a:cubicBezTo>
                      <a:pt x="5" y="20"/>
                      <a:pt x="5" y="20"/>
                      <a:pt x="4" y="20"/>
                    </a:cubicBezTo>
                    <a:cubicBezTo>
                      <a:pt x="1" y="21"/>
                      <a:pt x="0" y="24"/>
                      <a:pt x="1" y="28"/>
                    </a:cubicBezTo>
                    <a:cubicBezTo>
                      <a:pt x="2" y="32"/>
                      <a:pt x="4" y="34"/>
                      <a:pt x="7"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14" name="PA_组合 2"/>
          <p:cNvGrpSpPr/>
          <p:nvPr>
            <p:custDataLst>
              <p:tags r:id="rId2"/>
            </p:custDataLst>
          </p:nvPr>
        </p:nvGrpSpPr>
        <p:grpSpPr>
          <a:xfrm>
            <a:off x="7305791" y="3486571"/>
            <a:ext cx="2696112" cy="2697088"/>
            <a:chOff x="7305791" y="3486571"/>
            <a:chExt cx="2696112" cy="2697088"/>
          </a:xfrm>
        </p:grpSpPr>
        <p:grpSp>
          <p:nvGrpSpPr>
            <p:cNvPr id="21" name="PA_组合 50"/>
            <p:cNvGrpSpPr/>
            <p:nvPr>
              <p:custDataLst>
                <p:tags r:id="rId3"/>
              </p:custDataLst>
            </p:nvPr>
          </p:nvGrpSpPr>
          <p:grpSpPr>
            <a:xfrm>
              <a:off x="7305791" y="3486571"/>
              <a:ext cx="2696112" cy="2697088"/>
              <a:chOff x="3851771" y="1163107"/>
              <a:chExt cx="1402358" cy="1402358"/>
            </a:xfrm>
          </p:grpSpPr>
          <p:grpSp>
            <p:nvGrpSpPr>
              <p:cNvPr id="22" name="组合 5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54" name="同心圆 1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椭圆 54"/>
                <p:cNvSpPr/>
                <p:nvPr/>
              </p:nvSpPr>
              <p:spPr>
                <a:xfrm>
                  <a:off x="392112" y="760413"/>
                  <a:ext cx="3825875"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TextBox 104"/>
              <p:cNvSpPr txBox="1"/>
              <p:nvPr/>
            </p:nvSpPr>
            <p:spPr>
              <a:xfrm>
                <a:off x="4206094" y="1875019"/>
                <a:ext cx="719726" cy="336062"/>
              </a:xfrm>
              <a:prstGeom prst="rect">
                <a:avLst/>
              </a:prstGeom>
              <a:noFill/>
            </p:spPr>
            <p:txBody>
              <a:bodyPr wrap="none" rtlCol="0">
                <a:spAutoFit/>
              </a:bodyPr>
              <a:lstStyle/>
              <a:p>
                <a:pPr algn="ctr" fontAlgn="auto">
                  <a:spcBef>
                    <a:spcPts val="0"/>
                  </a:spcBef>
                  <a:spcAft>
                    <a:spcPts val="0"/>
                  </a:spcAft>
                  <a:defRPr/>
                </a:pPr>
                <a:r>
                  <a:rPr lang="zh-CN" altLang="en-US" sz="3600" b="1" dirty="0">
                    <a:solidFill>
                      <a:srgbClr val="3C78D0"/>
                    </a:solidFill>
                    <a:latin typeface="微软雅黑" panose="020B0503020204020204" pitchFamily="34" charset="-122"/>
                    <a:ea typeface="微软雅黑" panose="020B0503020204020204" pitchFamily="34" charset="-122"/>
                  </a:rPr>
                  <a:t>父  母</a:t>
                </a:r>
              </a:p>
            </p:txBody>
          </p:sp>
        </p:grpSp>
        <p:grpSp>
          <p:nvGrpSpPr>
            <p:cNvPr id="26" name="组合 10"/>
            <p:cNvGrpSpPr/>
            <p:nvPr/>
          </p:nvGrpSpPr>
          <p:grpSpPr>
            <a:xfrm>
              <a:off x="8222961" y="3976276"/>
              <a:ext cx="902913" cy="901927"/>
              <a:chOff x="8238924" y="3876194"/>
              <a:chExt cx="902913" cy="901927"/>
            </a:xfrm>
          </p:grpSpPr>
          <p:sp>
            <p:nvSpPr>
              <p:cNvPr id="90" name="Freeform 612"/>
              <p:cNvSpPr>
                <a:spLocks noEditPoints="1"/>
              </p:cNvSpPr>
              <p:nvPr/>
            </p:nvSpPr>
            <p:spPr bwMode="auto">
              <a:xfrm>
                <a:off x="8238924" y="3876194"/>
                <a:ext cx="902913" cy="901927"/>
              </a:xfrm>
              <a:custGeom>
                <a:avLst/>
                <a:gdLst>
                  <a:gd name="T0" fmla="*/ 193 w 387"/>
                  <a:gd name="T1" fmla="*/ 0 h 387"/>
                  <a:gd name="T2" fmla="*/ 0 w 387"/>
                  <a:gd name="T3" fmla="*/ 193 h 387"/>
                  <a:gd name="T4" fmla="*/ 193 w 387"/>
                  <a:gd name="T5" fmla="*/ 387 h 387"/>
                  <a:gd name="T6" fmla="*/ 387 w 387"/>
                  <a:gd name="T7" fmla="*/ 193 h 387"/>
                  <a:gd name="T8" fmla="*/ 193 w 387"/>
                  <a:gd name="T9" fmla="*/ 0 h 387"/>
                  <a:gd name="T10" fmla="*/ 193 w 387"/>
                  <a:gd name="T11" fmla="*/ 366 h 387"/>
                  <a:gd name="T12" fmla="*/ 21 w 387"/>
                  <a:gd name="T13" fmla="*/ 193 h 387"/>
                  <a:gd name="T14" fmla="*/ 193 w 387"/>
                  <a:gd name="T15" fmla="*/ 20 h 387"/>
                  <a:gd name="T16" fmla="*/ 366 w 387"/>
                  <a:gd name="T17" fmla="*/ 193 h 387"/>
                  <a:gd name="T18" fmla="*/ 193 w 387"/>
                  <a:gd name="T19"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87">
                    <a:moveTo>
                      <a:pt x="193" y="0"/>
                    </a:moveTo>
                    <a:cubicBezTo>
                      <a:pt x="86" y="0"/>
                      <a:pt x="0" y="86"/>
                      <a:pt x="0" y="193"/>
                    </a:cubicBezTo>
                    <a:cubicBezTo>
                      <a:pt x="0" y="300"/>
                      <a:pt x="86" y="387"/>
                      <a:pt x="193" y="387"/>
                    </a:cubicBezTo>
                    <a:cubicBezTo>
                      <a:pt x="300" y="387"/>
                      <a:pt x="387" y="300"/>
                      <a:pt x="387" y="193"/>
                    </a:cubicBezTo>
                    <a:cubicBezTo>
                      <a:pt x="387" y="86"/>
                      <a:pt x="300" y="0"/>
                      <a:pt x="193" y="0"/>
                    </a:cubicBezTo>
                    <a:close/>
                    <a:moveTo>
                      <a:pt x="193" y="366"/>
                    </a:moveTo>
                    <a:cubicBezTo>
                      <a:pt x="98" y="366"/>
                      <a:pt x="21" y="289"/>
                      <a:pt x="21" y="193"/>
                    </a:cubicBezTo>
                    <a:cubicBezTo>
                      <a:pt x="21" y="98"/>
                      <a:pt x="98" y="20"/>
                      <a:pt x="193" y="20"/>
                    </a:cubicBezTo>
                    <a:cubicBezTo>
                      <a:pt x="289" y="20"/>
                      <a:pt x="366" y="98"/>
                      <a:pt x="366" y="193"/>
                    </a:cubicBezTo>
                    <a:cubicBezTo>
                      <a:pt x="366" y="289"/>
                      <a:pt x="289" y="366"/>
                      <a:pt x="193" y="3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1" name="Freeform 613"/>
              <p:cNvSpPr/>
              <p:nvPr/>
            </p:nvSpPr>
            <p:spPr bwMode="auto">
              <a:xfrm>
                <a:off x="8551395" y="4192608"/>
                <a:ext cx="286843" cy="212914"/>
              </a:xfrm>
              <a:custGeom>
                <a:avLst/>
                <a:gdLst>
                  <a:gd name="T0" fmla="*/ 123 w 123"/>
                  <a:gd name="T1" fmla="*/ 84 h 91"/>
                  <a:gd name="T2" fmla="*/ 122 w 123"/>
                  <a:gd name="T3" fmla="*/ 29 h 91"/>
                  <a:gd name="T4" fmla="*/ 95 w 123"/>
                  <a:gd name="T5" fmla="*/ 0 h 91"/>
                  <a:gd name="T6" fmla="*/ 69 w 123"/>
                  <a:gd name="T7" fmla="*/ 45 h 91"/>
                  <a:gd name="T8" fmla="*/ 65 w 123"/>
                  <a:gd name="T9" fmla="*/ 25 h 91"/>
                  <a:gd name="T10" fmla="*/ 69 w 123"/>
                  <a:gd name="T11" fmla="*/ 18 h 91"/>
                  <a:gd name="T12" fmla="*/ 61 w 123"/>
                  <a:gd name="T13" fmla="*/ 11 h 91"/>
                  <a:gd name="T14" fmla="*/ 54 w 123"/>
                  <a:gd name="T15" fmla="*/ 18 h 91"/>
                  <a:gd name="T16" fmla="*/ 57 w 123"/>
                  <a:gd name="T17" fmla="*/ 25 h 91"/>
                  <a:gd name="T18" fmla="*/ 54 w 123"/>
                  <a:gd name="T19" fmla="*/ 44 h 91"/>
                  <a:gd name="T20" fmla="*/ 28 w 123"/>
                  <a:gd name="T21" fmla="*/ 0 h 91"/>
                  <a:gd name="T22" fmla="*/ 1 w 123"/>
                  <a:gd name="T23" fmla="*/ 29 h 91"/>
                  <a:gd name="T24" fmla="*/ 0 w 123"/>
                  <a:gd name="T25" fmla="*/ 84 h 91"/>
                  <a:gd name="T26" fmla="*/ 61 w 123"/>
                  <a:gd name="T27" fmla="*/ 91 h 91"/>
                  <a:gd name="T28" fmla="*/ 123 w 123"/>
                  <a:gd name="T29" fmla="*/ 8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91">
                    <a:moveTo>
                      <a:pt x="123" y="84"/>
                    </a:moveTo>
                    <a:cubicBezTo>
                      <a:pt x="122" y="29"/>
                      <a:pt x="122" y="29"/>
                      <a:pt x="122" y="29"/>
                    </a:cubicBezTo>
                    <a:cubicBezTo>
                      <a:pt x="120" y="17"/>
                      <a:pt x="110" y="7"/>
                      <a:pt x="95" y="0"/>
                    </a:cubicBezTo>
                    <a:cubicBezTo>
                      <a:pt x="69" y="45"/>
                      <a:pt x="69" y="45"/>
                      <a:pt x="69" y="45"/>
                    </a:cubicBezTo>
                    <a:cubicBezTo>
                      <a:pt x="65" y="25"/>
                      <a:pt x="65" y="25"/>
                      <a:pt x="65" y="25"/>
                    </a:cubicBezTo>
                    <a:cubicBezTo>
                      <a:pt x="67" y="23"/>
                      <a:pt x="69" y="21"/>
                      <a:pt x="69" y="18"/>
                    </a:cubicBezTo>
                    <a:cubicBezTo>
                      <a:pt x="69" y="14"/>
                      <a:pt x="66" y="11"/>
                      <a:pt x="61" y="11"/>
                    </a:cubicBezTo>
                    <a:cubicBezTo>
                      <a:pt x="57" y="11"/>
                      <a:pt x="54" y="14"/>
                      <a:pt x="54" y="18"/>
                    </a:cubicBezTo>
                    <a:cubicBezTo>
                      <a:pt x="54" y="21"/>
                      <a:pt x="55" y="23"/>
                      <a:pt x="57" y="25"/>
                    </a:cubicBezTo>
                    <a:cubicBezTo>
                      <a:pt x="54" y="44"/>
                      <a:pt x="54" y="44"/>
                      <a:pt x="54" y="44"/>
                    </a:cubicBezTo>
                    <a:cubicBezTo>
                      <a:pt x="28" y="0"/>
                      <a:pt x="28" y="0"/>
                      <a:pt x="28" y="0"/>
                    </a:cubicBezTo>
                    <a:cubicBezTo>
                      <a:pt x="13" y="7"/>
                      <a:pt x="3" y="17"/>
                      <a:pt x="1" y="29"/>
                    </a:cubicBezTo>
                    <a:cubicBezTo>
                      <a:pt x="0" y="84"/>
                      <a:pt x="0" y="84"/>
                      <a:pt x="0" y="84"/>
                    </a:cubicBezTo>
                    <a:cubicBezTo>
                      <a:pt x="0" y="84"/>
                      <a:pt x="32" y="91"/>
                      <a:pt x="61" y="91"/>
                    </a:cubicBezTo>
                    <a:cubicBezTo>
                      <a:pt x="91" y="91"/>
                      <a:pt x="123" y="84"/>
                      <a:pt x="123" y="8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2" name="Freeform 614"/>
              <p:cNvSpPr/>
              <p:nvPr/>
            </p:nvSpPr>
            <p:spPr bwMode="auto">
              <a:xfrm>
                <a:off x="8703194" y="4062494"/>
                <a:ext cx="53228" cy="44357"/>
              </a:xfrm>
              <a:custGeom>
                <a:avLst/>
                <a:gdLst>
                  <a:gd name="T0" fmla="*/ 4 w 23"/>
                  <a:gd name="T1" fmla="*/ 19 h 19"/>
                  <a:gd name="T2" fmla="*/ 19 w 23"/>
                  <a:gd name="T3" fmla="*/ 19 h 19"/>
                  <a:gd name="T4" fmla="*/ 23 w 23"/>
                  <a:gd name="T5" fmla="*/ 14 h 19"/>
                  <a:gd name="T6" fmla="*/ 23 w 23"/>
                  <a:gd name="T7" fmla="*/ 4 h 19"/>
                  <a:gd name="T8" fmla="*/ 19 w 23"/>
                  <a:gd name="T9" fmla="*/ 0 h 19"/>
                  <a:gd name="T10" fmla="*/ 4 w 23"/>
                  <a:gd name="T11" fmla="*/ 0 h 19"/>
                  <a:gd name="T12" fmla="*/ 0 w 23"/>
                  <a:gd name="T13" fmla="*/ 4 h 19"/>
                  <a:gd name="T14" fmla="*/ 0 w 23"/>
                  <a:gd name="T15" fmla="*/ 14 h 19"/>
                  <a:gd name="T16" fmla="*/ 4 w 23"/>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4" y="19"/>
                    </a:moveTo>
                    <a:cubicBezTo>
                      <a:pt x="19" y="19"/>
                      <a:pt x="19" y="19"/>
                      <a:pt x="19" y="19"/>
                    </a:cubicBezTo>
                    <a:cubicBezTo>
                      <a:pt x="22" y="19"/>
                      <a:pt x="23" y="17"/>
                      <a:pt x="23" y="14"/>
                    </a:cubicBezTo>
                    <a:cubicBezTo>
                      <a:pt x="23" y="4"/>
                      <a:pt x="23" y="4"/>
                      <a:pt x="23" y="4"/>
                    </a:cubicBezTo>
                    <a:cubicBezTo>
                      <a:pt x="23" y="2"/>
                      <a:pt x="22" y="0"/>
                      <a:pt x="19" y="0"/>
                    </a:cubicBezTo>
                    <a:cubicBezTo>
                      <a:pt x="4" y="0"/>
                      <a:pt x="4" y="0"/>
                      <a:pt x="4" y="0"/>
                    </a:cubicBezTo>
                    <a:cubicBezTo>
                      <a:pt x="2" y="0"/>
                      <a:pt x="0" y="2"/>
                      <a:pt x="0" y="4"/>
                    </a:cubicBezTo>
                    <a:cubicBezTo>
                      <a:pt x="0" y="14"/>
                      <a:pt x="0" y="14"/>
                      <a:pt x="0" y="14"/>
                    </a:cubicBezTo>
                    <a:cubicBezTo>
                      <a:pt x="0" y="17"/>
                      <a:pt x="2" y="19"/>
                      <a:pt x="4"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3" name="Freeform 615"/>
              <p:cNvSpPr>
                <a:spLocks noEditPoints="1"/>
              </p:cNvSpPr>
              <p:nvPr/>
            </p:nvSpPr>
            <p:spPr bwMode="auto">
              <a:xfrm>
                <a:off x="8590823" y="3975751"/>
                <a:ext cx="207986" cy="214885"/>
              </a:xfrm>
              <a:custGeom>
                <a:avLst/>
                <a:gdLst>
                  <a:gd name="T0" fmla="*/ 12 w 89"/>
                  <a:gd name="T1" fmla="*/ 58 h 92"/>
                  <a:gd name="T2" fmla="*/ 13 w 89"/>
                  <a:gd name="T3" fmla="*/ 57 h 92"/>
                  <a:gd name="T4" fmla="*/ 45 w 89"/>
                  <a:gd name="T5" fmla="*/ 92 h 92"/>
                  <a:gd name="T6" fmla="*/ 77 w 89"/>
                  <a:gd name="T7" fmla="*/ 58 h 92"/>
                  <a:gd name="T8" fmla="*/ 77 w 89"/>
                  <a:gd name="T9" fmla="*/ 58 h 92"/>
                  <a:gd name="T10" fmla="*/ 88 w 89"/>
                  <a:gd name="T11" fmla="*/ 48 h 92"/>
                  <a:gd name="T12" fmla="*/ 82 w 89"/>
                  <a:gd name="T13" fmla="*/ 34 h 92"/>
                  <a:gd name="T14" fmla="*/ 80 w 89"/>
                  <a:gd name="T15" fmla="*/ 34 h 92"/>
                  <a:gd name="T16" fmla="*/ 80 w 89"/>
                  <a:gd name="T17" fmla="*/ 33 h 92"/>
                  <a:gd name="T18" fmla="*/ 45 w 89"/>
                  <a:gd name="T19" fmla="*/ 0 h 92"/>
                  <a:gd name="T20" fmla="*/ 9 w 89"/>
                  <a:gd name="T21" fmla="*/ 33 h 92"/>
                  <a:gd name="T22" fmla="*/ 9 w 89"/>
                  <a:gd name="T23" fmla="*/ 34 h 92"/>
                  <a:gd name="T24" fmla="*/ 7 w 89"/>
                  <a:gd name="T25" fmla="*/ 34 h 92"/>
                  <a:gd name="T26" fmla="*/ 1 w 89"/>
                  <a:gd name="T27" fmla="*/ 48 h 92"/>
                  <a:gd name="T28" fmla="*/ 12 w 89"/>
                  <a:gd name="T29" fmla="*/ 58 h 92"/>
                  <a:gd name="T30" fmla="*/ 16 w 89"/>
                  <a:gd name="T31" fmla="*/ 41 h 92"/>
                  <a:gd name="T32" fmla="*/ 22 w 89"/>
                  <a:gd name="T33" fmla="*/ 36 h 92"/>
                  <a:gd name="T34" fmla="*/ 37 w 89"/>
                  <a:gd name="T35" fmla="*/ 36 h 92"/>
                  <a:gd name="T36" fmla="*/ 42 w 89"/>
                  <a:gd name="T37" fmla="*/ 41 h 92"/>
                  <a:gd name="T38" fmla="*/ 42 w 89"/>
                  <a:gd name="T39" fmla="*/ 45 h 92"/>
                  <a:gd name="T40" fmla="*/ 47 w 89"/>
                  <a:gd name="T41" fmla="*/ 45 h 92"/>
                  <a:gd name="T42" fmla="*/ 47 w 89"/>
                  <a:gd name="T43" fmla="*/ 41 h 92"/>
                  <a:gd name="T44" fmla="*/ 52 w 89"/>
                  <a:gd name="T45" fmla="*/ 36 h 92"/>
                  <a:gd name="T46" fmla="*/ 67 w 89"/>
                  <a:gd name="T47" fmla="*/ 36 h 92"/>
                  <a:gd name="T48" fmla="*/ 73 w 89"/>
                  <a:gd name="T49" fmla="*/ 41 h 92"/>
                  <a:gd name="T50" fmla="*/ 73 w 89"/>
                  <a:gd name="T51" fmla="*/ 51 h 92"/>
                  <a:gd name="T52" fmla="*/ 67 w 89"/>
                  <a:gd name="T53" fmla="*/ 57 h 92"/>
                  <a:gd name="T54" fmla="*/ 52 w 89"/>
                  <a:gd name="T55" fmla="*/ 57 h 92"/>
                  <a:gd name="T56" fmla="*/ 47 w 89"/>
                  <a:gd name="T57" fmla="*/ 51 h 92"/>
                  <a:gd name="T58" fmla="*/ 47 w 89"/>
                  <a:gd name="T59" fmla="*/ 46 h 92"/>
                  <a:gd name="T60" fmla="*/ 42 w 89"/>
                  <a:gd name="T61" fmla="*/ 46 h 92"/>
                  <a:gd name="T62" fmla="*/ 42 w 89"/>
                  <a:gd name="T63" fmla="*/ 51 h 92"/>
                  <a:gd name="T64" fmla="*/ 37 w 89"/>
                  <a:gd name="T65" fmla="*/ 57 h 92"/>
                  <a:gd name="T66" fmla="*/ 22 w 89"/>
                  <a:gd name="T67" fmla="*/ 57 h 92"/>
                  <a:gd name="T68" fmla="*/ 16 w 89"/>
                  <a:gd name="T69" fmla="*/ 51 h 92"/>
                  <a:gd name="T70" fmla="*/ 16 w 89"/>
                  <a:gd name="T71" fmla="*/ 4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9" h="92">
                    <a:moveTo>
                      <a:pt x="12" y="58"/>
                    </a:moveTo>
                    <a:cubicBezTo>
                      <a:pt x="12" y="58"/>
                      <a:pt x="12" y="58"/>
                      <a:pt x="13" y="57"/>
                    </a:cubicBezTo>
                    <a:cubicBezTo>
                      <a:pt x="17" y="76"/>
                      <a:pt x="29" y="92"/>
                      <a:pt x="45" y="92"/>
                    </a:cubicBezTo>
                    <a:cubicBezTo>
                      <a:pt x="60" y="92"/>
                      <a:pt x="73" y="76"/>
                      <a:pt x="77" y="58"/>
                    </a:cubicBezTo>
                    <a:cubicBezTo>
                      <a:pt x="77" y="58"/>
                      <a:pt x="77" y="58"/>
                      <a:pt x="77" y="58"/>
                    </a:cubicBezTo>
                    <a:cubicBezTo>
                      <a:pt x="81" y="59"/>
                      <a:pt x="86" y="54"/>
                      <a:pt x="88" y="48"/>
                    </a:cubicBezTo>
                    <a:cubicBezTo>
                      <a:pt x="89" y="41"/>
                      <a:pt x="86" y="35"/>
                      <a:pt x="82" y="34"/>
                    </a:cubicBezTo>
                    <a:cubicBezTo>
                      <a:pt x="81" y="34"/>
                      <a:pt x="80" y="34"/>
                      <a:pt x="80" y="34"/>
                    </a:cubicBezTo>
                    <a:cubicBezTo>
                      <a:pt x="80" y="34"/>
                      <a:pt x="80" y="34"/>
                      <a:pt x="80" y="33"/>
                    </a:cubicBezTo>
                    <a:cubicBezTo>
                      <a:pt x="80" y="15"/>
                      <a:pt x="64" y="0"/>
                      <a:pt x="45" y="0"/>
                    </a:cubicBezTo>
                    <a:cubicBezTo>
                      <a:pt x="25" y="0"/>
                      <a:pt x="9" y="15"/>
                      <a:pt x="9" y="33"/>
                    </a:cubicBezTo>
                    <a:cubicBezTo>
                      <a:pt x="9" y="34"/>
                      <a:pt x="9" y="34"/>
                      <a:pt x="9" y="34"/>
                    </a:cubicBezTo>
                    <a:cubicBezTo>
                      <a:pt x="9" y="34"/>
                      <a:pt x="8" y="34"/>
                      <a:pt x="7" y="34"/>
                    </a:cubicBezTo>
                    <a:cubicBezTo>
                      <a:pt x="3" y="35"/>
                      <a:pt x="0" y="41"/>
                      <a:pt x="1" y="48"/>
                    </a:cubicBezTo>
                    <a:cubicBezTo>
                      <a:pt x="3" y="54"/>
                      <a:pt x="8" y="59"/>
                      <a:pt x="12" y="58"/>
                    </a:cubicBezTo>
                    <a:close/>
                    <a:moveTo>
                      <a:pt x="16" y="41"/>
                    </a:moveTo>
                    <a:cubicBezTo>
                      <a:pt x="16" y="38"/>
                      <a:pt x="19" y="36"/>
                      <a:pt x="22" y="36"/>
                    </a:cubicBezTo>
                    <a:cubicBezTo>
                      <a:pt x="37" y="36"/>
                      <a:pt x="37" y="36"/>
                      <a:pt x="37" y="36"/>
                    </a:cubicBezTo>
                    <a:cubicBezTo>
                      <a:pt x="39" y="36"/>
                      <a:pt x="42" y="38"/>
                      <a:pt x="42" y="41"/>
                    </a:cubicBezTo>
                    <a:cubicBezTo>
                      <a:pt x="42" y="45"/>
                      <a:pt x="42" y="45"/>
                      <a:pt x="42" y="45"/>
                    </a:cubicBezTo>
                    <a:cubicBezTo>
                      <a:pt x="47" y="45"/>
                      <a:pt x="47" y="45"/>
                      <a:pt x="47" y="45"/>
                    </a:cubicBezTo>
                    <a:cubicBezTo>
                      <a:pt x="47" y="41"/>
                      <a:pt x="47" y="41"/>
                      <a:pt x="47" y="41"/>
                    </a:cubicBezTo>
                    <a:cubicBezTo>
                      <a:pt x="47" y="38"/>
                      <a:pt x="50" y="36"/>
                      <a:pt x="52" y="36"/>
                    </a:cubicBezTo>
                    <a:cubicBezTo>
                      <a:pt x="67" y="36"/>
                      <a:pt x="67" y="36"/>
                      <a:pt x="67" y="36"/>
                    </a:cubicBezTo>
                    <a:cubicBezTo>
                      <a:pt x="70" y="36"/>
                      <a:pt x="73" y="38"/>
                      <a:pt x="73" y="41"/>
                    </a:cubicBezTo>
                    <a:cubicBezTo>
                      <a:pt x="73" y="51"/>
                      <a:pt x="73" y="51"/>
                      <a:pt x="73" y="51"/>
                    </a:cubicBezTo>
                    <a:cubicBezTo>
                      <a:pt x="73" y="54"/>
                      <a:pt x="70" y="57"/>
                      <a:pt x="67" y="57"/>
                    </a:cubicBezTo>
                    <a:cubicBezTo>
                      <a:pt x="52" y="57"/>
                      <a:pt x="52" y="57"/>
                      <a:pt x="52" y="57"/>
                    </a:cubicBezTo>
                    <a:cubicBezTo>
                      <a:pt x="50" y="57"/>
                      <a:pt x="47" y="54"/>
                      <a:pt x="47" y="51"/>
                    </a:cubicBezTo>
                    <a:cubicBezTo>
                      <a:pt x="47" y="46"/>
                      <a:pt x="47" y="46"/>
                      <a:pt x="47" y="46"/>
                    </a:cubicBezTo>
                    <a:cubicBezTo>
                      <a:pt x="42" y="46"/>
                      <a:pt x="42" y="46"/>
                      <a:pt x="42" y="46"/>
                    </a:cubicBezTo>
                    <a:cubicBezTo>
                      <a:pt x="42" y="51"/>
                      <a:pt x="42" y="51"/>
                      <a:pt x="42" y="51"/>
                    </a:cubicBezTo>
                    <a:cubicBezTo>
                      <a:pt x="42" y="54"/>
                      <a:pt x="39" y="57"/>
                      <a:pt x="37" y="57"/>
                    </a:cubicBezTo>
                    <a:cubicBezTo>
                      <a:pt x="22" y="57"/>
                      <a:pt x="22" y="57"/>
                      <a:pt x="22" y="57"/>
                    </a:cubicBezTo>
                    <a:cubicBezTo>
                      <a:pt x="19" y="57"/>
                      <a:pt x="16" y="54"/>
                      <a:pt x="16" y="51"/>
                    </a:cubicBezTo>
                    <a:lnTo>
                      <a:pt x="16" y="41"/>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4" name="Freeform 616"/>
              <p:cNvSpPr/>
              <p:nvPr/>
            </p:nvSpPr>
            <p:spPr bwMode="auto">
              <a:xfrm>
                <a:off x="8633209" y="4062494"/>
                <a:ext cx="51257" cy="44357"/>
              </a:xfrm>
              <a:custGeom>
                <a:avLst/>
                <a:gdLst>
                  <a:gd name="T0" fmla="*/ 4 w 22"/>
                  <a:gd name="T1" fmla="*/ 19 h 19"/>
                  <a:gd name="T2" fmla="*/ 19 w 22"/>
                  <a:gd name="T3" fmla="*/ 19 h 19"/>
                  <a:gd name="T4" fmla="*/ 22 w 22"/>
                  <a:gd name="T5" fmla="*/ 14 h 19"/>
                  <a:gd name="T6" fmla="*/ 22 w 22"/>
                  <a:gd name="T7" fmla="*/ 9 h 19"/>
                  <a:gd name="T8" fmla="*/ 22 w 22"/>
                  <a:gd name="T9" fmla="*/ 8 h 19"/>
                  <a:gd name="T10" fmla="*/ 22 w 22"/>
                  <a:gd name="T11" fmla="*/ 4 h 19"/>
                  <a:gd name="T12" fmla="*/ 19 w 22"/>
                  <a:gd name="T13" fmla="*/ 0 h 19"/>
                  <a:gd name="T14" fmla="*/ 4 w 22"/>
                  <a:gd name="T15" fmla="*/ 0 h 19"/>
                  <a:gd name="T16" fmla="*/ 0 w 22"/>
                  <a:gd name="T17" fmla="*/ 4 h 19"/>
                  <a:gd name="T18" fmla="*/ 0 w 22"/>
                  <a:gd name="T19" fmla="*/ 14 h 19"/>
                  <a:gd name="T20" fmla="*/ 4 w 22"/>
                  <a:gd name="T2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9">
                    <a:moveTo>
                      <a:pt x="4" y="19"/>
                    </a:moveTo>
                    <a:cubicBezTo>
                      <a:pt x="19" y="19"/>
                      <a:pt x="19" y="19"/>
                      <a:pt x="19" y="19"/>
                    </a:cubicBezTo>
                    <a:cubicBezTo>
                      <a:pt x="21" y="19"/>
                      <a:pt x="22" y="17"/>
                      <a:pt x="22" y="14"/>
                    </a:cubicBezTo>
                    <a:cubicBezTo>
                      <a:pt x="22" y="9"/>
                      <a:pt x="22" y="9"/>
                      <a:pt x="22" y="9"/>
                    </a:cubicBezTo>
                    <a:cubicBezTo>
                      <a:pt x="22" y="8"/>
                      <a:pt x="22" y="8"/>
                      <a:pt x="22" y="8"/>
                    </a:cubicBezTo>
                    <a:cubicBezTo>
                      <a:pt x="22" y="4"/>
                      <a:pt x="22" y="4"/>
                      <a:pt x="22" y="4"/>
                    </a:cubicBezTo>
                    <a:cubicBezTo>
                      <a:pt x="22" y="2"/>
                      <a:pt x="21" y="0"/>
                      <a:pt x="19" y="0"/>
                    </a:cubicBezTo>
                    <a:cubicBezTo>
                      <a:pt x="4" y="0"/>
                      <a:pt x="4" y="0"/>
                      <a:pt x="4" y="0"/>
                    </a:cubicBezTo>
                    <a:cubicBezTo>
                      <a:pt x="1" y="0"/>
                      <a:pt x="0" y="2"/>
                      <a:pt x="0" y="4"/>
                    </a:cubicBezTo>
                    <a:cubicBezTo>
                      <a:pt x="0" y="14"/>
                      <a:pt x="0" y="14"/>
                      <a:pt x="0" y="14"/>
                    </a:cubicBezTo>
                    <a:cubicBezTo>
                      <a:pt x="0" y="17"/>
                      <a:pt x="1" y="19"/>
                      <a:pt x="4" y="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5" name="Freeform 617"/>
              <p:cNvSpPr>
                <a:spLocks noEditPoints="1"/>
              </p:cNvSpPr>
              <p:nvPr/>
            </p:nvSpPr>
            <p:spPr bwMode="auto">
              <a:xfrm>
                <a:off x="8628280" y="4059536"/>
                <a:ext cx="133072" cy="49286"/>
              </a:xfrm>
              <a:custGeom>
                <a:avLst/>
                <a:gdLst>
                  <a:gd name="T0" fmla="*/ 0 w 57"/>
                  <a:gd name="T1" fmla="*/ 5 h 21"/>
                  <a:gd name="T2" fmla="*/ 0 w 57"/>
                  <a:gd name="T3" fmla="*/ 15 h 21"/>
                  <a:gd name="T4" fmla="*/ 6 w 57"/>
                  <a:gd name="T5" fmla="*/ 21 h 21"/>
                  <a:gd name="T6" fmla="*/ 21 w 57"/>
                  <a:gd name="T7" fmla="*/ 21 h 21"/>
                  <a:gd name="T8" fmla="*/ 26 w 57"/>
                  <a:gd name="T9" fmla="*/ 15 h 21"/>
                  <a:gd name="T10" fmla="*/ 26 w 57"/>
                  <a:gd name="T11" fmla="*/ 10 h 21"/>
                  <a:gd name="T12" fmla="*/ 31 w 57"/>
                  <a:gd name="T13" fmla="*/ 10 h 21"/>
                  <a:gd name="T14" fmla="*/ 31 w 57"/>
                  <a:gd name="T15" fmla="*/ 15 h 21"/>
                  <a:gd name="T16" fmla="*/ 36 w 57"/>
                  <a:gd name="T17" fmla="*/ 21 h 21"/>
                  <a:gd name="T18" fmla="*/ 51 w 57"/>
                  <a:gd name="T19" fmla="*/ 21 h 21"/>
                  <a:gd name="T20" fmla="*/ 57 w 57"/>
                  <a:gd name="T21" fmla="*/ 15 h 21"/>
                  <a:gd name="T22" fmla="*/ 57 w 57"/>
                  <a:gd name="T23" fmla="*/ 5 h 21"/>
                  <a:gd name="T24" fmla="*/ 51 w 57"/>
                  <a:gd name="T25" fmla="*/ 0 h 21"/>
                  <a:gd name="T26" fmla="*/ 36 w 57"/>
                  <a:gd name="T27" fmla="*/ 0 h 21"/>
                  <a:gd name="T28" fmla="*/ 31 w 57"/>
                  <a:gd name="T29" fmla="*/ 5 h 21"/>
                  <a:gd name="T30" fmla="*/ 31 w 57"/>
                  <a:gd name="T31" fmla="*/ 9 h 21"/>
                  <a:gd name="T32" fmla="*/ 26 w 57"/>
                  <a:gd name="T33" fmla="*/ 9 h 21"/>
                  <a:gd name="T34" fmla="*/ 26 w 57"/>
                  <a:gd name="T35" fmla="*/ 5 h 21"/>
                  <a:gd name="T36" fmla="*/ 21 w 57"/>
                  <a:gd name="T37" fmla="*/ 0 h 21"/>
                  <a:gd name="T38" fmla="*/ 6 w 57"/>
                  <a:gd name="T39" fmla="*/ 0 h 21"/>
                  <a:gd name="T40" fmla="*/ 0 w 57"/>
                  <a:gd name="T41" fmla="*/ 5 h 21"/>
                  <a:gd name="T42" fmla="*/ 32 w 57"/>
                  <a:gd name="T43" fmla="*/ 5 h 21"/>
                  <a:gd name="T44" fmla="*/ 36 w 57"/>
                  <a:gd name="T45" fmla="*/ 1 h 21"/>
                  <a:gd name="T46" fmla="*/ 51 w 57"/>
                  <a:gd name="T47" fmla="*/ 1 h 21"/>
                  <a:gd name="T48" fmla="*/ 55 w 57"/>
                  <a:gd name="T49" fmla="*/ 5 h 21"/>
                  <a:gd name="T50" fmla="*/ 55 w 57"/>
                  <a:gd name="T51" fmla="*/ 15 h 21"/>
                  <a:gd name="T52" fmla="*/ 51 w 57"/>
                  <a:gd name="T53" fmla="*/ 20 h 21"/>
                  <a:gd name="T54" fmla="*/ 36 w 57"/>
                  <a:gd name="T55" fmla="*/ 20 h 21"/>
                  <a:gd name="T56" fmla="*/ 32 w 57"/>
                  <a:gd name="T57" fmla="*/ 15 h 21"/>
                  <a:gd name="T58" fmla="*/ 32 w 57"/>
                  <a:gd name="T59" fmla="*/ 5 h 21"/>
                  <a:gd name="T60" fmla="*/ 6 w 57"/>
                  <a:gd name="T61" fmla="*/ 1 h 21"/>
                  <a:gd name="T62" fmla="*/ 21 w 57"/>
                  <a:gd name="T63" fmla="*/ 1 h 21"/>
                  <a:gd name="T64" fmla="*/ 24 w 57"/>
                  <a:gd name="T65" fmla="*/ 5 h 21"/>
                  <a:gd name="T66" fmla="*/ 24 w 57"/>
                  <a:gd name="T67" fmla="*/ 9 h 21"/>
                  <a:gd name="T68" fmla="*/ 24 w 57"/>
                  <a:gd name="T69" fmla="*/ 10 h 21"/>
                  <a:gd name="T70" fmla="*/ 24 w 57"/>
                  <a:gd name="T71" fmla="*/ 15 h 21"/>
                  <a:gd name="T72" fmla="*/ 21 w 57"/>
                  <a:gd name="T73" fmla="*/ 20 h 21"/>
                  <a:gd name="T74" fmla="*/ 6 w 57"/>
                  <a:gd name="T75" fmla="*/ 20 h 21"/>
                  <a:gd name="T76" fmla="*/ 2 w 57"/>
                  <a:gd name="T77" fmla="*/ 15 h 21"/>
                  <a:gd name="T78" fmla="*/ 2 w 57"/>
                  <a:gd name="T79" fmla="*/ 5 h 21"/>
                  <a:gd name="T80" fmla="*/ 6 w 57"/>
                  <a:gd name="T8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 h="21">
                    <a:moveTo>
                      <a:pt x="0" y="5"/>
                    </a:moveTo>
                    <a:cubicBezTo>
                      <a:pt x="0" y="15"/>
                      <a:pt x="0" y="15"/>
                      <a:pt x="0" y="15"/>
                    </a:cubicBezTo>
                    <a:cubicBezTo>
                      <a:pt x="0" y="18"/>
                      <a:pt x="3" y="21"/>
                      <a:pt x="6" y="21"/>
                    </a:cubicBezTo>
                    <a:cubicBezTo>
                      <a:pt x="21" y="21"/>
                      <a:pt x="21" y="21"/>
                      <a:pt x="21" y="21"/>
                    </a:cubicBezTo>
                    <a:cubicBezTo>
                      <a:pt x="23" y="21"/>
                      <a:pt x="26" y="18"/>
                      <a:pt x="26" y="15"/>
                    </a:cubicBezTo>
                    <a:cubicBezTo>
                      <a:pt x="26" y="10"/>
                      <a:pt x="26" y="10"/>
                      <a:pt x="26" y="10"/>
                    </a:cubicBezTo>
                    <a:cubicBezTo>
                      <a:pt x="31" y="10"/>
                      <a:pt x="31" y="10"/>
                      <a:pt x="31" y="10"/>
                    </a:cubicBezTo>
                    <a:cubicBezTo>
                      <a:pt x="31" y="15"/>
                      <a:pt x="31" y="15"/>
                      <a:pt x="31" y="15"/>
                    </a:cubicBezTo>
                    <a:cubicBezTo>
                      <a:pt x="31" y="18"/>
                      <a:pt x="34" y="21"/>
                      <a:pt x="36" y="21"/>
                    </a:cubicBezTo>
                    <a:cubicBezTo>
                      <a:pt x="51" y="21"/>
                      <a:pt x="51" y="21"/>
                      <a:pt x="51" y="21"/>
                    </a:cubicBezTo>
                    <a:cubicBezTo>
                      <a:pt x="54" y="21"/>
                      <a:pt x="57" y="18"/>
                      <a:pt x="57" y="15"/>
                    </a:cubicBezTo>
                    <a:cubicBezTo>
                      <a:pt x="57" y="5"/>
                      <a:pt x="57" y="5"/>
                      <a:pt x="57" y="5"/>
                    </a:cubicBezTo>
                    <a:cubicBezTo>
                      <a:pt x="57" y="2"/>
                      <a:pt x="54" y="0"/>
                      <a:pt x="51" y="0"/>
                    </a:cubicBezTo>
                    <a:cubicBezTo>
                      <a:pt x="36" y="0"/>
                      <a:pt x="36" y="0"/>
                      <a:pt x="36" y="0"/>
                    </a:cubicBezTo>
                    <a:cubicBezTo>
                      <a:pt x="34" y="0"/>
                      <a:pt x="31" y="2"/>
                      <a:pt x="31" y="5"/>
                    </a:cubicBezTo>
                    <a:cubicBezTo>
                      <a:pt x="31" y="9"/>
                      <a:pt x="31" y="9"/>
                      <a:pt x="31" y="9"/>
                    </a:cubicBezTo>
                    <a:cubicBezTo>
                      <a:pt x="26" y="9"/>
                      <a:pt x="26" y="9"/>
                      <a:pt x="26" y="9"/>
                    </a:cubicBezTo>
                    <a:cubicBezTo>
                      <a:pt x="26" y="5"/>
                      <a:pt x="26" y="5"/>
                      <a:pt x="26" y="5"/>
                    </a:cubicBezTo>
                    <a:cubicBezTo>
                      <a:pt x="26" y="2"/>
                      <a:pt x="23" y="0"/>
                      <a:pt x="21" y="0"/>
                    </a:cubicBezTo>
                    <a:cubicBezTo>
                      <a:pt x="6" y="0"/>
                      <a:pt x="6" y="0"/>
                      <a:pt x="6" y="0"/>
                    </a:cubicBezTo>
                    <a:cubicBezTo>
                      <a:pt x="3" y="0"/>
                      <a:pt x="0" y="2"/>
                      <a:pt x="0" y="5"/>
                    </a:cubicBezTo>
                    <a:close/>
                    <a:moveTo>
                      <a:pt x="32" y="5"/>
                    </a:moveTo>
                    <a:cubicBezTo>
                      <a:pt x="32" y="3"/>
                      <a:pt x="34" y="1"/>
                      <a:pt x="36" y="1"/>
                    </a:cubicBezTo>
                    <a:cubicBezTo>
                      <a:pt x="51" y="1"/>
                      <a:pt x="51" y="1"/>
                      <a:pt x="51" y="1"/>
                    </a:cubicBezTo>
                    <a:cubicBezTo>
                      <a:pt x="54" y="1"/>
                      <a:pt x="55" y="3"/>
                      <a:pt x="55" y="5"/>
                    </a:cubicBezTo>
                    <a:cubicBezTo>
                      <a:pt x="55" y="15"/>
                      <a:pt x="55" y="15"/>
                      <a:pt x="55" y="15"/>
                    </a:cubicBezTo>
                    <a:cubicBezTo>
                      <a:pt x="55" y="18"/>
                      <a:pt x="54" y="20"/>
                      <a:pt x="51" y="20"/>
                    </a:cubicBezTo>
                    <a:cubicBezTo>
                      <a:pt x="36" y="20"/>
                      <a:pt x="36" y="20"/>
                      <a:pt x="36" y="20"/>
                    </a:cubicBezTo>
                    <a:cubicBezTo>
                      <a:pt x="34" y="20"/>
                      <a:pt x="32" y="18"/>
                      <a:pt x="32" y="15"/>
                    </a:cubicBezTo>
                    <a:lnTo>
                      <a:pt x="32" y="5"/>
                    </a:lnTo>
                    <a:close/>
                    <a:moveTo>
                      <a:pt x="6" y="1"/>
                    </a:moveTo>
                    <a:cubicBezTo>
                      <a:pt x="21" y="1"/>
                      <a:pt x="21" y="1"/>
                      <a:pt x="21" y="1"/>
                    </a:cubicBezTo>
                    <a:cubicBezTo>
                      <a:pt x="23" y="1"/>
                      <a:pt x="24" y="3"/>
                      <a:pt x="24" y="5"/>
                    </a:cubicBezTo>
                    <a:cubicBezTo>
                      <a:pt x="24" y="9"/>
                      <a:pt x="24" y="9"/>
                      <a:pt x="24" y="9"/>
                    </a:cubicBezTo>
                    <a:cubicBezTo>
                      <a:pt x="24" y="10"/>
                      <a:pt x="24" y="10"/>
                      <a:pt x="24" y="10"/>
                    </a:cubicBezTo>
                    <a:cubicBezTo>
                      <a:pt x="24" y="15"/>
                      <a:pt x="24" y="15"/>
                      <a:pt x="24" y="15"/>
                    </a:cubicBezTo>
                    <a:cubicBezTo>
                      <a:pt x="24" y="18"/>
                      <a:pt x="23" y="20"/>
                      <a:pt x="21" y="20"/>
                    </a:cubicBezTo>
                    <a:cubicBezTo>
                      <a:pt x="6" y="20"/>
                      <a:pt x="6" y="20"/>
                      <a:pt x="6" y="20"/>
                    </a:cubicBezTo>
                    <a:cubicBezTo>
                      <a:pt x="3" y="20"/>
                      <a:pt x="2" y="18"/>
                      <a:pt x="2" y="15"/>
                    </a:cubicBezTo>
                    <a:cubicBezTo>
                      <a:pt x="2" y="5"/>
                      <a:pt x="2" y="5"/>
                      <a:pt x="2" y="5"/>
                    </a:cubicBezTo>
                    <a:cubicBezTo>
                      <a:pt x="2" y="3"/>
                      <a:pt x="3" y="1"/>
                      <a:pt x="6" y="1"/>
                    </a:cubicBezTo>
                    <a:close/>
                  </a:path>
                </a:pathLst>
              </a:custGeom>
              <a:solidFill>
                <a:srgbClr val="00868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96" name="Freeform 618"/>
              <p:cNvSpPr>
                <a:spLocks noEditPoints="1"/>
              </p:cNvSpPr>
              <p:nvPr/>
            </p:nvSpPr>
            <p:spPr bwMode="auto">
              <a:xfrm>
                <a:off x="8288210" y="3922523"/>
                <a:ext cx="804342" cy="806313"/>
              </a:xfrm>
              <a:custGeom>
                <a:avLst/>
                <a:gdLst>
                  <a:gd name="T0" fmla="*/ 0 w 345"/>
                  <a:gd name="T1" fmla="*/ 173 h 346"/>
                  <a:gd name="T2" fmla="*/ 172 w 345"/>
                  <a:gd name="T3" fmla="*/ 346 h 346"/>
                  <a:gd name="T4" fmla="*/ 345 w 345"/>
                  <a:gd name="T5" fmla="*/ 173 h 346"/>
                  <a:gd name="T6" fmla="*/ 172 w 345"/>
                  <a:gd name="T7" fmla="*/ 0 h 346"/>
                  <a:gd name="T8" fmla="*/ 0 w 345"/>
                  <a:gd name="T9" fmla="*/ 173 h 346"/>
                  <a:gd name="T10" fmla="*/ 254 w 345"/>
                  <a:gd name="T11" fmla="*/ 258 h 346"/>
                  <a:gd name="T12" fmla="*/ 230 w 345"/>
                  <a:gd name="T13" fmla="*/ 308 h 346"/>
                  <a:gd name="T14" fmla="*/ 206 w 345"/>
                  <a:gd name="T15" fmla="*/ 258 h 346"/>
                  <a:gd name="T16" fmla="*/ 222 w 345"/>
                  <a:gd name="T17" fmla="*/ 258 h 346"/>
                  <a:gd name="T18" fmla="*/ 222 w 345"/>
                  <a:gd name="T19" fmla="*/ 236 h 346"/>
                  <a:gd name="T20" fmla="*/ 185 w 345"/>
                  <a:gd name="T21" fmla="*/ 236 h 346"/>
                  <a:gd name="T22" fmla="*/ 185 w 345"/>
                  <a:gd name="T23" fmla="*/ 286 h 346"/>
                  <a:gd name="T24" fmla="*/ 198 w 345"/>
                  <a:gd name="T25" fmla="*/ 286 h 346"/>
                  <a:gd name="T26" fmla="*/ 174 w 345"/>
                  <a:gd name="T27" fmla="*/ 335 h 346"/>
                  <a:gd name="T28" fmla="*/ 150 w 345"/>
                  <a:gd name="T29" fmla="*/ 286 h 346"/>
                  <a:gd name="T30" fmla="*/ 165 w 345"/>
                  <a:gd name="T31" fmla="*/ 286 h 346"/>
                  <a:gd name="T32" fmla="*/ 165 w 345"/>
                  <a:gd name="T33" fmla="*/ 236 h 346"/>
                  <a:gd name="T34" fmla="*/ 127 w 345"/>
                  <a:gd name="T35" fmla="*/ 236 h 346"/>
                  <a:gd name="T36" fmla="*/ 127 w 345"/>
                  <a:gd name="T37" fmla="*/ 258 h 346"/>
                  <a:gd name="T38" fmla="*/ 145 w 345"/>
                  <a:gd name="T39" fmla="*/ 258 h 346"/>
                  <a:gd name="T40" fmla="*/ 121 w 345"/>
                  <a:gd name="T41" fmla="*/ 308 h 346"/>
                  <a:gd name="T42" fmla="*/ 96 w 345"/>
                  <a:gd name="T43" fmla="*/ 258 h 346"/>
                  <a:gd name="T44" fmla="*/ 113 w 345"/>
                  <a:gd name="T45" fmla="*/ 258 h 346"/>
                  <a:gd name="T46" fmla="*/ 113 w 345"/>
                  <a:gd name="T47" fmla="*/ 221 h 346"/>
                  <a:gd name="T48" fmla="*/ 165 w 345"/>
                  <a:gd name="T49" fmla="*/ 221 h 346"/>
                  <a:gd name="T50" fmla="*/ 165 w 345"/>
                  <a:gd name="T51" fmla="*/ 211 h 346"/>
                  <a:gd name="T52" fmla="*/ 174 w 345"/>
                  <a:gd name="T53" fmla="*/ 211 h 346"/>
                  <a:gd name="T54" fmla="*/ 185 w 345"/>
                  <a:gd name="T55" fmla="*/ 211 h 346"/>
                  <a:gd name="T56" fmla="*/ 185 w 345"/>
                  <a:gd name="T57" fmla="*/ 221 h 346"/>
                  <a:gd name="T58" fmla="*/ 236 w 345"/>
                  <a:gd name="T59" fmla="*/ 221 h 346"/>
                  <a:gd name="T60" fmla="*/ 236 w 345"/>
                  <a:gd name="T61" fmla="*/ 258 h 346"/>
                  <a:gd name="T62" fmla="*/ 254 w 345"/>
                  <a:gd name="T63" fmla="*/ 258 h 346"/>
                  <a:gd name="T64" fmla="*/ 235 w 345"/>
                  <a:gd name="T65" fmla="*/ 145 h 346"/>
                  <a:gd name="T66" fmla="*/ 236 w 345"/>
                  <a:gd name="T67" fmla="*/ 200 h 346"/>
                  <a:gd name="T68" fmla="*/ 174 w 345"/>
                  <a:gd name="T69" fmla="*/ 207 h 346"/>
                  <a:gd name="T70" fmla="*/ 113 w 345"/>
                  <a:gd name="T71" fmla="*/ 200 h 346"/>
                  <a:gd name="T72" fmla="*/ 114 w 345"/>
                  <a:gd name="T73" fmla="*/ 145 h 346"/>
                  <a:gd name="T74" fmla="*/ 141 w 345"/>
                  <a:gd name="T75" fmla="*/ 116 h 346"/>
                  <a:gd name="T76" fmla="*/ 167 w 345"/>
                  <a:gd name="T77" fmla="*/ 160 h 346"/>
                  <a:gd name="T78" fmla="*/ 170 w 345"/>
                  <a:gd name="T79" fmla="*/ 141 h 346"/>
                  <a:gd name="T80" fmla="*/ 167 w 345"/>
                  <a:gd name="T81" fmla="*/ 134 h 346"/>
                  <a:gd name="T82" fmla="*/ 174 w 345"/>
                  <a:gd name="T83" fmla="*/ 127 h 346"/>
                  <a:gd name="T84" fmla="*/ 182 w 345"/>
                  <a:gd name="T85" fmla="*/ 134 h 346"/>
                  <a:gd name="T86" fmla="*/ 178 w 345"/>
                  <a:gd name="T87" fmla="*/ 141 h 346"/>
                  <a:gd name="T88" fmla="*/ 182 w 345"/>
                  <a:gd name="T89" fmla="*/ 161 h 346"/>
                  <a:gd name="T90" fmla="*/ 208 w 345"/>
                  <a:gd name="T91" fmla="*/ 116 h 346"/>
                  <a:gd name="T92" fmla="*/ 235 w 345"/>
                  <a:gd name="T93" fmla="*/ 145 h 346"/>
                  <a:gd name="T94" fmla="*/ 210 w 345"/>
                  <a:gd name="T95" fmla="*/ 56 h 346"/>
                  <a:gd name="T96" fmla="*/ 210 w 345"/>
                  <a:gd name="T97" fmla="*/ 57 h 346"/>
                  <a:gd name="T98" fmla="*/ 212 w 345"/>
                  <a:gd name="T99" fmla="*/ 57 h 346"/>
                  <a:gd name="T100" fmla="*/ 218 w 345"/>
                  <a:gd name="T101" fmla="*/ 71 h 346"/>
                  <a:gd name="T102" fmla="*/ 207 w 345"/>
                  <a:gd name="T103" fmla="*/ 81 h 346"/>
                  <a:gd name="T104" fmla="*/ 207 w 345"/>
                  <a:gd name="T105" fmla="*/ 81 h 346"/>
                  <a:gd name="T106" fmla="*/ 175 w 345"/>
                  <a:gd name="T107" fmla="*/ 115 h 346"/>
                  <a:gd name="T108" fmla="*/ 143 w 345"/>
                  <a:gd name="T109" fmla="*/ 80 h 346"/>
                  <a:gd name="T110" fmla="*/ 142 w 345"/>
                  <a:gd name="T111" fmla="*/ 81 h 346"/>
                  <a:gd name="T112" fmla="*/ 131 w 345"/>
                  <a:gd name="T113" fmla="*/ 71 h 346"/>
                  <a:gd name="T114" fmla="*/ 137 w 345"/>
                  <a:gd name="T115" fmla="*/ 57 h 346"/>
                  <a:gd name="T116" fmla="*/ 139 w 345"/>
                  <a:gd name="T117" fmla="*/ 57 h 346"/>
                  <a:gd name="T118" fmla="*/ 139 w 345"/>
                  <a:gd name="T119" fmla="*/ 56 h 346"/>
                  <a:gd name="T120" fmla="*/ 175 w 345"/>
                  <a:gd name="T121" fmla="*/ 23 h 346"/>
                  <a:gd name="T122" fmla="*/ 210 w 345"/>
                  <a:gd name="T123" fmla="*/ 5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5" h="346">
                    <a:moveTo>
                      <a:pt x="0" y="173"/>
                    </a:moveTo>
                    <a:cubicBezTo>
                      <a:pt x="0" y="269"/>
                      <a:pt x="77" y="346"/>
                      <a:pt x="172" y="346"/>
                    </a:cubicBezTo>
                    <a:cubicBezTo>
                      <a:pt x="268" y="346"/>
                      <a:pt x="345" y="269"/>
                      <a:pt x="345" y="173"/>
                    </a:cubicBezTo>
                    <a:cubicBezTo>
                      <a:pt x="345" y="78"/>
                      <a:pt x="268" y="0"/>
                      <a:pt x="172" y="0"/>
                    </a:cubicBezTo>
                    <a:cubicBezTo>
                      <a:pt x="77" y="0"/>
                      <a:pt x="0" y="78"/>
                      <a:pt x="0" y="173"/>
                    </a:cubicBezTo>
                    <a:close/>
                    <a:moveTo>
                      <a:pt x="254" y="258"/>
                    </a:moveTo>
                    <a:cubicBezTo>
                      <a:pt x="230" y="308"/>
                      <a:pt x="230" y="308"/>
                      <a:pt x="230" y="308"/>
                    </a:cubicBezTo>
                    <a:cubicBezTo>
                      <a:pt x="206" y="258"/>
                      <a:pt x="206" y="258"/>
                      <a:pt x="206" y="258"/>
                    </a:cubicBezTo>
                    <a:cubicBezTo>
                      <a:pt x="222" y="258"/>
                      <a:pt x="222" y="258"/>
                      <a:pt x="222" y="258"/>
                    </a:cubicBezTo>
                    <a:cubicBezTo>
                      <a:pt x="222" y="236"/>
                      <a:pt x="222" y="236"/>
                      <a:pt x="222" y="236"/>
                    </a:cubicBezTo>
                    <a:cubicBezTo>
                      <a:pt x="185" y="236"/>
                      <a:pt x="185" y="236"/>
                      <a:pt x="185" y="236"/>
                    </a:cubicBezTo>
                    <a:cubicBezTo>
                      <a:pt x="185" y="286"/>
                      <a:pt x="185" y="286"/>
                      <a:pt x="185" y="286"/>
                    </a:cubicBezTo>
                    <a:cubicBezTo>
                      <a:pt x="198" y="286"/>
                      <a:pt x="198" y="286"/>
                      <a:pt x="198" y="286"/>
                    </a:cubicBezTo>
                    <a:cubicBezTo>
                      <a:pt x="174" y="335"/>
                      <a:pt x="174" y="335"/>
                      <a:pt x="174" y="335"/>
                    </a:cubicBezTo>
                    <a:cubicBezTo>
                      <a:pt x="150" y="286"/>
                      <a:pt x="150" y="286"/>
                      <a:pt x="150" y="286"/>
                    </a:cubicBezTo>
                    <a:cubicBezTo>
                      <a:pt x="165" y="286"/>
                      <a:pt x="165" y="286"/>
                      <a:pt x="165" y="286"/>
                    </a:cubicBezTo>
                    <a:cubicBezTo>
                      <a:pt x="165" y="236"/>
                      <a:pt x="165" y="236"/>
                      <a:pt x="165" y="236"/>
                    </a:cubicBezTo>
                    <a:cubicBezTo>
                      <a:pt x="127" y="236"/>
                      <a:pt x="127" y="236"/>
                      <a:pt x="127" y="236"/>
                    </a:cubicBezTo>
                    <a:cubicBezTo>
                      <a:pt x="127" y="258"/>
                      <a:pt x="127" y="258"/>
                      <a:pt x="127" y="258"/>
                    </a:cubicBezTo>
                    <a:cubicBezTo>
                      <a:pt x="145" y="258"/>
                      <a:pt x="145" y="258"/>
                      <a:pt x="145" y="258"/>
                    </a:cubicBezTo>
                    <a:cubicBezTo>
                      <a:pt x="121" y="308"/>
                      <a:pt x="121" y="308"/>
                      <a:pt x="121" y="308"/>
                    </a:cubicBezTo>
                    <a:cubicBezTo>
                      <a:pt x="96" y="258"/>
                      <a:pt x="96" y="258"/>
                      <a:pt x="96" y="258"/>
                    </a:cubicBezTo>
                    <a:cubicBezTo>
                      <a:pt x="113" y="258"/>
                      <a:pt x="113" y="258"/>
                      <a:pt x="113" y="258"/>
                    </a:cubicBezTo>
                    <a:cubicBezTo>
                      <a:pt x="113" y="221"/>
                      <a:pt x="113" y="221"/>
                      <a:pt x="113" y="221"/>
                    </a:cubicBezTo>
                    <a:cubicBezTo>
                      <a:pt x="165" y="221"/>
                      <a:pt x="165" y="221"/>
                      <a:pt x="165" y="221"/>
                    </a:cubicBezTo>
                    <a:cubicBezTo>
                      <a:pt x="165" y="211"/>
                      <a:pt x="165" y="211"/>
                      <a:pt x="165" y="211"/>
                    </a:cubicBezTo>
                    <a:cubicBezTo>
                      <a:pt x="168" y="211"/>
                      <a:pt x="171" y="211"/>
                      <a:pt x="174" y="211"/>
                    </a:cubicBezTo>
                    <a:cubicBezTo>
                      <a:pt x="178" y="211"/>
                      <a:pt x="181" y="211"/>
                      <a:pt x="185" y="211"/>
                    </a:cubicBezTo>
                    <a:cubicBezTo>
                      <a:pt x="185" y="221"/>
                      <a:pt x="185" y="221"/>
                      <a:pt x="185" y="221"/>
                    </a:cubicBezTo>
                    <a:cubicBezTo>
                      <a:pt x="236" y="221"/>
                      <a:pt x="236" y="221"/>
                      <a:pt x="236" y="221"/>
                    </a:cubicBezTo>
                    <a:cubicBezTo>
                      <a:pt x="236" y="258"/>
                      <a:pt x="236" y="258"/>
                      <a:pt x="236" y="258"/>
                    </a:cubicBezTo>
                    <a:lnTo>
                      <a:pt x="254" y="258"/>
                    </a:lnTo>
                    <a:close/>
                    <a:moveTo>
                      <a:pt x="235" y="145"/>
                    </a:moveTo>
                    <a:cubicBezTo>
                      <a:pt x="236" y="200"/>
                      <a:pt x="236" y="200"/>
                      <a:pt x="236" y="200"/>
                    </a:cubicBezTo>
                    <a:cubicBezTo>
                      <a:pt x="236" y="200"/>
                      <a:pt x="204" y="207"/>
                      <a:pt x="174" y="207"/>
                    </a:cubicBezTo>
                    <a:cubicBezTo>
                      <a:pt x="145" y="207"/>
                      <a:pt x="113" y="200"/>
                      <a:pt x="113" y="200"/>
                    </a:cubicBezTo>
                    <a:cubicBezTo>
                      <a:pt x="114" y="145"/>
                      <a:pt x="114" y="145"/>
                      <a:pt x="114" y="145"/>
                    </a:cubicBezTo>
                    <a:cubicBezTo>
                      <a:pt x="116" y="133"/>
                      <a:pt x="126" y="123"/>
                      <a:pt x="141" y="116"/>
                    </a:cubicBezTo>
                    <a:cubicBezTo>
                      <a:pt x="167" y="160"/>
                      <a:pt x="167" y="160"/>
                      <a:pt x="167" y="160"/>
                    </a:cubicBezTo>
                    <a:cubicBezTo>
                      <a:pt x="170" y="141"/>
                      <a:pt x="170" y="141"/>
                      <a:pt x="170" y="141"/>
                    </a:cubicBezTo>
                    <a:cubicBezTo>
                      <a:pt x="168" y="139"/>
                      <a:pt x="167" y="137"/>
                      <a:pt x="167" y="134"/>
                    </a:cubicBezTo>
                    <a:cubicBezTo>
                      <a:pt x="167" y="130"/>
                      <a:pt x="170" y="127"/>
                      <a:pt x="174" y="127"/>
                    </a:cubicBezTo>
                    <a:cubicBezTo>
                      <a:pt x="179" y="127"/>
                      <a:pt x="182" y="130"/>
                      <a:pt x="182" y="134"/>
                    </a:cubicBezTo>
                    <a:cubicBezTo>
                      <a:pt x="182" y="137"/>
                      <a:pt x="180" y="139"/>
                      <a:pt x="178" y="141"/>
                    </a:cubicBezTo>
                    <a:cubicBezTo>
                      <a:pt x="182" y="161"/>
                      <a:pt x="182" y="161"/>
                      <a:pt x="182" y="161"/>
                    </a:cubicBezTo>
                    <a:cubicBezTo>
                      <a:pt x="208" y="116"/>
                      <a:pt x="208" y="116"/>
                      <a:pt x="208" y="116"/>
                    </a:cubicBezTo>
                    <a:cubicBezTo>
                      <a:pt x="223" y="123"/>
                      <a:pt x="233" y="133"/>
                      <a:pt x="235" y="145"/>
                    </a:cubicBezTo>
                    <a:close/>
                    <a:moveTo>
                      <a:pt x="210" y="56"/>
                    </a:moveTo>
                    <a:cubicBezTo>
                      <a:pt x="210" y="57"/>
                      <a:pt x="210" y="57"/>
                      <a:pt x="210" y="57"/>
                    </a:cubicBezTo>
                    <a:cubicBezTo>
                      <a:pt x="210" y="57"/>
                      <a:pt x="211" y="57"/>
                      <a:pt x="212" y="57"/>
                    </a:cubicBezTo>
                    <a:cubicBezTo>
                      <a:pt x="216" y="58"/>
                      <a:pt x="219" y="64"/>
                      <a:pt x="218" y="71"/>
                    </a:cubicBezTo>
                    <a:cubicBezTo>
                      <a:pt x="216" y="77"/>
                      <a:pt x="211" y="82"/>
                      <a:pt x="207" y="81"/>
                    </a:cubicBezTo>
                    <a:cubicBezTo>
                      <a:pt x="207" y="81"/>
                      <a:pt x="207" y="81"/>
                      <a:pt x="207" y="81"/>
                    </a:cubicBezTo>
                    <a:cubicBezTo>
                      <a:pt x="203" y="99"/>
                      <a:pt x="190" y="115"/>
                      <a:pt x="175" y="115"/>
                    </a:cubicBezTo>
                    <a:cubicBezTo>
                      <a:pt x="159" y="115"/>
                      <a:pt x="147" y="99"/>
                      <a:pt x="143" y="80"/>
                    </a:cubicBezTo>
                    <a:cubicBezTo>
                      <a:pt x="142" y="81"/>
                      <a:pt x="142" y="81"/>
                      <a:pt x="142" y="81"/>
                    </a:cubicBezTo>
                    <a:cubicBezTo>
                      <a:pt x="138" y="82"/>
                      <a:pt x="133" y="77"/>
                      <a:pt x="131" y="71"/>
                    </a:cubicBezTo>
                    <a:cubicBezTo>
                      <a:pt x="130" y="64"/>
                      <a:pt x="133" y="58"/>
                      <a:pt x="137" y="57"/>
                    </a:cubicBezTo>
                    <a:cubicBezTo>
                      <a:pt x="138" y="57"/>
                      <a:pt x="139" y="57"/>
                      <a:pt x="139" y="57"/>
                    </a:cubicBezTo>
                    <a:cubicBezTo>
                      <a:pt x="139" y="57"/>
                      <a:pt x="139" y="57"/>
                      <a:pt x="139" y="56"/>
                    </a:cubicBezTo>
                    <a:cubicBezTo>
                      <a:pt x="139" y="38"/>
                      <a:pt x="155" y="23"/>
                      <a:pt x="175" y="23"/>
                    </a:cubicBezTo>
                    <a:cubicBezTo>
                      <a:pt x="194" y="23"/>
                      <a:pt x="210" y="38"/>
                      <a:pt x="210" y="56"/>
                    </a:cubicBezTo>
                    <a:close/>
                  </a:path>
                </a:pathLst>
              </a:custGeom>
              <a:solidFill>
                <a:srgbClr val="3C78D0"/>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endParaRPr>
              </a:p>
            </p:txBody>
          </p:sp>
          <p:sp>
            <p:nvSpPr>
              <p:cNvPr id="98" name="Freeform 620"/>
              <p:cNvSpPr/>
              <p:nvPr/>
            </p:nvSpPr>
            <p:spPr bwMode="auto">
              <a:xfrm>
                <a:off x="8511966" y="4414393"/>
                <a:ext cx="368657" cy="288814"/>
              </a:xfrm>
              <a:custGeom>
                <a:avLst/>
                <a:gdLst>
                  <a:gd name="T0" fmla="*/ 140 w 158"/>
                  <a:gd name="T1" fmla="*/ 10 h 124"/>
                  <a:gd name="T2" fmla="*/ 89 w 158"/>
                  <a:gd name="T3" fmla="*/ 10 h 124"/>
                  <a:gd name="T4" fmla="*/ 89 w 158"/>
                  <a:gd name="T5" fmla="*/ 0 h 124"/>
                  <a:gd name="T6" fmla="*/ 78 w 158"/>
                  <a:gd name="T7" fmla="*/ 0 h 124"/>
                  <a:gd name="T8" fmla="*/ 69 w 158"/>
                  <a:gd name="T9" fmla="*/ 0 h 124"/>
                  <a:gd name="T10" fmla="*/ 69 w 158"/>
                  <a:gd name="T11" fmla="*/ 10 h 124"/>
                  <a:gd name="T12" fmla="*/ 17 w 158"/>
                  <a:gd name="T13" fmla="*/ 10 h 124"/>
                  <a:gd name="T14" fmla="*/ 17 w 158"/>
                  <a:gd name="T15" fmla="*/ 47 h 124"/>
                  <a:gd name="T16" fmla="*/ 0 w 158"/>
                  <a:gd name="T17" fmla="*/ 47 h 124"/>
                  <a:gd name="T18" fmla="*/ 25 w 158"/>
                  <a:gd name="T19" fmla="*/ 97 h 124"/>
                  <a:gd name="T20" fmla="*/ 49 w 158"/>
                  <a:gd name="T21" fmla="*/ 47 h 124"/>
                  <a:gd name="T22" fmla="*/ 31 w 158"/>
                  <a:gd name="T23" fmla="*/ 47 h 124"/>
                  <a:gd name="T24" fmla="*/ 31 w 158"/>
                  <a:gd name="T25" fmla="*/ 25 h 124"/>
                  <a:gd name="T26" fmla="*/ 69 w 158"/>
                  <a:gd name="T27" fmla="*/ 25 h 124"/>
                  <a:gd name="T28" fmla="*/ 69 w 158"/>
                  <a:gd name="T29" fmla="*/ 75 h 124"/>
                  <a:gd name="T30" fmla="*/ 54 w 158"/>
                  <a:gd name="T31" fmla="*/ 75 h 124"/>
                  <a:gd name="T32" fmla="*/ 78 w 158"/>
                  <a:gd name="T33" fmla="*/ 124 h 124"/>
                  <a:gd name="T34" fmla="*/ 102 w 158"/>
                  <a:gd name="T35" fmla="*/ 75 h 124"/>
                  <a:gd name="T36" fmla="*/ 89 w 158"/>
                  <a:gd name="T37" fmla="*/ 75 h 124"/>
                  <a:gd name="T38" fmla="*/ 89 w 158"/>
                  <a:gd name="T39" fmla="*/ 25 h 124"/>
                  <a:gd name="T40" fmla="*/ 126 w 158"/>
                  <a:gd name="T41" fmla="*/ 25 h 124"/>
                  <a:gd name="T42" fmla="*/ 126 w 158"/>
                  <a:gd name="T43" fmla="*/ 47 h 124"/>
                  <a:gd name="T44" fmla="*/ 110 w 158"/>
                  <a:gd name="T45" fmla="*/ 47 h 124"/>
                  <a:gd name="T46" fmla="*/ 134 w 158"/>
                  <a:gd name="T47" fmla="*/ 97 h 124"/>
                  <a:gd name="T48" fmla="*/ 158 w 158"/>
                  <a:gd name="T49" fmla="*/ 47 h 124"/>
                  <a:gd name="T50" fmla="*/ 140 w 158"/>
                  <a:gd name="T51" fmla="*/ 47 h 124"/>
                  <a:gd name="T52" fmla="*/ 140 w 158"/>
                  <a:gd name="T53"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8" h="124">
                    <a:moveTo>
                      <a:pt x="140" y="10"/>
                    </a:moveTo>
                    <a:cubicBezTo>
                      <a:pt x="89" y="10"/>
                      <a:pt x="89" y="10"/>
                      <a:pt x="89" y="10"/>
                    </a:cubicBezTo>
                    <a:cubicBezTo>
                      <a:pt x="89" y="0"/>
                      <a:pt x="89" y="0"/>
                      <a:pt x="89" y="0"/>
                    </a:cubicBezTo>
                    <a:cubicBezTo>
                      <a:pt x="85" y="0"/>
                      <a:pt x="82" y="0"/>
                      <a:pt x="78" y="0"/>
                    </a:cubicBezTo>
                    <a:cubicBezTo>
                      <a:pt x="75" y="0"/>
                      <a:pt x="72" y="0"/>
                      <a:pt x="69" y="0"/>
                    </a:cubicBezTo>
                    <a:cubicBezTo>
                      <a:pt x="69" y="10"/>
                      <a:pt x="69" y="10"/>
                      <a:pt x="69" y="10"/>
                    </a:cubicBezTo>
                    <a:cubicBezTo>
                      <a:pt x="17" y="10"/>
                      <a:pt x="17" y="10"/>
                      <a:pt x="17" y="10"/>
                    </a:cubicBezTo>
                    <a:cubicBezTo>
                      <a:pt x="17" y="47"/>
                      <a:pt x="17" y="47"/>
                      <a:pt x="17" y="47"/>
                    </a:cubicBezTo>
                    <a:cubicBezTo>
                      <a:pt x="0" y="47"/>
                      <a:pt x="0" y="47"/>
                      <a:pt x="0" y="47"/>
                    </a:cubicBezTo>
                    <a:cubicBezTo>
                      <a:pt x="25" y="97"/>
                      <a:pt x="25" y="97"/>
                      <a:pt x="25" y="97"/>
                    </a:cubicBezTo>
                    <a:cubicBezTo>
                      <a:pt x="49" y="47"/>
                      <a:pt x="49" y="47"/>
                      <a:pt x="49" y="47"/>
                    </a:cubicBezTo>
                    <a:cubicBezTo>
                      <a:pt x="31" y="47"/>
                      <a:pt x="31" y="47"/>
                      <a:pt x="31" y="47"/>
                    </a:cubicBezTo>
                    <a:cubicBezTo>
                      <a:pt x="31" y="25"/>
                      <a:pt x="31" y="25"/>
                      <a:pt x="31" y="25"/>
                    </a:cubicBezTo>
                    <a:cubicBezTo>
                      <a:pt x="69" y="25"/>
                      <a:pt x="69" y="25"/>
                      <a:pt x="69" y="25"/>
                    </a:cubicBezTo>
                    <a:cubicBezTo>
                      <a:pt x="69" y="75"/>
                      <a:pt x="69" y="75"/>
                      <a:pt x="69" y="75"/>
                    </a:cubicBezTo>
                    <a:cubicBezTo>
                      <a:pt x="54" y="75"/>
                      <a:pt x="54" y="75"/>
                      <a:pt x="54" y="75"/>
                    </a:cubicBezTo>
                    <a:cubicBezTo>
                      <a:pt x="78" y="124"/>
                      <a:pt x="78" y="124"/>
                      <a:pt x="78" y="124"/>
                    </a:cubicBezTo>
                    <a:cubicBezTo>
                      <a:pt x="102" y="75"/>
                      <a:pt x="102" y="75"/>
                      <a:pt x="102" y="75"/>
                    </a:cubicBezTo>
                    <a:cubicBezTo>
                      <a:pt x="89" y="75"/>
                      <a:pt x="89" y="75"/>
                      <a:pt x="89" y="75"/>
                    </a:cubicBezTo>
                    <a:cubicBezTo>
                      <a:pt x="89" y="25"/>
                      <a:pt x="89" y="25"/>
                      <a:pt x="89" y="25"/>
                    </a:cubicBezTo>
                    <a:cubicBezTo>
                      <a:pt x="126" y="25"/>
                      <a:pt x="126" y="25"/>
                      <a:pt x="126" y="25"/>
                    </a:cubicBezTo>
                    <a:cubicBezTo>
                      <a:pt x="126" y="47"/>
                      <a:pt x="126" y="47"/>
                      <a:pt x="126" y="47"/>
                    </a:cubicBezTo>
                    <a:cubicBezTo>
                      <a:pt x="110" y="47"/>
                      <a:pt x="110" y="47"/>
                      <a:pt x="110" y="47"/>
                    </a:cubicBezTo>
                    <a:cubicBezTo>
                      <a:pt x="134" y="97"/>
                      <a:pt x="134" y="97"/>
                      <a:pt x="134" y="97"/>
                    </a:cubicBezTo>
                    <a:cubicBezTo>
                      <a:pt x="158" y="47"/>
                      <a:pt x="158" y="47"/>
                      <a:pt x="158" y="47"/>
                    </a:cubicBezTo>
                    <a:cubicBezTo>
                      <a:pt x="140" y="47"/>
                      <a:pt x="140" y="47"/>
                      <a:pt x="140" y="47"/>
                    </a:cubicBezTo>
                    <a:lnTo>
                      <a:pt x="140" y="1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44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accel="52000" fill="hold" nodeType="afterEffect" p14:presetBounceEnd="38000">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14:bounceEnd="38000">
                                          <p:cBhvr additive="base">
                                            <p:cTn id="12" dur="500" fill="hold"/>
                                            <p:tgtEl>
                                              <p:spTgt spid="61"/>
                                            </p:tgtEl>
                                            <p:attrNameLst>
                                              <p:attrName>ppt_x</p:attrName>
                                            </p:attrNameLst>
                                          </p:cBhvr>
                                          <p:tavLst>
                                            <p:tav tm="0">
                                              <p:val>
                                                <p:strVal val="0-#ppt_w/2"/>
                                              </p:val>
                                            </p:tav>
                                            <p:tav tm="100000">
                                              <p:val>
                                                <p:strVal val="#ppt_x"/>
                                              </p:val>
                                            </p:tav>
                                          </p:tavLst>
                                        </p:anim>
                                        <p:anim calcmode="lin" valueType="num" p14:bounceEnd="38000">
                                          <p:cBhvr additive="base">
                                            <p:cTn id="13" dur="500" fill="hold"/>
                                            <p:tgtEl>
                                              <p:spTgt spid="6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accel="52000" fill="hold" nodeType="afterEffect" p14:presetBounceEnd="38000">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14:bounceEnd="38000">
                                          <p:cBhvr additive="base">
                                            <p:cTn id="17" dur="500" fill="hold"/>
                                            <p:tgtEl>
                                              <p:spTgt spid="57"/>
                                            </p:tgtEl>
                                            <p:attrNameLst>
                                              <p:attrName>ppt_x</p:attrName>
                                            </p:attrNameLst>
                                          </p:cBhvr>
                                          <p:tavLst>
                                            <p:tav tm="0">
                                              <p:val>
                                                <p:strVal val="0-#ppt_w/2"/>
                                              </p:val>
                                            </p:tav>
                                            <p:tav tm="100000">
                                              <p:val>
                                                <p:strVal val="#ppt_x"/>
                                              </p:val>
                                            </p:tav>
                                          </p:tavLst>
                                        </p:anim>
                                        <p:anim calcmode="lin" valueType="num" p14:bounceEnd="38000">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accel="52000" fill="hold" nodeType="afterEffect" p14:presetBounceEnd="38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38000">
                                          <p:cBhvr additive="base">
                                            <p:cTn id="22" dur="500" fill="hold"/>
                                            <p:tgtEl>
                                              <p:spTgt spid="29"/>
                                            </p:tgtEl>
                                            <p:attrNameLst>
                                              <p:attrName>ppt_x</p:attrName>
                                            </p:attrNameLst>
                                          </p:cBhvr>
                                          <p:tavLst>
                                            <p:tav tm="0">
                                              <p:val>
                                                <p:strVal val="0-#ppt_w/2"/>
                                              </p:val>
                                            </p:tav>
                                            <p:tav tm="100000">
                                              <p:val>
                                                <p:strVal val="#ppt_x"/>
                                              </p:val>
                                            </p:tav>
                                          </p:tavLst>
                                        </p:anim>
                                        <p:anim calcmode="lin" valueType="num" p14:bounceEnd="38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18" presetClass="entr" presetSubtype="3"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trips(upRight)">
                                          <p:cBhvr>
                                            <p:cTn id="30" dur="500"/>
                                            <p:tgtEl>
                                              <p:spTgt spid="56"/>
                                            </p:tgtEl>
                                          </p:cBhvr>
                                        </p:animEffect>
                                      </p:childTnLst>
                                    </p:cTn>
                                  </p:par>
                                  <p:par>
                                    <p:cTn id="31" presetID="18" presetClass="entr" presetSubtype="9"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strips(upLeft)">
                                          <p:cBhvr>
                                            <p:cTn id="33" dur="500"/>
                                            <p:tgtEl>
                                              <p:spTgt spid="60"/>
                                            </p:tgtEl>
                                          </p:cBhvr>
                                        </p:animEffect>
                                      </p:childTnLst>
                                    </p:cTn>
                                  </p:par>
                                </p:childTnLst>
                              </p:cTn>
                            </p:par>
                            <p:par>
                              <p:cTn id="34" fill="hold">
                                <p:stCondLst>
                                  <p:cond delay="2500"/>
                                </p:stCondLst>
                                <p:childTnLst>
                                  <p:par>
                                    <p:cTn id="35" presetID="12" presetClass="entr" presetSubtype="2"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p:tgtEl>
                                              <p:spTgt spid="49"/>
                                            </p:tgtEl>
                                            <p:attrNameLst>
                                              <p:attrName>ppt_x</p:attrName>
                                            </p:attrNameLst>
                                          </p:cBhvr>
                                          <p:tavLst>
                                            <p:tav tm="0">
                                              <p:val>
                                                <p:strVal val="#ppt_x+#ppt_w*1.125000"/>
                                              </p:val>
                                            </p:tav>
                                            <p:tav tm="100000">
                                              <p:val>
                                                <p:strVal val="#ppt_x"/>
                                              </p:val>
                                            </p:tav>
                                          </p:tavLst>
                                        </p:anim>
                                        <p:animEffect transition="in" filter="wipe(left)">
                                          <p:cBhvr>
                                            <p:cTn id="38" dur="500"/>
                                            <p:tgtEl>
                                              <p:spTgt spid="49"/>
                                            </p:tgtEl>
                                          </p:cBhvr>
                                        </p:animEffec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p:tgtEl>
                                              <p:spTgt spid="64"/>
                                            </p:tgtEl>
                                            <p:attrNameLst>
                                              <p:attrName>ppt_x</p:attrName>
                                            </p:attrNameLst>
                                          </p:cBhvr>
                                          <p:tavLst>
                                            <p:tav tm="0">
                                              <p:val>
                                                <p:strVal val="#ppt_x+#ppt_w*1.125000"/>
                                              </p:val>
                                            </p:tav>
                                            <p:tav tm="100000">
                                              <p:val>
                                                <p:strVal val="#ppt_x"/>
                                              </p:val>
                                            </p:tav>
                                          </p:tavLst>
                                        </p:anim>
                                        <p:animEffect transition="in" filter="wipe(left)">
                                          <p:cBhvr>
                                            <p:cTn id="43" dur="500"/>
                                            <p:tgtEl>
                                              <p:spTgt spid="64"/>
                                            </p:tgtEl>
                                          </p:cBhvr>
                                        </p:animEffect>
                                      </p:childTnLst>
                                    </p:cTn>
                                  </p:par>
                                </p:childTnLst>
                              </p:cTn>
                            </p:par>
                            <p:par>
                              <p:cTn id="44" fill="hold">
                                <p:stCondLst>
                                  <p:cond delay="3500"/>
                                </p:stCondLst>
                                <p:childTnLst>
                                  <p:par>
                                    <p:cTn id="45" presetID="12" presetClass="entr" presetSubtype="2"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ppt_x</p:attrName>
                                            </p:attrNameLst>
                                          </p:cBhvr>
                                          <p:tavLst>
                                            <p:tav tm="0">
                                              <p:val>
                                                <p:strVal val="#ppt_x+#ppt_w*1.125000"/>
                                              </p:val>
                                            </p:tav>
                                            <p:tav tm="100000">
                                              <p:val>
                                                <p:strVal val="#ppt_x"/>
                                              </p:val>
                                            </p:tav>
                                          </p:tavLst>
                                        </p:anim>
                                        <p:animEffect transition="in" filter="wipe(left)">
                                          <p:cBhvr>
                                            <p:cTn id="48" dur="500"/>
                                            <p:tgtEl>
                                              <p:spTgt spid="65"/>
                                            </p:tgtEl>
                                          </p:cBhvr>
                                        </p:animEffect>
                                      </p:childTnLst>
                                    </p:cTn>
                                  </p:par>
                                </p:childTnLst>
                              </p:cTn>
                            </p:par>
                            <p:par>
                              <p:cTn id="49" fill="hold">
                                <p:stCondLst>
                                  <p:cond delay="4000"/>
                                </p:stCondLst>
                                <p:childTnLst>
                                  <p:par>
                                    <p:cTn id="50" presetID="2" presetClass="entr" presetSubtype="4" fill="hold" nodeType="afterEffect" p14:presetBounceEnd="44000">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14:bounceEnd="44000">
                                          <p:cBhvr additive="base">
                                            <p:cTn id="52" dur="500" fill="hold"/>
                                            <p:tgtEl>
                                              <p:spTgt spid="2"/>
                                            </p:tgtEl>
                                            <p:attrNameLst>
                                              <p:attrName>ppt_x</p:attrName>
                                            </p:attrNameLst>
                                          </p:cBhvr>
                                          <p:tavLst>
                                            <p:tav tm="0">
                                              <p:val>
                                                <p:strVal val="#ppt_x"/>
                                              </p:val>
                                            </p:tav>
                                            <p:tav tm="100000">
                                              <p:val>
                                                <p:strVal val="#ppt_x"/>
                                              </p:val>
                                            </p:tav>
                                          </p:tavLst>
                                        </p:anim>
                                        <p:anim calcmode="lin" valueType="num" p14:bounceEnd="44000">
                                          <p:cBhvr additive="base">
                                            <p:cTn id="53" dur="500" fill="hold"/>
                                            <p:tgtEl>
                                              <p:spTgt spid="2"/>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12" accel="52000" fill="hold" nodeType="afterEffect" p14:presetBounceEnd="38000">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14:bounceEnd="38000">
                                          <p:cBhvr additive="base">
                                            <p:cTn id="57" dur="500" fill="hold"/>
                                            <p:tgtEl>
                                              <p:spTgt spid="26"/>
                                            </p:tgtEl>
                                            <p:attrNameLst>
                                              <p:attrName>ppt_x</p:attrName>
                                            </p:attrNameLst>
                                          </p:cBhvr>
                                          <p:tavLst>
                                            <p:tav tm="0">
                                              <p:val>
                                                <p:strVal val="0-#ppt_w/2"/>
                                              </p:val>
                                            </p:tav>
                                            <p:tav tm="100000">
                                              <p:val>
                                                <p:strVal val="#ppt_x"/>
                                              </p:val>
                                            </p:tav>
                                          </p:tavLst>
                                        </p:anim>
                                        <p:anim calcmode="lin" valueType="num" p14:bounceEnd="38000">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12" accel="52000" fill="hold" nodeType="afterEffect" p14:presetBounceEnd="38000">
                                      <p:stCondLst>
                                        <p:cond delay="0"/>
                                      </p:stCondLst>
                                      <p:childTnLst>
                                        <p:set>
                                          <p:cBhvr>
                                            <p:cTn id="61" dur="1" fill="hold">
                                              <p:stCondLst>
                                                <p:cond delay="0"/>
                                              </p:stCondLst>
                                            </p:cTn>
                                            <p:tgtEl>
                                              <p:spTgt spid="41"/>
                                            </p:tgtEl>
                                            <p:attrNameLst>
                                              <p:attrName>style.visibility</p:attrName>
                                            </p:attrNameLst>
                                          </p:cBhvr>
                                          <p:to>
                                            <p:strVal val="visible"/>
                                          </p:to>
                                        </p:set>
                                        <p:anim calcmode="lin" valueType="num" p14:bounceEnd="38000">
                                          <p:cBhvr additive="base">
                                            <p:cTn id="62" dur="500" fill="hold"/>
                                            <p:tgtEl>
                                              <p:spTgt spid="41"/>
                                            </p:tgtEl>
                                            <p:attrNameLst>
                                              <p:attrName>ppt_x</p:attrName>
                                            </p:attrNameLst>
                                          </p:cBhvr>
                                          <p:tavLst>
                                            <p:tav tm="0">
                                              <p:val>
                                                <p:strVal val="0-#ppt_w/2"/>
                                              </p:val>
                                            </p:tav>
                                            <p:tav tm="100000">
                                              <p:val>
                                                <p:strVal val="#ppt_x"/>
                                              </p:val>
                                            </p:tav>
                                          </p:tavLst>
                                        </p:anim>
                                        <p:anim calcmode="lin" valueType="num" p14:bounceEnd="38000">
                                          <p:cBhvr additive="base">
                                            <p:cTn id="63" dur="500" fill="hold"/>
                                            <p:tgtEl>
                                              <p:spTgt spid="41"/>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12" accel="52000" fill="hold" nodeType="afterEffect" p14:presetBounceEnd="38000">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14:bounceEnd="38000">
                                          <p:cBhvr additive="base">
                                            <p:cTn id="67" dur="500" fill="hold"/>
                                            <p:tgtEl>
                                              <p:spTgt spid="38"/>
                                            </p:tgtEl>
                                            <p:attrNameLst>
                                              <p:attrName>ppt_x</p:attrName>
                                            </p:attrNameLst>
                                          </p:cBhvr>
                                          <p:tavLst>
                                            <p:tav tm="0">
                                              <p:val>
                                                <p:strVal val="0-#ppt_w/2"/>
                                              </p:val>
                                            </p:tav>
                                            <p:tav tm="100000">
                                              <p:val>
                                                <p:strVal val="#ppt_x"/>
                                              </p:val>
                                            </p:tav>
                                          </p:tavLst>
                                        </p:anim>
                                        <p:anim calcmode="lin" valueType="num" p14:bounceEnd="38000">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12" accel="52000" fill="hold" nodeType="afterEffect" p14:presetBounceEnd="38000">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14:bounceEnd="38000">
                                          <p:cBhvr additive="base">
                                            <p:cTn id="72" dur="500" fill="hold"/>
                                            <p:tgtEl>
                                              <p:spTgt spid="35"/>
                                            </p:tgtEl>
                                            <p:attrNameLst>
                                              <p:attrName>ppt_x</p:attrName>
                                            </p:attrNameLst>
                                          </p:cBhvr>
                                          <p:tavLst>
                                            <p:tav tm="0">
                                              <p:val>
                                                <p:strVal val="0-#ppt_w/2"/>
                                              </p:val>
                                            </p:tav>
                                            <p:tav tm="100000">
                                              <p:val>
                                                <p:strVal val="#ppt_x"/>
                                              </p:val>
                                            </p:tav>
                                          </p:tavLst>
                                        </p:anim>
                                        <p:anim calcmode="lin" valueType="num" p14:bounceEnd="38000">
                                          <p:cBhvr additive="base">
                                            <p:cTn id="73" dur="500" fill="hold"/>
                                            <p:tgtEl>
                                              <p:spTgt spid="35"/>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12" accel="52000" fill="hold" nodeType="afterEffect" p14:presetBounceEnd="38000">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14:bounceEnd="38000">
                                          <p:cBhvr additive="base">
                                            <p:cTn id="77" dur="500" fill="hold"/>
                                            <p:tgtEl>
                                              <p:spTgt spid="32"/>
                                            </p:tgtEl>
                                            <p:attrNameLst>
                                              <p:attrName>ppt_x</p:attrName>
                                            </p:attrNameLst>
                                          </p:cBhvr>
                                          <p:tavLst>
                                            <p:tav tm="0">
                                              <p:val>
                                                <p:strVal val="0-#ppt_w/2"/>
                                              </p:val>
                                            </p:tav>
                                            <p:tav tm="100000">
                                              <p:val>
                                                <p:strVal val="#ppt_x"/>
                                              </p:val>
                                            </p:tav>
                                          </p:tavLst>
                                        </p:anim>
                                        <p:anim calcmode="lin" valueType="num" p14:bounceEnd="38000">
                                          <p:cBhvr additive="base">
                                            <p:cTn id="78" dur="500" fill="hold"/>
                                            <p:tgtEl>
                                              <p:spTgt spid="32"/>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18" presetClass="entr" presetSubtype="1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strips(downLeft)">
                                          <p:cBhvr>
                                            <p:cTn id="82" dur="500"/>
                                            <p:tgtEl>
                                              <p:spTgt spid="15"/>
                                            </p:tgtEl>
                                          </p:cBhvr>
                                        </p:animEffect>
                                      </p:childTnLst>
                                    </p:cTn>
                                  </p:par>
                                  <p:par>
                                    <p:cTn id="83" presetID="18" presetClass="entr" presetSubtype="12"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strips(downLeft)">
                                          <p:cBhvr>
                                            <p:cTn id="85" dur="500"/>
                                            <p:tgtEl>
                                              <p:spTgt spid="16"/>
                                            </p:tgtEl>
                                          </p:cBhvr>
                                        </p:animEffect>
                                      </p:childTnLst>
                                    </p:cTn>
                                  </p:par>
                                  <p:par>
                                    <p:cTn id="86" presetID="18" presetClass="entr" presetSubtype="12"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strips(downLeft)">
                                          <p:cBhvr>
                                            <p:cTn id="88" dur="500"/>
                                            <p:tgtEl>
                                              <p:spTgt spid="17"/>
                                            </p:tgtEl>
                                          </p:cBhvr>
                                        </p:animEffect>
                                      </p:childTnLst>
                                    </p:cTn>
                                  </p:par>
                                  <p:par>
                                    <p:cTn id="89" presetID="18" presetClass="entr" presetSubtype="6"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strips(downRight)">
                                          <p:cBhvr>
                                            <p:cTn id="91" dur="500"/>
                                            <p:tgtEl>
                                              <p:spTgt spid="18"/>
                                            </p:tgtEl>
                                          </p:cBhvr>
                                        </p:animEffect>
                                      </p:childTnLst>
                                    </p:cTn>
                                  </p:par>
                                  <p:par>
                                    <p:cTn id="92" presetID="18" presetClass="entr" presetSubtype="6"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strips(downRight)">
                                          <p:cBhvr>
                                            <p:cTn id="94" dur="500"/>
                                            <p:tgtEl>
                                              <p:spTgt spid="19"/>
                                            </p:tgtEl>
                                          </p:cBhvr>
                                        </p:animEffect>
                                      </p:childTnLst>
                                    </p:cTn>
                                  </p:par>
                                </p:childTnLst>
                              </p:cTn>
                            </p:par>
                            <p:par>
                              <p:cTn id="95" fill="hold">
                                <p:stCondLst>
                                  <p:cond delay="7500"/>
                                </p:stCondLst>
                                <p:childTnLst>
                                  <p:par>
                                    <p:cTn id="96" presetID="12" presetClass="entr" presetSubtype="2"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additive="base">
                                            <p:cTn id="98" dur="500"/>
                                            <p:tgtEl>
                                              <p:spTgt spid="44"/>
                                            </p:tgtEl>
                                            <p:attrNameLst>
                                              <p:attrName>ppt_x</p:attrName>
                                            </p:attrNameLst>
                                          </p:cBhvr>
                                          <p:tavLst>
                                            <p:tav tm="0">
                                              <p:val>
                                                <p:strVal val="#ppt_x+#ppt_w*1.125000"/>
                                              </p:val>
                                            </p:tav>
                                            <p:tav tm="100000">
                                              <p:val>
                                                <p:strVal val="#ppt_x"/>
                                              </p:val>
                                            </p:tav>
                                          </p:tavLst>
                                        </p:anim>
                                        <p:animEffect transition="in" filter="wipe(left)">
                                          <p:cBhvr>
                                            <p:cTn id="99" dur="500"/>
                                            <p:tgtEl>
                                              <p:spTgt spid="44"/>
                                            </p:tgtEl>
                                          </p:cBhvr>
                                        </p:animEffect>
                                      </p:childTnLst>
                                    </p:cTn>
                                  </p:par>
                                </p:childTnLst>
                              </p:cTn>
                            </p:par>
                            <p:par>
                              <p:cTn id="100" fill="hold">
                                <p:stCondLst>
                                  <p:cond delay="8000"/>
                                </p:stCondLst>
                                <p:childTnLst>
                                  <p:par>
                                    <p:cTn id="101" presetID="12" presetClass="entr" presetSubtype="2"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ppt_x</p:attrName>
                                            </p:attrNameLst>
                                          </p:cBhvr>
                                          <p:tavLst>
                                            <p:tav tm="0">
                                              <p:val>
                                                <p:strVal val="#ppt_x+#ppt_w*1.125000"/>
                                              </p:val>
                                            </p:tav>
                                            <p:tav tm="100000">
                                              <p:val>
                                                <p:strVal val="#ppt_x"/>
                                              </p:val>
                                            </p:tav>
                                          </p:tavLst>
                                        </p:anim>
                                        <p:animEffect transition="in" filter="wipe(left)">
                                          <p:cBhvr>
                                            <p:cTn id="104" dur="500"/>
                                            <p:tgtEl>
                                              <p:spTgt spid="45"/>
                                            </p:tgtEl>
                                          </p:cBhvr>
                                        </p:animEffect>
                                      </p:childTnLst>
                                    </p:cTn>
                                  </p:par>
                                </p:childTnLst>
                              </p:cTn>
                            </p:par>
                            <p:par>
                              <p:cTn id="105" fill="hold">
                                <p:stCondLst>
                                  <p:cond delay="8500"/>
                                </p:stCondLst>
                                <p:childTnLst>
                                  <p:par>
                                    <p:cTn id="106" presetID="12" presetClass="entr" presetSubtype="2"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p:tgtEl>
                                              <p:spTgt spid="46"/>
                                            </p:tgtEl>
                                            <p:attrNameLst>
                                              <p:attrName>ppt_x</p:attrName>
                                            </p:attrNameLst>
                                          </p:cBhvr>
                                          <p:tavLst>
                                            <p:tav tm="0">
                                              <p:val>
                                                <p:strVal val="#ppt_x+#ppt_w*1.125000"/>
                                              </p:val>
                                            </p:tav>
                                            <p:tav tm="100000">
                                              <p:val>
                                                <p:strVal val="#ppt_x"/>
                                              </p:val>
                                            </p:tav>
                                          </p:tavLst>
                                        </p:anim>
                                        <p:animEffect transition="in" filter="wipe(left)">
                                          <p:cBhvr>
                                            <p:cTn id="109" dur="500"/>
                                            <p:tgtEl>
                                              <p:spTgt spid="46"/>
                                            </p:tgtEl>
                                          </p:cBhvr>
                                        </p:animEffect>
                                      </p:childTnLst>
                                    </p:cTn>
                                  </p:par>
                                </p:childTnLst>
                              </p:cTn>
                            </p:par>
                            <p:par>
                              <p:cTn id="110" fill="hold">
                                <p:stCondLst>
                                  <p:cond delay="9000"/>
                                </p:stCondLst>
                                <p:childTnLst>
                                  <p:par>
                                    <p:cTn id="111" presetID="12" presetClass="entr" presetSubtype="2"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p:tgtEl>
                                              <p:spTgt spid="47"/>
                                            </p:tgtEl>
                                            <p:attrNameLst>
                                              <p:attrName>ppt_x</p:attrName>
                                            </p:attrNameLst>
                                          </p:cBhvr>
                                          <p:tavLst>
                                            <p:tav tm="0">
                                              <p:val>
                                                <p:strVal val="#ppt_x+#ppt_w*1.125000"/>
                                              </p:val>
                                            </p:tav>
                                            <p:tav tm="100000">
                                              <p:val>
                                                <p:strVal val="#ppt_x"/>
                                              </p:val>
                                            </p:tav>
                                          </p:tavLst>
                                        </p:anim>
                                        <p:animEffect transition="in" filter="wipe(left)">
                                          <p:cBhvr>
                                            <p:cTn id="114" dur="500"/>
                                            <p:tgtEl>
                                              <p:spTgt spid="47"/>
                                            </p:tgtEl>
                                          </p:cBhvr>
                                        </p:animEffect>
                                      </p:childTnLst>
                                    </p:cTn>
                                  </p:par>
                                </p:childTnLst>
                              </p:cTn>
                            </p:par>
                            <p:par>
                              <p:cTn id="115" fill="hold">
                                <p:stCondLst>
                                  <p:cond delay="9500"/>
                                </p:stCondLst>
                                <p:childTnLst>
                                  <p:par>
                                    <p:cTn id="116" presetID="12" presetClass="entr" presetSubtype="2"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500"/>
                                            <p:tgtEl>
                                              <p:spTgt spid="48"/>
                                            </p:tgtEl>
                                            <p:attrNameLst>
                                              <p:attrName>ppt_x</p:attrName>
                                            </p:attrNameLst>
                                          </p:cBhvr>
                                          <p:tavLst>
                                            <p:tav tm="0">
                                              <p:val>
                                                <p:strVal val="#ppt_x+#ppt_w*1.125000"/>
                                              </p:val>
                                            </p:tav>
                                            <p:tav tm="100000">
                                              <p:val>
                                                <p:strVal val="#ppt_x"/>
                                              </p:val>
                                            </p:tav>
                                          </p:tavLst>
                                        </p:anim>
                                        <p:animEffect transition="in" filter="wipe(left)">
                                          <p:cBhvr>
                                            <p:cTn id="1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64" grpId="0"/>
          <p:bldP spid="6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accel="52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accel="52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accel="52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18" presetClass="entr" presetSubtype="3" fill="hold"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strips(upRight)">
                                          <p:cBhvr>
                                            <p:cTn id="30" dur="500"/>
                                            <p:tgtEl>
                                              <p:spTgt spid="56"/>
                                            </p:tgtEl>
                                          </p:cBhvr>
                                        </p:animEffect>
                                      </p:childTnLst>
                                    </p:cTn>
                                  </p:par>
                                  <p:par>
                                    <p:cTn id="31" presetID="18" presetClass="entr" presetSubtype="9"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strips(upLeft)">
                                          <p:cBhvr>
                                            <p:cTn id="33" dur="500"/>
                                            <p:tgtEl>
                                              <p:spTgt spid="60"/>
                                            </p:tgtEl>
                                          </p:cBhvr>
                                        </p:animEffect>
                                      </p:childTnLst>
                                    </p:cTn>
                                  </p:par>
                                </p:childTnLst>
                              </p:cTn>
                            </p:par>
                            <p:par>
                              <p:cTn id="34" fill="hold">
                                <p:stCondLst>
                                  <p:cond delay="2500"/>
                                </p:stCondLst>
                                <p:childTnLst>
                                  <p:par>
                                    <p:cTn id="35" presetID="12" presetClass="entr" presetSubtype="2"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p:tgtEl>
                                              <p:spTgt spid="49"/>
                                            </p:tgtEl>
                                            <p:attrNameLst>
                                              <p:attrName>ppt_x</p:attrName>
                                            </p:attrNameLst>
                                          </p:cBhvr>
                                          <p:tavLst>
                                            <p:tav tm="0">
                                              <p:val>
                                                <p:strVal val="#ppt_x+#ppt_w*1.125000"/>
                                              </p:val>
                                            </p:tav>
                                            <p:tav tm="100000">
                                              <p:val>
                                                <p:strVal val="#ppt_x"/>
                                              </p:val>
                                            </p:tav>
                                          </p:tavLst>
                                        </p:anim>
                                        <p:animEffect transition="in" filter="wipe(left)">
                                          <p:cBhvr>
                                            <p:cTn id="38" dur="500"/>
                                            <p:tgtEl>
                                              <p:spTgt spid="49"/>
                                            </p:tgtEl>
                                          </p:cBhvr>
                                        </p:animEffect>
                                      </p:childTnLst>
                                    </p:cTn>
                                  </p:par>
                                </p:childTnLst>
                              </p:cTn>
                            </p:par>
                            <p:par>
                              <p:cTn id="39" fill="hold">
                                <p:stCondLst>
                                  <p:cond delay="3000"/>
                                </p:stCondLst>
                                <p:childTnLst>
                                  <p:par>
                                    <p:cTn id="40" presetID="12" presetClass="entr" presetSubtype="2"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500"/>
                                            <p:tgtEl>
                                              <p:spTgt spid="64"/>
                                            </p:tgtEl>
                                            <p:attrNameLst>
                                              <p:attrName>ppt_x</p:attrName>
                                            </p:attrNameLst>
                                          </p:cBhvr>
                                          <p:tavLst>
                                            <p:tav tm="0">
                                              <p:val>
                                                <p:strVal val="#ppt_x+#ppt_w*1.125000"/>
                                              </p:val>
                                            </p:tav>
                                            <p:tav tm="100000">
                                              <p:val>
                                                <p:strVal val="#ppt_x"/>
                                              </p:val>
                                            </p:tav>
                                          </p:tavLst>
                                        </p:anim>
                                        <p:animEffect transition="in" filter="wipe(left)">
                                          <p:cBhvr>
                                            <p:cTn id="43" dur="500"/>
                                            <p:tgtEl>
                                              <p:spTgt spid="64"/>
                                            </p:tgtEl>
                                          </p:cBhvr>
                                        </p:animEffect>
                                      </p:childTnLst>
                                    </p:cTn>
                                  </p:par>
                                </p:childTnLst>
                              </p:cTn>
                            </p:par>
                            <p:par>
                              <p:cTn id="44" fill="hold">
                                <p:stCondLst>
                                  <p:cond delay="3500"/>
                                </p:stCondLst>
                                <p:childTnLst>
                                  <p:par>
                                    <p:cTn id="45" presetID="12" presetClass="entr" presetSubtype="2"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ppt_x</p:attrName>
                                            </p:attrNameLst>
                                          </p:cBhvr>
                                          <p:tavLst>
                                            <p:tav tm="0">
                                              <p:val>
                                                <p:strVal val="#ppt_x+#ppt_w*1.125000"/>
                                              </p:val>
                                            </p:tav>
                                            <p:tav tm="100000">
                                              <p:val>
                                                <p:strVal val="#ppt_x"/>
                                              </p:val>
                                            </p:tav>
                                          </p:tavLst>
                                        </p:anim>
                                        <p:animEffect transition="in" filter="wipe(left)">
                                          <p:cBhvr>
                                            <p:cTn id="48" dur="500"/>
                                            <p:tgtEl>
                                              <p:spTgt spid="65"/>
                                            </p:tgtEl>
                                          </p:cBhvr>
                                        </p:animEffect>
                                      </p:childTnLst>
                                    </p:cTn>
                                  </p:par>
                                </p:childTnLst>
                              </p:cTn>
                            </p:par>
                            <p:par>
                              <p:cTn id="49" fill="hold">
                                <p:stCondLst>
                                  <p:cond delay="4000"/>
                                </p:stCondLst>
                                <p:childTnLst>
                                  <p:par>
                                    <p:cTn id="50" presetID="2" presetClass="entr" presetSubtype="4"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12" accel="5200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12" accel="52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500" fill="hold"/>
                                            <p:tgtEl>
                                              <p:spTgt spid="7"/>
                                            </p:tgtEl>
                                            <p:attrNameLst>
                                              <p:attrName>ppt_x</p:attrName>
                                            </p:attrNameLst>
                                          </p:cBhvr>
                                          <p:tavLst>
                                            <p:tav tm="0">
                                              <p:val>
                                                <p:strVal val="0-#ppt_w/2"/>
                                              </p:val>
                                            </p:tav>
                                            <p:tav tm="100000">
                                              <p:val>
                                                <p:strVal val="#ppt_x"/>
                                              </p:val>
                                            </p:tav>
                                          </p:tavLst>
                                        </p:anim>
                                        <p:anim calcmode="lin" valueType="num">
                                          <p:cBhvr additive="base">
                                            <p:cTn id="63" dur="500" fill="hold"/>
                                            <p:tgtEl>
                                              <p:spTgt spid="7"/>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12" accel="52000"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0-#ppt_w/2"/>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12" accel="5200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12" accel="52000" fill="hold" nodeType="after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0-#ppt_w/2"/>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par>
                              <p:cTn id="79" fill="hold">
                                <p:stCondLst>
                                  <p:cond delay="7000"/>
                                </p:stCondLst>
                                <p:childTnLst>
                                  <p:par>
                                    <p:cTn id="80" presetID="18" presetClass="entr" presetSubtype="12"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strips(downLeft)">
                                          <p:cBhvr>
                                            <p:cTn id="82" dur="500"/>
                                            <p:tgtEl>
                                              <p:spTgt spid="15"/>
                                            </p:tgtEl>
                                          </p:cBhvr>
                                        </p:animEffect>
                                      </p:childTnLst>
                                    </p:cTn>
                                  </p:par>
                                  <p:par>
                                    <p:cTn id="83" presetID="18" presetClass="entr" presetSubtype="12"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strips(downLeft)">
                                          <p:cBhvr>
                                            <p:cTn id="85" dur="500"/>
                                            <p:tgtEl>
                                              <p:spTgt spid="16"/>
                                            </p:tgtEl>
                                          </p:cBhvr>
                                        </p:animEffect>
                                      </p:childTnLst>
                                    </p:cTn>
                                  </p:par>
                                  <p:par>
                                    <p:cTn id="86" presetID="18" presetClass="entr" presetSubtype="12" fill="hold" nodeType="with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strips(downLeft)">
                                          <p:cBhvr>
                                            <p:cTn id="88" dur="500"/>
                                            <p:tgtEl>
                                              <p:spTgt spid="17"/>
                                            </p:tgtEl>
                                          </p:cBhvr>
                                        </p:animEffect>
                                      </p:childTnLst>
                                    </p:cTn>
                                  </p:par>
                                  <p:par>
                                    <p:cTn id="89" presetID="18" presetClass="entr" presetSubtype="6"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strips(downRight)">
                                          <p:cBhvr>
                                            <p:cTn id="91" dur="500"/>
                                            <p:tgtEl>
                                              <p:spTgt spid="18"/>
                                            </p:tgtEl>
                                          </p:cBhvr>
                                        </p:animEffect>
                                      </p:childTnLst>
                                    </p:cTn>
                                  </p:par>
                                  <p:par>
                                    <p:cTn id="92" presetID="18" presetClass="entr" presetSubtype="6" fill="hold"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strips(downRight)">
                                          <p:cBhvr>
                                            <p:cTn id="94" dur="500"/>
                                            <p:tgtEl>
                                              <p:spTgt spid="19"/>
                                            </p:tgtEl>
                                          </p:cBhvr>
                                        </p:animEffect>
                                      </p:childTnLst>
                                    </p:cTn>
                                  </p:par>
                                </p:childTnLst>
                              </p:cTn>
                            </p:par>
                            <p:par>
                              <p:cTn id="95" fill="hold">
                                <p:stCondLst>
                                  <p:cond delay="7500"/>
                                </p:stCondLst>
                                <p:childTnLst>
                                  <p:par>
                                    <p:cTn id="96" presetID="12" presetClass="entr" presetSubtype="2" fill="hold" grpId="0" nodeType="after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additive="base">
                                            <p:cTn id="98" dur="500"/>
                                            <p:tgtEl>
                                              <p:spTgt spid="44"/>
                                            </p:tgtEl>
                                            <p:attrNameLst>
                                              <p:attrName>ppt_x</p:attrName>
                                            </p:attrNameLst>
                                          </p:cBhvr>
                                          <p:tavLst>
                                            <p:tav tm="0">
                                              <p:val>
                                                <p:strVal val="#ppt_x+#ppt_w*1.125000"/>
                                              </p:val>
                                            </p:tav>
                                            <p:tav tm="100000">
                                              <p:val>
                                                <p:strVal val="#ppt_x"/>
                                              </p:val>
                                            </p:tav>
                                          </p:tavLst>
                                        </p:anim>
                                        <p:animEffect transition="in" filter="wipe(left)">
                                          <p:cBhvr>
                                            <p:cTn id="99" dur="500"/>
                                            <p:tgtEl>
                                              <p:spTgt spid="44"/>
                                            </p:tgtEl>
                                          </p:cBhvr>
                                        </p:animEffect>
                                      </p:childTnLst>
                                    </p:cTn>
                                  </p:par>
                                </p:childTnLst>
                              </p:cTn>
                            </p:par>
                            <p:par>
                              <p:cTn id="100" fill="hold">
                                <p:stCondLst>
                                  <p:cond delay="8000"/>
                                </p:stCondLst>
                                <p:childTnLst>
                                  <p:par>
                                    <p:cTn id="101" presetID="12" presetClass="entr" presetSubtype="2"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500"/>
                                            <p:tgtEl>
                                              <p:spTgt spid="45"/>
                                            </p:tgtEl>
                                            <p:attrNameLst>
                                              <p:attrName>ppt_x</p:attrName>
                                            </p:attrNameLst>
                                          </p:cBhvr>
                                          <p:tavLst>
                                            <p:tav tm="0">
                                              <p:val>
                                                <p:strVal val="#ppt_x+#ppt_w*1.125000"/>
                                              </p:val>
                                            </p:tav>
                                            <p:tav tm="100000">
                                              <p:val>
                                                <p:strVal val="#ppt_x"/>
                                              </p:val>
                                            </p:tav>
                                          </p:tavLst>
                                        </p:anim>
                                        <p:animEffect transition="in" filter="wipe(left)">
                                          <p:cBhvr>
                                            <p:cTn id="104" dur="500"/>
                                            <p:tgtEl>
                                              <p:spTgt spid="45"/>
                                            </p:tgtEl>
                                          </p:cBhvr>
                                        </p:animEffect>
                                      </p:childTnLst>
                                    </p:cTn>
                                  </p:par>
                                </p:childTnLst>
                              </p:cTn>
                            </p:par>
                            <p:par>
                              <p:cTn id="105" fill="hold">
                                <p:stCondLst>
                                  <p:cond delay="8500"/>
                                </p:stCondLst>
                                <p:childTnLst>
                                  <p:par>
                                    <p:cTn id="106" presetID="12" presetClass="entr" presetSubtype="2" fill="hold" grpId="0" nodeType="afterEffect">
                                      <p:stCondLst>
                                        <p:cond delay="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p:tgtEl>
                                              <p:spTgt spid="46"/>
                                            </p:tgtEl>
                                            <p:attrNameLst>
                                              <p:attrName>ppt_x</p:attrName>
                                            </p:attrNameLst>
                                          </p:cBhvr>
                                          <p:tavLst>
                                            <p:tav tm="0">
                                              <p:val>
                                                <p:strVal val="#ppt_x+#ppt_w*1.125000"/>
                                              </p:val>
                                            </p:tav>
                                            <p:tav tm="100000">
                                              <p:val>
                                                <p:strVal val="#ppt_x"/>
                                              </p:val>
                                            </p:tav>
                                          </p:tavLst>
                                        </p:anim>
                                        <p:animEffect transition="in" filter="wipe(left)">
                                          <p:cBhvr>
                                            <p:cTn id="109" dur="500"/>
                                            <p:tgtEl>
                                              <p:spTgt spid="46"/>
                                            </p:tgtEl>
                                          </p:cBhvr>
                                        </p:animEffect>
                                      </p:childTnLst>
                                    </p:cTn>
                                  </p:par>
                                </p:childTnLst>
                              </p:cTn>
                            </p:par>
                            <p:par>
                              <p:cTn id="110" fill="hold">
                                <p:stCondLst>
                                  <p:cond delay="9000"/>
                                </p:stCondLst>
                                <p:childTnLst>
                                  <p:par>
                                    <p:cTn id="111" presetID="12" presetClass="entr" presetSubtype="2" fill="hold" grpId="0" nodeType="after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p:tgtEl>
                                              <p:spTgt spid="47"/>
                                            </p:tgtEl>
                                            <p:attrNameLst>
                                              <p:attrName>ppt_x</p:attrName>
                                            </p:attrNameLst>
                                          </p:cBhvr>
                                          <p:tavLst>
                                            <p:tav tm="0">
                                              <p:val>
                                                <p:strVal val="#ppt_x+#ppt_w*1.125000"/>
                                              </p:val>
                                            </p:tav>
                                            <p:tav tm="100000">
                                              <p:val>
                                                <p:strVal val="#ppt_x"/>
                                              </p:val>
                                            </p:tav>
                                          </p:tavLst>
                                        </p:anim>
                                        <p:animEffect transition="in" filter="wipe(left)">
                                          <p:cBhvr>
                                            <p:cTn id="114" dur="500"/>
                                            <p:tgtEl>
                                              <p:spTgt spid="47"/>
                                            </p:tgtEl>
                                          </p:cBhvr>
                                        </p:animEffect>
                                      </p:childTnLst>
                                    </p:cTn>
                                  </p:par>
                                </p:childTnLst>
                              </p:cTn>
                            </p:par>
                            <p:par>
                              <p:cTn id="115" fill="hold">
                                <p:stCondLst>
                                  <p:cond delay="9500"/>
                                </p:stCondLst>
                                <p:childTnLst>
                                  <p:par>
                                    <p:cTn id="116" presetID="12" presetClass="entr" presetSubtype="2"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500"/>
                                            <p:tgtEl>
                                              <p:spTgt spid="48"/>
                                            </p:tgtEl>
                                            <p:attrNameLst>
                                              <p:attrName>ppt_x</p:attrName>
                                            </p:attrNameLst>
                                          </p:cBhvr>
                                          <p:tavLst>
                                            <p:tav tm="0">
                                              <p:val>
                                                <p:strVal val="#ppt_x+#ppt_w*1.125000"/>
                                              </p:val>
                                            </p:tav>
                                            <p:tav tm="100000">
                                              <p:val>
                                                <p:strVal val="#ppt_x"/>
                                              </p:val>
                                            </p:tav>
                                          </p:tavLst>
                                        </p:anim>
                                        <p:animEffect transition="in" filter="wipe(left)">
                                          <p:cBhvr>
                                            <p:cTn id="1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64" grpId="0"/>
          <p:bldP spid="65"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0" y="313930"/>
            <a:ext cx="3594100" cy="734214"/>
          </a:xfrm>
        </p:spPr>
        <p:txBody>
          <a:bodyPr/>
          <a:lstStyle/>
          <a:p>
            <a:r>
              <a:rPr lang="zh-CN" altLang="en-US" dirty="0">
                <a:latin typeface="微软雅黑" panose="020B0503020204020204" pitchFamily="34" charset="-122"/>
                <a:ea typeface="微软雅黑" panose="020B0503020204020204" pitchFamily="34" charset="-122"/>
              </a:rPr>
              <a:t>重要政策说明</a:t>
            </a:r>
          </a:p>
        </p:txBody>
      </p:sp>
      <p:sp>
        <p:nvSpPr>
          <p:cNvPr id="3" name="内容占位符 2"/>
          <p:cNvSpPr>
            <a:spLocks noGrp="1"/>
          </p:cNvSpPr>
          <p:nvPr>
            <p:ph idx="1"/>
          </p:nvPr>
        </p:nvSpPr>
        <p:spPr>
          <a:xfrm>
            <a:off x="1934295" y="3168254"/>
            <a:ext cx="8323411" cy="521493"/>
          </a:xfrm>
        </p:spPr>
        <p:txBody>
          <a:bodyPr>
            <a:normAutofit/>
          </a:bodyPr>
          <a:lstStyle/>
          <a:p>
            <a:pPr marL="0" indent="0">
              <a:buNone/>
            </a:pPr>
            <a:r>
              <a:rPr lang="en-US" altLang="zh-CN" dirty="0">
                <a:latin typeface="微软雅黑" panose="020B0503020204020204" pitchFamily="34" charset="-122"/>
                <a:ea typeface="微软雅黑" panose="020B0503020204020204" pitchFamily="34" charset="-122"/>
              </a:rPr>
              <a:t>0-3</a:t>
            </a:r>
            <a:r>
              <a:rPr lang="zh-CN" altLang="en-US" dirty="0">
                <a:latin typeface="微软雅黑" panose="020B0503020204020204" pitchFamily="34" charset="-122"/>
                <a:ea typeface="微软雅黑" panose="020B0503020204020204" pitchFamily="34" charset="-122"/>
              </a:rPr>
              <a:t>岁（幼儿园前阶段）为什么没有纳入扣除范围？</a:t>
            </a:r>
          </a:p>
        </p:txBody>
      </p:sp>
      <p:sp>
        <p:nvSpPr>
          <p:cNvPr id="4" name="椭圆 3"/>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37" presetClass="entr" presetSubtype="0" fill="hold" grpId="0" nodeType="afterEffect">
                                  <p:stCondLst>
                                    <p:cond delay="0"/>
                                  </p:stCondLst>
                                  <p:iterate type="wd">
                                    <p:tmPct val="5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0" y="313930"/>
            <a:ext cx="3594100" cy="734214"/>
          </a:xfrm>
        </p:spPr>
        <p:txBody>
          <a:bodyPr/>
          <a:lstStyle/>
          <a:p>
            <a:r>
              <a:rPr lang="zh-CN" altLang="en-US" dirty="0">
                <a:latin typeface="微软雅黑" panose="020B0503020204020204" pitchFamily="34" charset="-122"/>
                <a:ea typeface="微软雅黑" panose="020B0503020204020204" pitchFamily="34" charset="-122"/>
              </a:rPr>
              <a:t>重要政策说明</a:t>
            </a:r>
          </a:p>
        </p:txBody>
      </p:sp>
      <p:sp>
        <p:nvSpPr>
          <p:cNvPr id="3" name="内容占位符 2"/>
          <p:cNvSpPr>
            <a:spLocks noGrp="1"/>
          </p:cNvSpPr>
          <p:nvPr>
            <p:ph idx="1"/>
          </p:nvPr>
        </p:nvSpPr>
        <p:spPr>
          <a:xfrm>
            <a:off x="3197225" y="3184525"/>
            <a:ext cx="5927725" cy="884555"/>
          </a:xfrm>
        </p:spPr>
        <p:txBody>
          <a:bodyPr>
            <a:normAutofit/>
          </a:bodyPr>
          <a:lstStyle/>
          <a:p>
            <a:pPr marL="0" indent="0">
              <a:buNone/>
            </a:pPr>
            <a:r>
              <a:rPr lang="zh-CN" altLang="en-US" dirty="0">
                <a:latin typeface="微软雅黑" panose="020B0503020204020204" pitchFamily="34" charset="-122"/>
                <a:ea typeface="微软雅黑" panose="020B0503020204020204" pitchFamily="34" charset="-122"/>
              </a:rPr>
              <a:t>大病医疗支出为什么要设置上限？</a:t>
            </a:r>
          </a:p>
        </p:txBody>
      </p:sp>
      <p:sp>
        <p:nvSpPr>
          <p:cNvPr id="4" name="椭圆 3"/>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37" presetClass="entr" presetSubtype="0" fill="hold" grpId="0" nodeType="afterEffect">
                                  <p:stCondLst>
                                    <p:cond delay="0"/>
                                  </p:stCondLst>
                                  <p:iterate type="wd">
                                    <p:tmPct val="5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0" y="313930"/>
            <a:ext cx="3594100" cy="734214"/>
          </a:xfrm>
        </p:spPr>
        <p:txBody>
          <a:bodyPr/>
          <a:lstStyle/>
          <a:p>
            <a:r>
              <a:rPr lang="zh-CN" altLang="en-US" dirty="0">
                <a:latin typeface="微软雅黑" panose="020B0503020204020204" pitchFamily="34" charset="-122"/>
                <a:ea typeface="微软雅黑" panose="020B0503020204020204" pitchFamily="34" charset="-122"/>
              </a:rPr>
              <a:t>重要政策说明</a:t>
            </a:r>
          </a:p>
        </p:txBody>
      </p:sp>
      <p:sp>
        <p:nvSpPr>
          <p:cNvPr id="3" name="内容占位符 2"/>
          <p:cNvSpPr>
            <a:spLocks noGrp="1"/>
          </p:cNvSpPr>
          <p:nvPr>
            <p:ph idx="1"/>
          </p:nvPr>
        </p:nvSpPr>
        <p:spPr>
          <a:xfrm>
            <a:off x="2045420" y="3184824"/>
            <a:ext cx="8101161" cy="488353"/>
          </a:xfrm>
        </p:spPr>
        <p:txBody>
          <a:bodyPr>
            <a:normAutofit/>
          </a:bodyPr>
          <a:lstStyle/>
          <a:p>
            <a:pPr marL="0" indent="0">
              <a:buNone/>
            </a:pPr>
            <a:r>
              <a:rPr lang="zh-CN" altLang="en-US" dirty="0">
                <a:latin typeface="微软雅黑" panose="020B0503020204020204" pitchFamily="34" charset="-122"/>
                <a:ea typeface="微软雅黑" panose="020B0503020204020204" pitchFamily="34" charset="-122"/>
              </a:rPr>
              <a:t>为什么大病医疗支出需要在次年汇算清缴时扣除？</a:t>
            </a:r>
          </a:p>
        </p:txBody>
      </p:sp>
      <p:sp>
        <p:nvSpPr>
          <p:cNvPr id="4" name="椭圆 3"/>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37" presetClass="entr" presetSubtype="0" fill="hold" grpId="0" nodeType="afterEffect">
                                  <p:stCondLst>
                                    <p:cond delay="0"/>
                                  </p:stCondLst>
                                  <p:iterate type="wd">
                                    <p:tmPct val="5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0" y="313930"/>
            <a:ext cx="3594100" cy="734214"/>
          </a:xfrm>
        </p:spPr>
        <p:txBody>
          <a:bodyPr/>
          <a:lstStyle/>
          <a:p>
            <a:r>
              <a:rPr lang="zh-CN" altLang="en-US" dirty="0">
                <a:latin typeface="微软雅黑" panose="020B0503020204020204" pitchFamily="34" charset="-122"/>
                <a:ea typeface="微软雅黑" panose="020B0503020204020204" pitchFamily="34" charset="-122"/>
              </a:rPr>
              <a:t>重要政策说明</a:t>
            </a:r>
          </a:p>
        </p:txBody>
      </p:sp>
      <p:sp>
        <p:nvSpPr>
          <p:cNvPr id="3" name="内容占位符 2"/>
          <p:cNvSpPr>
            <a:spLocks noGrp="1"/>
          </p:cNvSpPr>
          <p:nvPr>
            <p:ph idx="1"/>
          </p:nvPr>
        </p:nvSpPr>
        <p:spPr>
          <a:xfrm>
            <a:off x="3956411" y="3202138"/>
            <a:ext cx="4279179" cy="453725"/>
          </a:xfrm>
        </p:spPr>
        <p:txBody>
          <a:bodyPr>
            <a:normAutofit lnSpcReduction="10000"/>
          </a:bodyPr>
          <a:lstStyle/>
          <a:p>
            <a:pPr marL="0" indent="0" algn="ctr">
              <a:buNone/>
            </a:pPr>
            <a:r>
              <a:rPr lang="zh-CN" altLang="en-US" dirty="0">
                <a:latin typeface="微软雅黑" panose="020B0503020204020204" pitchFamily="34" charset="-122"/>
                <a:ea typeface="微软雅黑" panose="020B0503020204020204" pitchFamily="34" charset="-122"/>
              </a:rPr>
              <a:t>如何判断首套住房贷款？</a:t>
            </a:r>
          </a:p>
        </p:txBody>
      </p:sp>
      <p:sp>
        <p:nvSpPr>
          <p:cNvPr id="4" name="椭圆 3"/>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37" presetClass="entr" presetSubtype="0" fill="hold" grpId="0" nodeType="afterEffect">
                                  <p:stCondLst>
                                    <p:cond delay="0"/>
                                  </p:stCondLst>
                                  <p:iterate type="wd">
                                    <p:tmPct val="5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55700" y="313930"/>
            <a:ext cx="3594100" cy="734214"/>
          </a:xfrm>
        </p:spPr>
        <p:txBody>
          <a:bodyPr/>
          <a:lstStyle/>
          <a:p>
            <a:r>
              <a:rPr lang="zh-CN" altLang="en-US" dirty="0">
                <a:latin typeface="微软雅黑" panose="020B0503020204020204" pitchFamily="34" charset="-122"/>
                <a:ea typeface="微软雅黑" panose="020B0503020204020204" pitchFamily="34" charset="-122"/>
              </a:rPr>
              <a:t>重要政策说明</a:t>
            </a:r>
          </a:p>
        </p:txBody>
      </p:sp>
      <p:sp>
        <p:nvSpPr>
          <p:cNvPr id="3" name="内容占位符 2"/>
          <p:cNvSpPr>
            <a:spLocks noGrp="1"/>
          </p:cNvSpPr>
          <p:nvPr>
            <p:ph idx="1"/>
          </p:nvPr>
        </p:nvSpPr>
        <p:spPr>
          <a:xfrm>
            <a:off x="2495550" y="3169247"/>
            <a:ext cx="8229600" cy="519507"/>
          </a:xfrm>
        </p:spPr>
        <p:txBody>
          <a:bodyPr>
            <a:noAutofit/>
          </a:bodyPr>
          <a:lstStyle/>
          <a:p>
            <a:pPr marL="0" indent="0">
              <a:buNone/>
            </a:pPr>
            <a:r>
              <a:rPr lang="zh-CN" altLang="en-US" dirty="0">
                <a:latin typeface="微软雅黑" panose="020B0503020204020204" pitchFamily="34" charset="-122"/>
                <a:ea typeface="微软雅黑" panose="020B0503020204020204" pitchFamily="34" charset="-122"/>
              </a:rPr>
              <a:t>如何判断主要工作城市的住房租金扣除标准？</a:t>
            </a:r>
          </a:p>
        </p:txBody>
      </p:sp>
      <p:sp>
        <p:nvSpPr>
          <p:cNvPr id="4" name="椭圆 3"/>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37" presetClass="entr" presetSubtype="0" fill="hold" grpId="0" nodeType="afterEffect">
                                  <p:stCondLst>
                                    <p:cond delay="0"/>
                                  </p:stCondLst>
                                  <p:iterate type="wd">
                                    <p:tmPct val="5000"/>
                                  </p:iterate>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11367654" y="2604655"/>
            <a:ext cx="1648691" cy="1648691"/>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sp>
        <p:nvSpPr>
          <p:cNvPr id="12" name="椭圆 11"/>
          <p:cNvSpPr/>
          <p:nvPr/>
        </p:nvSpPr>
        <p:spPr>
          <a:xfrm>
            <a:off x="-824346" y="2604655"/>
            <a:ext cx="1648691" cy="1648691"/>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E77817"/>
              </a:solidFill>
              <a:latin typeface="+mj-lt"/>
            </a:endParaRPr>
          </a:p>
        </p:txBody>
      </p:sp>
      <p:grpSp>
        <p:nvGrpSpPr>
          <p:cNvPr id="2" name="组合 1"/>
          <p:cNvGrpSpPr/>
          <p:nvPr/>
        </p:nvGrpSpPr>
        <p:grpSpPr>
          <a:xfrm>
            <a:off x="2977037" y="1551011"/>
            <a:ext cx="6237927" cy="3755979"/>
            <a:chOff x="2977037" y="1551011"/>
            <a:chExt cx="6237927" cy="3755979"/>
          </a:xfrm>
        </p:grpSpPr>
        <p:grpSp>
          <p:nvGrpSpPr>
            <p:cNvPr id="10" name="组合 9"/>
            <p:cNvGrpSpPr/>
            <p:nvPr/>
          </p:nvGrpSpPr>
          <p:grpSpPr>
            <a:xfrm>
              <a:off x="2977037" y="1551011"/>
              <a:ext cx="6237927" cy="3755979"/>
              <a:chOff x="3785479" y="1267236"/>
              <a:chExt cx="4881288" cy="2939120"/>
            </a:xfrm>
          </p:grpSpPr>
          <p:sp>
            <p:nvSpPr>
              <p:cNvPr id="3" name="椭圆 2"/>
              <p:cNvSpPr>
                <a:spLocks noChangeAspect="1"/>
              </p:cNvSpPr>
              <p:nvPr/>
            </p:nvSpPr>
            <p:spPr>
              <a:xfrm>
                <a:off x="4756563" y="1267236"/>
                <a:ext cx="2939120" cy="2939120"/>
              </a:xfrm>
              <a:prstGeom prst="ellipse">
                <a:avLst/>
              </a:prstGeom>
              <a:gradFill flip="none" rotWithShape="1">
                <a:gsLst>
                  <a:gs pos="50000">
                    <a:schemeClr val="bg1">
                      <a:lumMod val="92000"/>
                    </a:schemeClr>
                  </a:gs>
                  <a:gs pos="0">
                    <a:schemeClr val="bg1">
                      <a:lumMod val="100000"/>
                    </a:schemeClr>
                  </a:gs>
                  <a:gs pos="100000">
                    <a:srgbClr val="BFBFBF"/>
                  </a:gs>
                </a:gsLst>
                <a:path path="circle">
                  <a:fillToRect t="100000" r="100000"/>
                </a:path>
                <a:tileRect l="-100000" b="-100000"/>
              </a:gradFill>
              <a:ln w="3810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dirty="0">
                  <a:solidFill>
                    <a:srgbClr val="E77817"/>
                  </a:solidFill>
                  <a:latin typeface="+mj-lt"/>
                </a:endParaRPr>
              </a:p>
            </p:txBody>
          </p:sp>
          <p:sp>
            <p:nvSpPr>
              <p:cNvPr id="4" name="文本框 3"/>
              <p:cNvSpPr txBox="1"/>
              <p:nvPr/>
            </p:nvSpPr>
            <p:spPr>
              <a:xfrm>
                <a:off x="3785479" y="1978148"/>
                <a:ext cx="4881288" cy="1517296"/>
              </a:xfrm>
              <a:prstGeom prst="rect">
                <a:avLst/>
              </a:prstGeom>
              <a:noFill/>
            </p:spPr>
            <p:txBody>
              <a:bodyPr wrap="square" rtlCol="0">
                <a:spAutoFit/>
              </a:bodyPr>
              <a:lstStyle/>
              <a:p>
                <a:pPr algn="ctr"/>
                <a:r>
                  <a:rPr lang="en-US" altLang="zh-CN" sz="12000" dirty="0">
                    <a:blipFill>
                      <a:blip r:embed="rId3"/>
                      <a:stretch>
                        <a:fillRect/>
                      </a:stretch>
                    </a:blipFill>
                    <a:latin typeface="Impact" panose="020B0806030902050204" pitchFamily="34" charset="0"/>
                  </a:rPr>
                  <a:t>TKS</a:t>
                </a:r>
                <a:endParaRPr lang="zh-CN" altLang="en-US" sz="12000" dirty="0">
                  <a:blipFill>
                    <a:blip r:embed="rId3"/>
                    <a:stretch>
                      <a:fillRect/>
                    </a:stretch>
                  </a:blipFill>
                  <a:latin typeface="Impact" panose="020B0806030902050204" pitchFamily="34" charset="0"/>
                </a:endParaRPr>
              </a:p>
            </p:txBody>
          </p:sp>
          <p:sp>
            <p:nvSpPr>
              <p:cNvPr id="5" name="文本框 4"/>
              <p:cNvSpPr txBox="1"/>
              <p:nvPr/>
            </p:nvSpPr>
            <p:spPr>
              <a:xfrm>
                <a:off x="4535868" y="3191912"/>
                <a:ext cx="3380509" cy="337177"/>
              </a:xfrm>
              <a:prstGeom prst="rect">
                <a:avLst/>
              </a:prstGeom>
              <a:noFill/>
            </p:spPr>
            <p:txBody>
              <a:bodyPr wrap="square" rtlCol="0">
                <a:spAutoFit/>
              </a:bodyPr>
              <a:lstStyle/>
              <a:p>
                <a:pPr algn="ctr"/>
                <a:endParaRPr lang="zh-CN" altLang="en-US" sz="2200" dirty="0">
                  <a:blipFill>
                    <a:blip r:embed="rId3"/>
                    <a:stretch>
                      <a:fillRect/>
                    </a:stretch>
                  </a:blipFill>
                  <a:latin typeface="Impact" panose="020B0806030902050204" pitchFamily="34" charset="0"/>
                </a:endParaRPr>
              </a:p>
            </p:txBody>
          </p:sp>
        </p:grpSp>
        <p:sp>
          <p:nvSpPr>
            <p:cNvPr id="13" name="文本框 12"/>
            <p:cNvSpPr txBox="1"/>
            <p:nvPr/>
          </p:nvSpPr>
          <p:spPr>
            <a:xfrm>
              <a:off x="5472546" y="4503297"/>
              <a:ext cx="1246909" cy="369332"/>
            </a:xfrm>
            <a:prstGeom prst="rect">
              <a:avLst/>
            </a:prstGeom>
            <a:noFill/>
          </p:spPr>
          <p:txBody>
            <a:bodyPr wrap="square" rtlCol="0">
              <a:spAutoFit/>
            </a:bodyPr>
            <a:lstStyle/>
            <a:p>
              <a:pPr algn="ctr"/>
              <a:endParaRPr lang="zh-CN" altLang="en-US" b="1" spc="100" dirty="0">
                <a:blipFill>
                  <a:blip r:embed="rId3"/>
                  <a:stretch>
                    <a:fillRect/>
                  </a:stretch>
                </a:blip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left)">
                                      <p:cBhvr>
                                        <p:cTn id="12" dur="500"/>
                                        <p:tgtEl>
                                          <p:spTgt spid="11"/>
                                        </p:tgtEl>
                                      </p:cBhvr>
                                    </p:animEffect>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7"/>
          <p:cNvSpPr txBox="1"/>
          <p:nvPr/>
        </p:nvSpPr>
        <p:spPr>
          <a:xfrm>
            <a:off x="2712396" y="3416151"/>
            <a:ext cx="2096081" cy="507827"/>
          </a:xfrm>
          <a:prstGeom prst="rect">
            <a:avLst/>
          </a:prstGeom>
          <a:noFill/>
        </p:spPr>
        <p:txBody>
          <a:bodyPr wrap="none" lIns="121917" tIns="60958" rIns="121917" bIns="60958" rtlCol="0">
            <a:spAutoFit/>
          </a:bodyPr>
          <a:lstStyle/>
          <a:p>
            <a:pPr algn="r"/>
            <a:r>
              <a:rPr lang="zh-CN" altLang="en-US" sz="2500" dirty="0">
                <a:solidFill>
                  <a:schemeClr val="bg1"/>
                </a:solidFill>
                <a:latin typeface="微软雅黑" panose="020B0503020204020204" pitchFamily="34" charset="-122"/>
                <a:ea typeface="微软雅黑" panose="020B0503020204020204" pitchFamily="34" charset="-122"/>
              </a:rPr>
              <a:t>大  病  医  疗</a:t>
            </a:r>
          </a:p>
        </p:txBody>
      </p:sp>
      <p:sp>
        <p:nvSpPr>
          <p:cNvPr id="74" name="TextBox 78"/>
          <p:cNvSpPr txBox="1"/>
          <p:nvPr/>
        </p:nvSpPr>
        <p:spPr>
          <a:xfrm>
            <a:off x="1932132" y="4833005"/>
            <a:ext cx="2096081" cy="507827"/>
          </a:xfrm>
          <a:prstGeom prst="rect">
            <a:avLst/>
          </a:prstGeom>
          <a:noFill/>
        </p:spPr>
        <p:txBody>
          <a:bodyPr wrap="none" lIns="121917" tIns="60958" rIns="121917" bIns="60958" rtlCol="0">
            <a:spAutoFit/>
          </a:bodyPr>
          <a:lstStyle/>
          <a:p>
            <a:pPr algn="r"/>
            <a:r>
              <a:rPr lang="zh-CN" altLang="en-US" sz="2500" dirty="0">
                <a:solidFill>
                  <a:schemeClr val="bg1"/>
                </a:solidFill>
                <a:latin typeface="微软雅黑" panose="020B0503020204020204" pitchFamily="34" charset="-122"/>
                <a:ea typeface="微软雅黑" panose="020B0503020204020204" pitchFamily="34" charset="-122"/>
              </a:rPr>
              <a:t>住  房  租  金</a:t>
            </a:r>
          </a:p>
        </p:txBody>
      </p:sp>
      <p:sp>
        <p:nvSpPr>
          <p:cNvPr id="86" name="TextBox 79"/>
          <p:cNvSpPr txBox="1"/>
          <p:nvPr/>
        </p:nvSpPr>
        <p:spPr>
          <a:xfrm>
            <a:off x="8363167" y="3378583"/>
            <a:ext cx="2169819" cy="507827"/>
          </a:xfrm>
          <a:prstGeom prst="rect">
            <a:avLst/>
          </a:prstGeom>
          <a:noFill/>
        </p:spPr>
        <p:txBody>
          <a:bodyPr wrap="none" lIns="121917" tIns="60958" rIns="121917" bIns="60958" rtlCol="0">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住房贷款利息</a:t>
            </a:r>
          </a:p>
        </p:txBody>
      </p:sp>
      <p:sp>
        <p:nvSpPr>
          <p:cNvPr id="87" name="TextBox 80"/>
          <p:cNvSpPr txBox="1"/>
          <p:nvPr/>
        </p:nvSpPr>
        <p:spPr>
          <a:xfrm>
            <a:off x="7641594" y="4868335"/>
            <a:ext cx="2096081" cy="507827"/>
          </a:xfrm>
          <a:prstGeom prst="rect">
            <a:avLst/>
          </a:prstGeom>
          <a:noFill/>
        </p:spPr>
        <p:txBody>
          <a:bodyPr wrap="none" lIns="121917" tIns="60958" rIns="121917" bIns="60958" rtlCol="0">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赡  养  老  人</a:t>
            </a:r>
          </a:p>
        </p:txBody>
      </p:sp>
      <p:sp>
        <p:nvSpPr>
          <p:cNvPr id="88" name="椭圆 34"/>
          <p:cNvSpPr/>
          <p:nvPr/>
        </p:nvSpPr>
        <p:spPr>
          <a:xfrm rot="16200000">
            <a:off x="5020617" y="2884557"/>
            <a:ext cx="1222015" cy="15710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89" name="组合 88"/>
          <p:cNvGrpSpPr/>
          <p:nvPr/>
        </p:nvGrpSpPr>
        <p:grpSpPr>
          <a:xfrm rot="5400000">
            <a:off x="6941780" y="2850702"/>
            <a:ext cx="1203905" cy="1563588"/>
            <a:chOff x="4020870" y="2194485"/>
            <a:chExt cx="1102258" cy="1432090"/>
          </a:xfrm>
          <a:effectLst>
            <a:outerShdw blurRad="444500" dist="254000" dir="8100000" algn="tr" rotWithShape="0">
              <a:prstClr val="black">
                <a:alpha val="50000"/>
              </a:prstClr>
            </a:outerShdw>
          </a:effectLst>
        </p:grpSpPr>
        <p:sp>
          <p:nvSpPr>
            <p:cNvPr id="9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2" name="椭圆 34"/>
          <p:cNvSpPr/>
          <p:nvPr/>
        </p:nvSpPr>
        <p:spPr>
          <a:xfrm rot="5400000">
            <a:off x="6170281" y="4336742"/>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3" name="组合 92"/>
          <p:cNvGrpSpPr/>
          <p:nvPr/>
        </p:nvGrpSpPr>
        <p:grpSpPr>
          <a:xfrm rot="16200000">
            <a:off x="4300905" y="4305124"/>
            <a:ext cx="1203905" cy="1563588"/>
            <a:chOff x="4020870" y="2194485"/>
            <a:chExt cx="1102258" cy="1432090"/>
          </a:xfrm>
          <a:effectLst>
            <a:outerShdw blurRad="444500" dist="254000" dir="8100000" algn="tr" rotWithShape="0">
              <a:prstClr val="black">
                <a:alpha val="50000"/>
              </a:prstClr>
            </a:outerShdw>
          </a:effectLst>
        </p:grpSpPr>
        <p:sp>
          <p:nvSpPr>
            <p:cNvPr id="9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9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96" name="TextBox 93"/>
          <p:cNvSpPr txBox="1"/>
          <p:nvPr/>
        </p:nvSpPr>
        <p:spPr>
          <a:xfrm>
            <a:off x="2106985" y="1951882"/>
            <a:ext cx="2096081" cy="507827"/>
          </a:xfrm>
          <a:prstGeom prst="rect">
            <a:avLst/>
          </a:prstGeom>
          <a:noFill/>
        </p:spPr>
        <p:txBody>
          <a:bodyPr wrap="none" lIns="121917" tIns="60958" rIns="121917" bIns="60958" rtlCol="0">
            <a:spAutoFit/>
          </a:bodyPr>
          <a:lstStyle/>
          <a:p>
            <a:pPr algn="just"/>
            <a:r>
              <a:rPr lang="zh-CN" altLang="en-US" sz="2500" dirty="0">
                <a:solidFill>
                  <a:schemeClr val="bg1"/>
                </a:solidFill>
                <a:latin typeface="微软雅黑" panose="020B0503020204020204" pitchFamily="34" charset="-122"/>
                <a:ea typeface="微软雅黑" panose="020B0503020204020204" pitchFamily="34" charset="-122"/>
              </a:rPr>
              <a:t>子  女  教  育</a:t>
            </a:r>
          </a:p>
        </p:txBody>
      </p:sp>
      <p:sp>
        <p:nvSpPr>
          <p:cNvPr id="97" name="TextBox 94"/>
          <p:cNvSpPr txBox="1"/>
          <p:nvPr/>
        </p:nvSpPr>
        <p:spPr>
          <a:xfrm>
            <a:off x="7700338" y="1987212"/>
            <a:ext cx="2096081" cy="507827"/>
          </a:xfrm>
          <a:prstGeom prst="rect">
            <a:avLst/>
          </a:prstGeom>
          <a:noFill/>
        </p:spPr>
        <p:txBody>
          <a:bodyPr wrap="none" lIns="121917" tIns="60958" rIns="121917" bIns="60958" rtlCol="0">
            <a:spAutoFit/>
          </a:bodyPr>
          <a:lstStyle/>
          <a:p>
            <a:r>
              <a:rPr lang="zh-CN" altLang="en-US" sz="2500" dirty="0">
                <a:solidFill>
                  <a:schemeClr val="bg1"/>
                </a:solidFill>
                <a:latin typeface="微软雅黑" panose="020B0503020204020204" pitchFamily="34" charset="-122"/>
                <a:ea typeface="微软雅黑" panose="020B0503020204020204" pitchFamily="34" charset="-122"/>
              </a:rPr>
              <a:t>继  续  教  育</a:t>
            </a:r>
          </a:p>
        </p:txBody>
      </p:sp>
      <p:sp>
        <p:nvSpPr>
          <p:cNvPr id="98" name="椭圆 34"/>
          <p:cNvSpPr/>
          <p:nvPr/>
        </p:nvSpPr>
        <p:spPr>
          <a:xfrm rot="5400000">
            <a:off x="6191369" y="1455619"/>
            <a:ext cx="1222014" cy="15710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bg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500">
              <a:latin typeface="微软雅黑" panose="020B0503020204020204" pitchFamily="34" charset="-122"/>
              <a:ea typeface="微软雅黑" panose="020B0503020204020204" pitchFamily="34" charset="-122"/>
            </a:endParaRPr>
          </a:p>
        </p:txBody>
      </p:sp>
      <p:grpSp>
        <p:nvGrpSpPr>
          <p:cNvPr id="99" name="组合 98"/>
          <p:cNvGrpSpPr/>
          <p:nvPr/>
        </p:nvGrpSpPr>
        <p:grpSpPr>
          <a:xfrm rot="16200000">
            <a:off x="4321993" y="1424001"/>
            <a:ext cx="1203905" cy="1563588"/>
            <a:chOff x="4020870" y="2194485"/>
            <a:chExt cx="1102258" cy="1432090"/>
          </a:xfrm>
          <a:effectLst>
            <a:outerShdw blurRad="444500" dist="254000" dir="8100000" algn="tr" rotWithShape="0">
              <a:prstClr val="black">
                <a:alpha val="50000"/>
              </a:prstClr>
            </a:outerShdw>
          </a:effectLst>
        </p:grpSpPr>
        <p:sp>
          <p:nvSpPr>
            <p:cNvPr id="100"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latin typeface="微软雅黑" panose="020B0503020204020204" pitchFamily="34" charset="-122"/>
                <a:ea typeface="微软雅黑" panose="020B0503020204020204" pitchFamily="34" charset="-122"/>
              </a:endParaRPr>
            </a:p>
          </p:txBody>
        </p:sp>
        <p:sp>
          <p:nvSpPr>
            <p:cNvPr id="101"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微软雅黑" panose="020B0503020204020204" pitchFamily="34" charset="-122"/>
                <a:ea typeface="微软雅黑" panose="020B0503020204020204" pitchFamily="34" charset="-122"/>
              </a:endParaRPr>
            </a:p>
          </p:txBody>
        </p:sp>
      </p:grpSp>
      <p:sp>
        <p:nvSpPr>
          <p:cNvPr id="102" name="KSO_Shape"/>
          <p:cNvSpPr/>
          <p:nvPr/>
        </p:nvSpPr>
        <p:spPr bwMode="auto">
          <a:xfrm>
            <a:off x="4749494" y="1913174"/>
            <a:ext cx="737899" cy="62743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3C78D0"/>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03" name="KSO_Shape"/>
          <p:cNvSpPr/>
          <p:nvPr/>
        </p:nvSpPr>
        <p:spPr bwMode="auto">
          <a:xfrm>
            <a:off x="5495787" y="3314096"/>
            <a:ext cx="694248" cy="695658"/>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3C78D0"/>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04" name="KSO_Shape"/>
          <p:cNvSpPr/>
          <p:nvPr/>
        </p:nvSpPr>
        <p:spPr bwMode="auto">
          <a:xfrm>
            <a:off x="4742733" y="4793627"/>
            <a:ext cx="689633" cy="594448"/>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3C78D0"/>
          </a:solidFill>
          <a:ln>
            <a:noFill/>
          </a:ln>
        </p:spPr>
        <p:txBody>
          <a:bodyPr lIns="121917" tIns="60958" rIns="121917" bIns="60958"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05" name="KSO_Shape"/>
          <p:cNvSpPr/>
          <p:nvPr/>
        </p:nvSpPr>
        <p:spPr bwMode="auto">
          <a:xfrm>
            <a:off x="6246386" y="1966432"/>
            <a:ext cx="796092" cy="546848"/>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3C78D0"/>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06" name="KSO_Shape"/>
          <p:cNvSpPr/>
          <p:nvPr/>
        </p:nvSpPr>
        <p:spPr bwMode="auto">
          <a:xfrm>
            <a:off x="7005816" y="3295758"/>
            <a:ext cx="697187" cy="690464"/>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3C78D0"/>
          </a:solidFill>
          <a:ln>
            <a:noFill/>
          </a:ln>
        </p:spPr>
        <p:txBody>
          <a:bodyPr lIns="121917" tIns="60958" rIns="121917" bIns="60958"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107" name="KSO_Shape"/>
          <p:cNvSpPr/>
          <p:nvPr/>
        </p:nvSpPr>
        <p:spPr>
          <a:xfrm>
            <a:off x="6282889" y="4804619"/>
            <a:ext cx="640306" cy="640538"/>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rgbClr val="3C78D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scene3d>
              <a:camera prst="orthographicFront"/>
              <a:lightRig rig="threePt" dir="t"/>
            </a:scene3d>
            <a:sp3d>
              <a:contourClr>
                <a:srgbClr val="FFFFFF"/>
              </a:contourClr>
            </a:sp3d>
          </a:bodyPr>
          <a:lstStyle/>
          <a:p>
            <a:pPr algn="ctr" fontAlgn="auto">
              <a:spcBef>
                <a:spcPts val="0"/>
              </a:spcBef>
              <a:spcAft>
                <a:spcPts val="0"/>
              </a:spcAft>
              <a:defRPr/>
            </a:pPr>
            <a:endParaRPr lang="zh-CN" altLang="en-US" dirty="0">
              <a:solidFill>
                <a:srgbClr val="FFFFFF"/>
              </a:solidFill>
              <a:ea typeface="微软雅黑" panose="020B0503020204020204" pitchFamily="34" charset="-122"/>
            </a:endParaRPr>
          </a:p>
        </p:txBody>
      </p:sp>
      <p:sp>
        <p:nvSpPr>
          <p:cNvPr id="108" name="椭圆 107"/>
          <p:cNvSpPr/>
          <p:nvPr/>
        </p:nvSpPr>
        <p:spPr>
          <a:xfrm>
            <a:off x="1268968" y="508001"/>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3" name="文本框 2"/>
          <p:cNvSpPr txBox="1"/>
          <p:nvPr/>
        </p:nvSpPr>
        <p:spPr>
          <a:xfrm>
            <a:off x="2275312" y="618434"/>
            <a:ext cx="1496588" cy="584775"/>
          </a:xfrm>
          <a:prstGeom prst="rect">
            <a:avLst/>
          </a:prstGeom>
          <a:noFill/>
        </p:spPr>
        <p:txBody>
          <a:bodyPr wrap="square" rtlCol="0">
            <a:spAutoFit/>
          </a:bodyPr>
          <a:lstStyle/>
          <a:p>
            <a:r>
              <a:rPr lang="zh-CN" altLang="en-US" sz="3200" dirty="0">
                <a:solidFill>
                  <a:schemeClr val="bg1"/>
                </a:solidFill>
                <a:latin typeface="微软雅黑" panose="020B0503020204020204" pitchFamily="34" charset="-122"/>
                <a:ea typeface="微软雅黑" panose="020B0503020204020204" pitchFamily="34" charset="-122"/>
              </a:rPr>
              <a:t>范    围</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ppt_x</p:attrName>
                                            </p:attrNameLst>
                                          </p:cBhvr>
                                          <p:tavLst>
                                            <p:tav tm="0">
                                              <p:val>
                                                <p:strVal val="#ppt_x-#ppt_w*1.125000"/>
                                              </p:val>
                                            </p:tav>
                                            <p:tav tm="100000">
                                              <p:val>
                                                <p:strVal val="#ppt_x"/>
                                              </p:val>
                                            </p:tav>
                                          </p:tavLst>
                                        </p:anim>
                                        <p:animEffect transition="in" filter="wipe(right)">
                                          <p:cBhvr>
                                            <p:cTn id="8" dur="500"/>
                                            <p:tgtEl>
                                              <p:spTgt spid="108"/>
                                            </p:tgtEl>
                                          </p:cBhvr>
                                        </p:animEffect>
                                      </p:childTnLst>
                                    </p:cTn>
                                  </p:par>
                                  <p:par>
                                    <p:cTn id="9" presetID="42" presetClass="entr" presetSubtype="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14:presetBounceEnd="44000">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14:bounceEnd="44000">
                                          <p:cBhvr additive="base">
                                            <p:cTn id="17" dur="500" fill="hold"/>
                                            <p:tgtEl>
                                              <p:spTgt spid="99"/>
                                            </p:tgtEl>
                                            <p:attrNameLst>
                                              <p:attrName>ppt_x</p:attrName>
                                            </p:attrNameLst>
                                          </p:cBhvr>
                                          <p:tavLst>
                                            <p:tav tm="0">
                                              <p:val>
                                                <p:strVal val="0-#ppt_w/2"/>
                                              </p:val>
                                            </p:tav>
                                            <p:tav tm="100000">
                                              <p:val>
                                                <p:strVal val="#ppt_x"/>
                                              </p:val>
                                            </p:tav>
                                          </p:tavLst>
                                        </p:anim>
                                        <p:anim calcmode="lin" valueType="num" p14:bounceEnd="44000">
                                          <p:cBhvr additive="base">
                                            <p:cTn id="18" dur="500" fill="hold"/>
                                            <p:tgtEl>
                                              <p:spTgt spid="99"/>
                                            </p:tgtEl>
                                            <p:attrNameLst>
                                              <p:attrName>ppt_y</p:attrName>
                                            </p:attrNameLst>
                                          </p:cBhvr>
                                          <p:tavLst>
                                            <p:tav tm="0">
                                              <p:val>
                                                <p:strVal val="#ppt_y"/>
                                              </p:val>
                                            </p:tav>
                                            <p:tav tm="100000">
                                              <p:val>
                                                <p:strVal val="#ppt_y"/>
                                              </p:val>
                                            </p:tav>
                                          </p:tavLst>
                                        </p:anim>
                                      </p:childTnLst>
                                    </p:cTn>
                                  </p:par>
                                  <p:par>
                                    <p:cTn id="19" presetID="12" presetClass="entr" presetSubtype="8" fill="hold" grpId="0" nodeType="withEffect">
                                      <p:stCondLst>
                                        <p:cond delay="20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300"/>
                                            <p:tgtEl>
                                              <p:spTgt spid="96"/>
                                            </p:tgtEl>
                                            <p:attrNameLst>
                                              <p:attrName>ppt_x</p:attrName>
                                            </p:attrNameLst>
                                          </p:cBhvr>
                                          <p:tavLst>
                                            <p:tav tm="0">
                                              <p:val>
                                                <p:strVal val="#ppt_x-#ppt_w*1.125000"/>
                                              </p:val>
                                            </p:tav>
                                            <p:tav tm="100000">
                                              <p:val>
                                                <p:strVal val="#ppt_x"/>
                                              </p:val>
                                            </p:tav>
                                          </p:tavLst>
                                        </p:anim>
                                        <p:animEffect transition="in" filter="wipe(right)">
                                          <p:cBhvr>
                                            <p:cTn id="22" dur="300"/>
                                            <p:tgtEl>
                                              <p:spTgt spid="96"/>
                                            </p:tgtEl>
                                          </p:cBhvr>
                                        </p:animEffect>
                                      </p:childTnLst>
                                    </p:cTn>
                                  </p:par>
                                </p:childTnLst>
                              </p:cTn>
                            </p:par>
                            <p:par>
                              <p:cTn id="23" fill="hold">
                                <p:stCondLst>
                                  <p:cond delay="1000"/>
                                </p:stCondLst>
                                <p:childTnLst>
                                  <p:par>
                                    <p:cTn id="24" presetID="2" presetClass="entr" presetSubtype="2" fill="hold" grpId="0" nodeType="afterEffect" p14:presetBounceEnd="44000">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14:bounceEnd="44000">
                                          <p:cBhvr additive="base">
                                            <p:cTn id="26" dur="500" fill="hold"/>
                                            <p:tgtEl>
                                              <p:spTgt spid="98"/>
                                            </p:tgtEl>
                                            <p:attrNameLst>
                                              <p:attrName>ppt_x</p:attrName>
                                            </p:attrNameLst>
                                          </p:cBhvr>
                                          <p:tavLst>
                                            <p:tav tm="0">
                                              <p:val>
                                                <p:strVal val="1+#ppt_w/2"/>
                                              </p:val>
                                            </p:tav>
                                            <p:tav tm="100000">
                                              <p:val>
                                                <p:strVal val="#ppt_x"/>
                                              </p:val>
                                            </p:tav>
                                          </p:tavLst>
                                        </p:anim>
                                        <p:anim calcmode="lin" valueType="num" p14:bounceEnd="44000">
                                          <p:cBhvr additive="base">
                                            <p:cTn id="27" dur="500" fill="hold"/>
                                            <p:tgtEl>
                                              <p:spTgt spid="98"/>
                                            </p:tgtEl>
                                            <p:attrNameLst>
                                              <p:attrName>ppt_y</p:attrName>
                                            </p:attrNameLst>
                                          </p:cBhvr>
                                          <p:tavLst>
                                            <p:tav tm="0">
                                              <p:val>
                                                <p:strVal val="#ppt_y"/>
                                              </p:val>
                                            </p:tav>
                                            <p:tav tm="100000">
                                              <p:val>
                                                <p:strVal val="#ppt_y"/>
                                              </p:val>
                                            </p:tav>
                                          </p:tavLst>
                                        </p:anim>
                                      </p:childTnLst>
                                    </p:cTn>
                                  </p:par>
                                  <p:par>
                                    <p:cTn id="28" presetID="12" presetClass="entr" presetSubtype="2" fill="hold" grpId="0" nodeType="withEffect">
                                      <p:stCondLst>
                                        <p:cond delay="20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300"/>
                                            <p:tgtEl>
                                              <p:spTgt spid="97"/>
                                            </p:tgtEl>
                                            <p:attrNameLst>
                                              <p:attrName>ppt_x</p:attrName>
                                            </p:attrNameLst>
                                          </p:cBhvr>
                                          <p:tavLst>
                                            <p:tav tm="0">
                                              <p:val>
                                                <p:strVal val="#ppt_x+#ppt_w*1.125000"/>
                                              </p:val>
                                            </p:tav>
                                            <p:tav tm="100000">
                                              <p:val>
                                                <p:strVal val="#ppt_x"/>
                                              </p:val>
                                            </p:tav>
                                          </p:tavLst>
                                        </p:anim>
                                        <p:animEffect transition="in" filter="wipe(left)">
                                          <p:cBhvr>
                                            <p:cTn id="31" dur="300"/>
                                            <p:tgtEl>
                                              <p:spTgt spid="97"/>
                                            </p:tgtEl>
                                          </p:cBhvr>
                                        </p:animEffect>
                                      </p:childTnLst>
                                    </p:cTn>
                                  </p:par>
                                </p:childTnLst>
                              </p:cTn>
                            </p:par>
                            <p:par>
                              <p:cTn id="32" fill="hold">
                                <p:stCondLst>
                                  <p:cond delay="1500"/>
                                </p:stCondLst>
                                <p:childTnLst>
                                  <p:par>
                                    <p:cTn id="33" presetID="2" presetClass="entr" presetSubtype="8" fill="hold" grpId="0" nodeType="afterEffect" p14:presetBounceEnd="44000">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14:bounceEnd="44000">
                                          <p:cBhvr additive="base">
                                            <p:cTn id="35" dur="500" fill="hold"/>
                                            <p:tgtEl>
                                              <p:spTgt spid="88"/>
                                            </p:tgtEl>
                                            <p:attrNameLst>
                                              <p:attrName>ppt_x</p:attrName>
                                            </p:attrNameLst>
                                          </p:cBhvr>
                                          <p:tavLst>
                                            <p:tav tm="0">
                                              <p:val>
                                                <p:strVal val="0-#ppt_w/2"/>
                                              </p:val>
                                            </p:tav>
                                            <p:tav tm="100000">
                                              <p:val>
                                                <p:strVal val="#ppt_x"/>
                                              </p:val>
                                            </p:tav>
                                          </p:tavLst>
                                        </p:anim>
                                        <p:anim calcmode="lin" valueType="num" p14:bounceEnd="44000">
                                          <p:cBhvr additive="base">
                                            <p:cTn id="36" dur="500" fill="hold"/>
                                            <p:tgtEl>
                                              <p:spTgt spid="88"/>
                                            </p:tgtEl>
                                            <p:attrNameLst>
                                              <p:attrName>ppt_y</p:attrName>
                                            </p:attrNameLst>
                                          </p:cBhvr>
                                          <p:tavLst>
                                            <p:tav tm="0">
                                              <p:val>
                                                <p:strVal val="#ppt_y"/>
                                              </p:val>
                                            </p:tav>
                                            <p:tav tm="100000">
                                              <p:val>
                                                <p:strVal val="#ppt_y"/>
                                              </p:val>
                                            </p:tav>
                                          </p:tavLst>
                                        </p:anim>
                                      </p:childTnLst>
                                    </p:cTn>
                                  </p:par>
                                  <p:par>
                                    <p:cTn id="37" presetID="12" presetClass="entr" presetSubtype="8" fill="hold" grpId="0" nodeType="withEffect">
                                      <p:stCondLst>
                                        <p:cond delay="20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300"/>
                                            <p:tgtEl>
                                              <p:spTgt spid="72"/>
                                            </p:tgtEl>
                                            <p:attrNameLst>
                                              <p:attrName>ppt_x</p:attrName>
                                            </p:attrNameLst>
                                          </p:cBhvr>
                                          <p:tavLst>
                                            <p:tav tm="0">
                                              <p:val>
                                                <p:strVal val="#ppt_x-#ppt_w*1.125000"/>
                                              </p:val>
                                            </p:tav>
                                            <p:tav tm="100000">
                                              <p:val>
                                                <p:strVal val="#ppt_x"/>
                                              </p:val>
                                            </p:tav>
                                          </p:tavLst>
                                        </p:anim>
                                        <p:animEffect transition="in" filter="wipe(right)">
                                          <p:cBhvr>
                                            <p:cTn id="40" dur="300"/>
                                            <p:tgtEl>
                                              <p:spTgt spid="72"/>
                                            </p:tgtEl>
                                          </p:cBhvr>
                                        </p:animEffect>
                                      </p:childTnLst>
                                    </p:cTn>
                                  </p:par>
                                </p:childTnLst>
                              </p:cTn>
                            </p:par>
                            <p:par>
                              <p:cTn id="41" fill="hold">
                                <p:stCondLst>
                                  <p:cond delay="2000"/>
                                </p:stCondLst>
                                <p:childTnLst>
                                  <p:par>
                                    <p:cTn id="42" presetID="2" presetClass="entr" presetSubtype="2" fill="hold" nodeType="afterEffect" p14:presetBounceEnd="44000">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14:bounceEnd="44000">
                                          <p:cBhvr additive="base">
                                            <p:cTn id="44" dur="500" fill="hold"/>
                                            <p:tgtEl>
                                              <p:spTgt spid="89"/>
                                            </p:tgtEl>
                                            <p:attrNameLst>
                                              <p:attrName>ppt_x</p:attrName>
                                            </p:attrNameLst>
                                          </p:cBhvr>
                                          <p:tavLst>
                                            <p:tav tm="0">
                                              <p:val>
                                                <p:strVal val="1+#ppt_w/2"/>
                                              </p:val>
                                            </p:tav>
                                            <p:tav tm="100000">
                                              <p:val>
                                                <p:strVal val="#ppt_x"/>
                                              </p:val>
                                            </p:tav>
                                          </p:tavLst>
                                        </p:anim>
                                        <p:anim calcmode="lin" valueType="num" p14:bounceEnd="44000">
                                          <p:cBhvr additive="base">
                                            <p:cTn id="45" dur="500" fill="hold"/>
                                            <p:tgtEl>
                                              <p:spTgt spid="89"/>
                                            </p:tgtEl>
                                            <p:attrNameLst>
                                              <p:attrName>ppt_y</p:attrName>
                                            </p:attrNameLst>
                                          </p:cBhvr>
                                          <p:tavLst>
                                            <p:tav tm="0">
                                              <p:val>
                                                <p:strVal val="#ppt_y"/>
                                              </p:val>
                                            </p:tav>
                                            <p:tav tm="100000">
                                              <p:val>
                                                <p:strVal val="#ppt_y"/>
                                              </p:val>
                                            </p:tav>
                                          </p:tavLst>
                                        </p:anim>
                                      </p:childTnLst>
                                    </p:cTn>
                                  </p:par>
                                  <p:par>
                                    <p:cTn id="46" presetID="12" presetClass="entr" presetSubtype="2" fill="hold" grpId="0" nodeType="withEffect">
                                      <p:stCondLst>
                                        <p:cond delay="20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300"/>
                                            <p:tgtEl>
                                              <p:spTgt spid="86"/>
                                            </p:tgtEl>
                                            <p:attrNameLst>
                                              <p:attrName>ppt_x</p:attrName>
                                            </p:attrNameLst>
                                          </p:cBhvr>
                                          <p:tavLst>
                                            <p:tav tm="0">
                                              <p:val>
                                                <p:strVal val="#ppt_x+#ppt_w*1.125000"/>
                                              </p:val>
                                            </p:tav>
                                            <p:tav tm="100000">
                                              <p:val>
                                                <p:strVal val="#ppt_x"/>
                                              </p:val>
                                            </p:tav>
                                          </p:tavLst>
                                        </p:anim>
                                        <p:animEffect transition="in" filter="wipe(left)">
                                          <p:cBhvr>
                                            <p:cTn id="49" dur="300"/>
                                            <p:tgtEl>
                                              <p:spTgt spid="86"/>
                                            </p:tgtEl>
                                          </p:cBhvr>
                                        </p:animEffect>
                                      </p:childTnLst>
                                    </p:cTn>
                                  </p:par>
                                </p:childTnLst>
                              </p:cTn>
                            </p:par>
                            <p:par>
                              <p:cTn id="50" fill="hold">
                                <p:stCondLst>
                                  <p:cond delay="2500"/>
                                </p:stCondLst>
                                <p:childTnLst>
                                  <p:par>
                                    <p:cTn id="51" presetID="2" presetClass="entr" presetSubtype="8" fill="hold" nodeType="afterEffect" p14:presetBounceEnd="44000">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14:bounceEnd="44000">
                                          <p:cBhvr additive="base">
                                            <p:cTn id="53" dur="500" fill="hold"/>
                                            <p:tgtEl>
                                              <p:spTgt spid="93"/>
                                            </p:tgtEl>
                                            <p:attrNameLst>
                                              <p:attrName>ppt_x</p:attrName>
                                            </p:attrNameLst>
                                          </p:cBhvr>
                                          <p:tavLst>
                                            <p:tav tm="0">
                                              <p:val>
                                                <p:strVal val="0-#ppt_w/2"/>
                                              </p:val>
                                            </p:tav>
                                            <p:tav tm="100000">
                                              <p:val>
                                                <p:strVal val="#ppt_x"/>
                                              </p:val>
                                            </p:tav>
                                          </p:tavLst>
                                        </p:anim>
                                        <p:anim calcmode="lin" valueType="num" p14:bounceEnd="44000">
                                          <p:cBhvr additive="base">
                                            <p:cTn id="54" dur="500" fill="hold"/>
                                            <p:tgtEl>
                                              <p:spTgt spid="93"/>
                                            </p:tgtEl>
                                            <p:attrNameLst>
                                              <p:attrName>ppt_y</p:attrName>
                                            </p:attrNameLst>
                                          </p:cBhvr>
                                          <p:tavLst>
                                            <p:tav tm="0">
                                              <p:val>
                                                <p:strVal val="#ppt_y"/>
                                              </p:val>
                                            </p:tav>
                                            <p:tav tm="100000">
                                              <p:val>
                                                <p:strVal val="#ppt_y"/>
                                              </p:val>
                                            </p:tav>
                                          </p:tavLst>
                                        </p:anim>
                                      </p:childTnLst>
                                    </p:cTn>
                                  </p:par>
                                  <p:par>
                                    <p:cTn id="55" presetID="12" presetClass="entr" presetSubtype="8" fill="hold" grpId="0" nodeType="withEffect">
                                      <p:stCondLst>
                                        <p:cond delay="20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300"/>
                                            <p:tgtEl>
                                              <p:spTgt spid="74"/>
                                            </p:tgtEl>
                                            <p:attrNameLst>
                                              <p:attrName>ppt_x</p:attrName>
                                            </p:attrNameLst>
                                          </p:cBhvr>
                                          <p:tavLst>
                                            <p:tav tm="0">
                                              <p:val>
                                                <p:strVal val="#ppt_x-#ppt_w*1.125000"/>
                                              </p:val>
                                            </p:tav>
                                            <p:tav tm="100000">
                                              <p:val>
                                                <p:strVal val="#ppt_x"/>
                                              </p:val>
                                            </p:tav>
                                          </p:tavLst>
                                        </p:anim>
                                        <p:animEffect transition="in" filter="wipe(right)">
                                          <p:cBhvr>
                                            <p:cTn id="58" dur="300"/>
                                            <p:tgtEl>
                                              <p:spTgt spid="74"/>
                                            </p:tgtEl>
                                          </p:cBhvr>
                                        </p:animEffect>
                                      </p:childTnLst>
                                    </p:cTn>
                                  </p:par>
                                </p:childTnLst>
                              </p:cTn>
                            </p:par>
                            <p:par>
                              <p:cTn id="59" fill="hold">
                                <p:stCondLst>
                                  <p:cond delay="3000"/>
                                </p:stCondLst>
                                <p:childTnLst>
                                  <p:par>
                                    <p:cTn id="60" presetID="2" presetClass="entr" presetSubtype="2" fill="hold" grpId="0" nodeType="afterEffect" p14:presetBounceEnd="44000">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14:bounceEnd="44000">
                                          <p:cBhvr additive="base">
                                            <p:cTn id="62" dur="500" fill="hold"/>
                                            <p:tgtEl>
                                              <p:spTgt spid="92"/>
                                            </p:tgtEl>
                                            <p:attrNameLst>
                                              <p:attrName>ppt_x</p:attrName>
                                            </p:attrNameLst>
                                          </p:cBhvr>
                                          <p:tavLst>
                                            <p:tav tm="0">
                                              <p:val>
                                                <p:strVal val="1+#ppt_w/2"/>
                                              </p:val>
                                            </p:tav>
                                            <p:tav tm="100000">
                                              <p:val>
                                                <p:strVal val="#ppt_x"/>
                                              </p:val>
                                            </p:tav>
                                          </p:tavLst>
                                        </p:anim>
                                        <p:anim calcmode="lin" valueType="num" p14:bounceEnd="44000">
                                          <p:cBhvr additive="base">
                                            <p:cTn id="63" dur="500" fill="hold"/>
                                            <p:tgtEl>
                                              <p:spTgt spid="92"/>
                                            </p:tgtEl>
                                            <p:attrNameLst>
                                              <p:attrName>ppt_y</p:attrName>
                                            </p:attrNameLst>
                                          </p:cBhvr>
                                          <p:tavLst>
                                            <p:tav tm="0">
                                              <p:val>
                                                <p:strVal val="#ppt_y"/>
                                              </p:val>
                                            </p:tav>
                                            <p:tav tm="100000">
                                              <p:val>
                                                <p:strVal val="#ppt_y"/>
                                              </p:val>
                                            </p:tav>
                                          </p:tavLst>
                                        </p:anim>
                                      </p:childTnLst>
                                    </p:cTn>
                                  </p:par>
                                  <p:par>
                                    <p:cTn id="64" presetID="12" presetClass="entr" presetSubtype="2" fill="hold" grpId="0" nodeType="withEffect">
                                      <p:stCondLst>
                                        <p:cond delay="20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300"/>
                                            <p:tgtEl>
                                              <p:spTgt spid="87"/>
                                            </p:tgtEl>
                                            <p:attrNameLst>
                                              <p:attrName>ppt_x</p:attrName>
                                            </p:attrNameLst>
                                          </p:cBhvr>
                                          <p:tavLst>
                                            <p:tav tm="0">
                                              <p:val>
                                                <p:strVal val="#ppt_x+#ppt_w*1.125000"/>
                                              </p:val>
                                            </p:tav>
                                            <p:tav tm="100000">
                                              <p:val>
                                                <p:strVal val="#ppt_x"/>
                                              </p:val>
                                            </p:tav>
                                          </p:tavLst>
                                        </p:anim>
                                        <p:animEffect transition="in" filter="wipe(left)">
                                          <p:cBhvr>
                                            <p:cTn id="67" dur="300"/>
                                            <p:tgtEl>
                                              <p:spTgt spid="87"/>
                                            </p:tgtEl>
                                          </p:cBhvr>
                                        </p:animEffect>
                                      </p:childTnLst>
                                    </p:cTn>
                                  </p:par>
                                </p:childTnLst>
                              </p:cTn>
                            </p:par>
                            <p:par>
                              <p:cTn id="68" fill="hold">
                                <p:stCondLst>
                                  <p:cond delay="3500"/>
                                </p:stCondLst>
                                <p:childTnLst>
                                  <p:par>
                                    <p:cTn id="69" presetID="53" presetClass="entr" presetSubtype="528"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anim calcmode="lin" valueType="num">
                                          <p:cBhvr>
                                            <p:cTn id="74" dur="500" fill="hold"/>
                                            <p:tgtEl>
                                              <p:spTgt spid="105"/>
                                            </p:tgtEl>
                                            <p:attrNameLst>
                                              <p:attrName>ppt_x</p:attrName>
                                            </p:attrNameLst>
                                          </p:cBhvr>
                                          <p:tavLst>
                                            <p:tav tm="0">
                                              <p:val>
                                                <p:fltVal val="0.5"/>
                                              </p:val>
                                            </p:tav>
                                            <p:tav tm="100000">
                                              <p:val>
                                                <p:strVal val="#ppt_x"/>
                                              </p:val>
                                            </p:tav>
                                          </p:tavLst>
                                        </p:anim>
                                        <p:anim calcmode="lin" valueType="num">
                                          <p:cBhvr>
                                            <p:cTn id="75" dur="500" fill="hold"/>
                                            <p:tgtEl>
                                              <p:spTgt spid="105"/>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1000"/>
                                      </p:stCondLst>
                                      <p:childTnLst>
                                        <p:set>
                                          <p:cBhvr>
                                            <p:cTn id="77" dur="1" fill="hold">
                                              <p:stCondLst>
                                                <p:cond delay="0"/>
                                              </p:stCondLst>
                                            </p:cTn>
                                            <p:tgtEl>
                                              <p:spTgt spid="102"/>
                                            </p:tgtEl>
                                            <p:attrNameLst>
                                              <p:attrName>style.visibility</p:attrName>
                                            </p:attrNameLst>
                                          </p:cBhvr>
                                          <p:to>
                                            <p:strVal val="visible"/>
                                          </p:to>
                                        </p:set>
                                        <p:anim calcmode="lin" valueType="num">
                                          <p:cBhvr>
                                            <p:cTn id="78" dur="500" fill="hold"/>
                                            <p:tgtEl>
                                              <p:spTgt spid="102"/>
                                            </p:tgtEl>
                                            <p:attrNameLst>
                                              <p:attrName>ppt_w</p:attrName>
                                            </p:attrNameLst>
                                          </p:cBhvr>
                                          <p:tavLst>
                                            <p:tav tm="0">
                                              <p:val>
                                                <p:fltVal val="0"/>
                                              </p:val>
                                            </p:tav>
                                            <p:tav tm="100000">
                                              <p:val>
                                                <p:strVal val="#ppt_w"/>
                                              </p:val>
                                            </p:tav>
                                          </p:tavLst>
                                        </p:anim>
                                        <p:anim calcmode="lin" valueType="num">
                                          <p:cBhvr>
                                            <p:cTn id="79" dur="500" fill="hold"/>
                                            <p:tgtEl>
                                              <p:spTgt spid="102"/>
                                            </p:tgtEl>
                                            <p:attrNameLst>
                                              <p:attrName>ppt_h</p:attrName>
                                            </p:attrNameLst>
                                          </p:cBhvr>
                                          <p:tavLst>
                                            <p:tav tm="0">
                                              <p:val>
                                                <p:fltVal val="0"/>
                                              </p:val>
                                            </p:tav>
                                            <p:tav tm="100000">
                                              <p:val>
                                                <p:strVal val="#ppt_h"/>
                                              </p:val>
                                            </p:tav>
                                          </p:tavLst>
                                        </p:anim>
                                        <p:animEffect transition="in" filter="fade">
                                          <p:cBhvr>
                                            <p:cTn id="80" dur="500"/>
                                            <p:tgtEl>
                                              <p:spTgt spid="102"/>
                                            </p:tgtEl>
                                          </p:cBhvr>
                                        </p:animEffect>
                                        <p:anim calcmode="lin" valueType="num">
                                          <p:cBhvr>
                                            <p:cTn id="81" dur="500" fill="hold"/>
                                            <p:tgtEl>
                                              <p:spTgt spid="102"/>
                                            </p:tgtEl>
                                            <p:attrNameLst>
                                              <p:attrName>ppt_x</p:attrName>
                                            </p:attrNameLst>
                                          </p:cBhvr>
                                          <p:tavLst>
                                            <p:tav tm="0">
                                              <p:val>
                                                <p:fltVal val="0.5"/>
                                              </p:val>
                                            </p:tav>
                                            <p:tav tm="100000">
                                              <p:val>
                                                <p:strVal val="#ppt_x"/>
                                              </p:val>
                                            </p:tav>
                                          </p:tavLst>
                                        </p:anim>
                                        <p:anim calcmode="lin" valueType="num">
                                          <p:cBhvr>
                                            <p:cTn id="82" dur="500" fill="hold"/>
                                            <p:tgtEl>
                                              <p:spTgt spid="102"/>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80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animEffect transition="in" filter="fade">
                                          <p:cBhvr>
                                            <p:cTn id="87" dur="500"/>
                                            <p:tgtEl>
                                              <p:spTgt spid="103"/>
                                            </p:tgtEl>
                                          </p:cBhvr>
                                        </p:animEffect>
                                        <p:anim calcmode="lin" valueType="num">
                                          <p:cBhvr>
                                            <p:cTn id="88" dur="500" fill="hold"/>
                                            <p:tgtEl>
                                              <p:spTgt spid="103"/>
                                            </p:tgtEl>
                                            <p:attrNameLst>
                                              <p:attrName>ppt_x</p:attrName>
                                            </p:attrNameLst>
                                          </p:cBhvr>
                                          <p:tavLst>
                                            <p:tav tm="0">
                                              <p:val>
                                                <p:fltVal val="0.5"/>
                                              </p:val>
                                            </p:tav>
                                            <p:tav tm="100000">
                                              <p:val>
                                                <p:strVal val="#ppt_x"/>
                                              </p:val>
                                            </p:tav>
                                          </p:tavLst>
                                        </p:anim>
                                        <p:anim calcmode="lin" valueType="num">
                                          <p:cBhvr>
                                            <p:cTn id="89" dur="500" fill="hold"/>
                                            <p:tgtEl>
                                              <p:spTgt spid="103"/>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600"/>
                                      </p:stCondLst>
                                      <p:childTnLst>
                                        <p:set>
                                          <p:cBhvr>
                                            <p:cTn id="91" dur="1" fill="hold">
                                              <p:stCondLst>
                                                <p:cond delay="0"/>
                                              </p:stCondLst>
                                            </p:cTn>
                                            <p:tgtEl>
                                              <p:spTgt spid="104"/>
                                            </p:tgtEl>
                                            <p:attrNameLst>
                                              <p:attrName>style.visibility</p:attrName>
                                            </p:attrNameLst>
                                          </p:cBhvr>
                                          <p:to>
                                            <p:strVal val="visible"/>
                                          </p:to>
                                        </p:set>
                                        <p:anim calcmode="lin" valueType="num">
                                          <p:cBhvr>
                                            <p:cTn id="92" dur="500" fill="hold"/>
                                            <p:tgtEl>
                                              <p:spTgt spid="104"/>
                                            </p:tgtEl>
                                            <p:attrNameLst>
                                              <p:attrName>ppt_w</p:attrName>
                                            </p:attrNameLst>
                                          </p:cBhvr>
                                          <p:tavLst>
                                            <p:tav tm="0">
                                              <p:val>
                                                <p:fltVal val="0"/>
                                              </p:val>
                                            </p:tav>
                                            <p:tav tm="100000">
                                              <p:val>
                                                <p:strVal val="#ppt_w"/>
                                              </p:val>
                                            </p:tav>
                                          </p:tavLst>
                                        </p:anim>
                                        <p:anim calcmode="lin" valueType="num">
                                          <p:cBhvr>
                                            <p:cTn id="93" dur="500" fill="hold"/>
                                            <p:tgtEl>
                                              <p:spTgt spid="104"/>
                                            </p:tgtEl>
                                            <p:attrNameLst>
                                              <p:attrName>ppt_h</p:attrName>
                                            </p:attrNameLst>
                                          </p:cBhvr>
                                          <p:tavLst>
                                            <p:tav tm="0">
                                              <p:val>
                                                <p:fltVal val="0"/>
                                              </p:val>
                                            </p:tav>
                                            <p:tav tm="100000">
                                              <p:val>
                                                <p:strVal val="#ppt_h"/>
                                              </p:val>
                                            </p:tav>
                                          </p:tavLst>
                                        </p:anim>
                                        <p:animEffect transition="in" filter="fade">
                                          <p:cBhvr>
                                            <p:cTn id="94" dur="500"/>
                                            <p:tgtEl>
                                              <p:spTgt spid="104"/>
                                            </p:tgtEl>
                                          </p:cBhvr>
                                        </p:animEffect>
                                        <p:anim calcmode="lin" valueType="num">
                                          <p:cBhvr>
                                            <p:cTn id="95" dur="500" fill="hold"/>
                                            <p:tgtEl>
                                              <p:spTgt spid="104"/>
                                            </p:tgtEl>
                                            <p:attrNameLst>
                                              <p:attrName>ppt_x</p:attrName>
                                            </p:attrNameLst>
                                          </p:cBhvr>
                                          <p:tavLst>
                                            <p:tav tm="0">
                                              <p:val>
                                                <p:fltVal val="0.5"/>
                                              </p:val>
                                            </p:tav>
                                            <p:tav tm="100000">
                                              <p:val>
                                                <p:strVal val="#ppt_x"/>
                                              </p:val>
                                            </p:tav>
                                          </p:tavLst>
                                        </p:anim>
                                        <p:anim calcmode="lin" valueType="num">
                                          <p:cBhvr>
                                            <p:cTn id="96" dur="500" fill="hold"/>
                                            <p:tgtEl>
                                              <p:spTgt spid="104"/>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00"/>
                                      </p:stCondLst>
                                      <p:childTnLst>
                                        <p:set>
                                          <p:cBhvr>
                                            <p:cTn id="98" dur="1" fill="hold">
                                              <p:stCondLst>
                                                <p:cond delay="0"/>
                                              </p:stCondLst>
                                            </p:cTn>
                                            <p:tgtEl>
                                              <p:spTgt spid="106"/>
                                            </p:tgtEl>
                                            <p:attrNameLst>
                                              <p:attrName>style.visibility</p:attrName>
                                            </p:attrNameLst>
                                          </p:cBhvr>
                                          <p:to>
                                            <p:strVal val="visible"/>
                                          </p:to>
                                        </p:set>
                                        <p:anim calcmode="lin" valueType="num">
                                          <p:cBhvr>
                                            <p:cTn id="99" dur="500" fill="hold"/>
                                            <p:tgtEl>
                                              <p:spTgt spid="106"/>
                                            </p:tgtEl>
                                            <p:attrNameLst>
                                              <p:attrName>ppt_w</p:attrName>
                                            </p:attrNameLst>
                                          </p:cBhvr>
                                          <p:tavLst>
                                            <p:tav tm="0">
                                              <p:val>
                                                <p:fltVal val="0"/>
                                              </p:val>
                                            </p:tav>
                                            <p:tav tm="100000">
                                              <p:val>
                                                <p:strVal val="#ppt_w"/>
                                              </p:val>
                                            </p:tav>
                                          </p:tavLst>
                                        </p:anim>
                                        <p:anim calcmode="lin" valueType="num">
                                          <p:cBhvr>
                                            <p:cTn id="100" dur="500" fill="hold"/>
                                            <p:tgtEl>
                                              <p:spTgt spid="106"/>
                                            </p:tgtEl>
                                            <p:attrNameLst>
                                              <p:attrName>ppt_h</p:attrName>
                                            </p:attrNameLst>
                                          </p:cBhvr>
                                          <p:tavLst>
                                            <p:tav tm="0">
                                              <p:val>
                                                <p:fltVal val="0"/>
                                              </p:val>
                                            </p:tav>
                                            <p:tav tm="100000">
                                              <p:val>
                                                <p:strVal val="#ppt_h"/>
                                              </p:val>
                                            </p:tav>
                                          </p:tavLst>
                                        </p:anim>
                                        <p:animEffect transition="in" filter="fade">
                                          <p:cBhvr>
                                            <p:cTn id="101" dur="500"/>
                                            <p:tgtEl>
                                              <p:spTgt spid="106"/>
                                            </p:tgtEl>
                                          </p:cBhvr>
                                        </p:animEffect>
                                        <p:anim calcmode="lin" valueType="num">
                                          <p:cBhvr>
                                            <p:cTn id="102" dur="500" fill="hold"/>
                                            <p:tgtEl>
                                              <p:spTgt spid="106"/>
                                            </p:tgtEl>
                                            <p:attrNameLst>
                                              <p:attrName>ppt_x</p:attrName>
                                            </p:attrNameLst>
                                          </p:cBhvr>
                                          <p:tavLst>
                                            <p:tav tm="0">
                                              <p:val>
                                                <p:fltVal val="0.5"/>
                                              </p:val>
                                            </p:tav>
                                            <p:tav tm="100000">
                                              <p:val>
                                                <p:strVal val="#ppt_x"/>
                                              </p:val>
                                            </p:tav>
                                          </p:tavLst>
                                        </p:anim>
                                        <p:anim calcmode="lin" valueType="num">
                                          <p:cBhvr>
                                            <p:cTn id="103" dur="500" fill="hold"/>
                                            <p:tgtEl>
                                              <p:spTgt spid="106"/>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400"/>
                                      </p:stCondLst>
                                      <p:childTnLst>
                                        <p:set>
                                          <p:cBhvr>
                                            <p:cTn id="105" dur="1" fill="hold">
                                              <p:stCondLst>
                                                <p:cond delay="0"/>
                                              </p:stCondLst>
                                            </p:cTn>
                                            <p:tgtEl>
                                              <p:spTgt spid="107"/>
                                            </p:tgtEl>
                                            <p:attrNameLst>
                                              <p:attrName>style.visibility</p:attrName>
                                            </p:attrNameLst>
                                          </p:cBhvr>
                                          <p:to>
                                            <p:strVal val="visible"/>
                                          </p:to>
                                        </p:set>
                                        <p:anim calcmode="lin" valueType="num">
                                          <p:cBhvr>
                                            <p:cTn id="106" dur="500" fill="hold"/>
                                            <p:tgtEl>
                                              <p:spTgt spid="107"/>
                                            </p:tgtEl>
                                            <p:attrNameLst>
                                              <p:attrName>ppt_w</p:attrName>
                                            </p:attrNameLst>
                                          </p:cBhvr>
                                          <p:tavLst>
                                            <p:tav tm="0">
                                              <p:val>
                                                <p:fltVal val="0"/>
                                              </p:val>
                                            </p:tav>
                                            <p:tav tm="100000">
                                              <p:val>
                                                <p:strVal val="#ppt_w"/>
                                              </p:val>
                                            </p:tav>
                                          </p:tavLst>
                                        </p:anim>
                                        <p:anim calcmode="lin" valueType="num">
                                          <p:cBhvr>
                                            <p:cTn id="107" dur="500" fill="hold"/>
                                            <p:tgtEl>
                                              <p:spTgt spid="107"/>
                                            </p:tgtEl>
                                            <p:attrNameLst>
                                              <p:attrName>ppt_h</p:attrName>
                                            </p:attrNameLst>
                                          </p:cBhvr>
                                          <p:tavLst>
                                            <p:tav tm="0">
                                              <p:val>
                                                <p:fltVal val="0"/>
                                              </p:val>
                                            </p:tav>
                                            <p:tav tm="100000">
                                              <p:val>
                                                <p:strVal val="#ppt_h"/>
                                              </p:val>
                                            </p:tav>
                                          </p:tavLst>
                                        </p:anim>
                                        <p:animEffect transition="in" filter="fade">
                                          <p:cBhvr>
                                            <p:cTn id="108" dur="500"/>
                                            <p:tgtEl>
                                              <p:spTgt spid="107"/>
                                            </p:tgtEl>
                                          </p:cBhvr>
                                        </p:animEffect>
                                        <p:anim calcmode="lin" valueType="num">
                                          <p:cBhvr>
                                            <p:cTn id="109" dur="500" fill="hold"/>
                                            <p:tgtEl>
                                              <p:spTgt spid="107"/>
                                            </p:tgtEl>
                                            <p:attrNameLst>
                                              <p:attrName>ppt_x</p:attrName>
                                            </p:attrNameLst>
                                          </p:cBhvr>
                                          <p:tavLst>
                                            <p:tav tm="0">
                                              <p:val>
                                                <p:fltVal val="0.5"/>
                                              </p:val>
                                            </p:tav>
                                            <p:tav tm="100000">
                                              <p:val>
                                                <p:strVal val="#ppt_x"/>
                                              </p:val>
                                            </p:tav>
                                          </p:tavLst>
                                        </p:anim>
                                        <p:anim calcmode="lin" valueType="num">
                                          <p:cBhvr>
                                            <p:cTn id="110"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animBg="1"/>
          <p:bldP spid="92" grpId="0" animBg="1"/>
          <p:bldP spid="96" grpId="0"/>
          <p:bldP spid="97" grpId="0"/>
          <p:bldP spid="98" grpId="0" animBg="1"/>
          <p:bldP spid="102" grpId="0" animBg="1"/>
          <p:bldP spid="103" grpId="0" animBg="1"/>
          <p:bldP spid="104" grpId="0" animBg="1"/>
          <p:bldP spid="105" grpId="0" animBg="1"/>
          <p:bldP spid="106" grpId="0" animBg="1"/>
          <p:bldP spid="107" grpId="0" animBg="1"/>
          <p:bldP spid="108" grpId="0" animBg="1"/>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p:tgtEl>
                                              <p:spTgt spid="108"/>
                                            </p:tgtEl>
                                            <p:attrNameLst>
                                              <p:attrName>ppt_x</p:attrName>
                                            </p:attrNameLst>
                                          </p:cBhvr>
                                          <p:tavLst>
                                            <p:tav tm="0">
                                              <p:val>
                                                <p:strVal val="#ppt_x-#ppt_w*1.125000"/>
                                              </p:val>
                                            </p:tav>
                                            <p:tav tm="100000">
                                              <p:val>
                                                <p:strVal val="#ppt_x"/>
                                              </p:val>
                                            </p:tav>
                                          </p:tavLst>
                                        </p:anim>
                                        <p:animEffect transition="in" filter="wipe(right)">
                                          <p:cBhvr>
                                            <p:cTn id="8" dur="500"/>
                                            <p:tgtEl>
                                              <p:spTgt spid="108"/>
                                            </p:tgtEl>
                                          </p:cBhvr>
                                        </p:animEffect>
                                      </p:childTnLst>
                                    </p:cTn>
                                  </p:par>
                                  <p:par>
                                    <p:cTn id="9" presetID="42" presetClass="entr" presetSubtype="0" fill="hold" grpId="0" nodeType="with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fill="hold"/>
                                            <p:tgtEl>
                                              <p:spTgt spid="99"/>
                                            </p:tgtEl>
                                            <p:attrNameLst>
                                              <p:attrName>ppt_x</p:attrName>
                                            </p:attrNameLst>
                                          </p:cBhvr>
                                          <p:tavLst>
                                            <p:tav tm="0">
                                              <p:val>
                                                <p:strVal val="0-#ppt_w/2"/>
                                              </p:val>
                                            </p:tav>
                                            <p:tav tm="100000">
                                              <p:val>
                                                <p:strVal val="#ppt_x"/>
                                              </p:val>
                                            </p:tav>
                                          </p:tavLst>
                                        </p:anim>
                                        <p:anim calcmode="lin" valueType="num">
                                          <p:cBhvr additive="base">
                                            <p:cTn id="18" dur="500" fill="hold"/>
                                            <p:tgtEl>
                                              <p:spTgt spid="99"/>
                                            </p:tgtEl>
                                            <p:attrNameLst>
                                              <p:attrName>ppt_y</p:attrName>
                                            </p:attrNameLst>
                                          </p:cBhvr>
                                          <p:tavLst>
                                            <p:tav tm="0">
                                              <p:val>
                                                <p:strVal val="#ppt_y"/>
                                              </p:val>
                                            </p:tav>
                                            <p:tav tm="100000">
                                              <p:val>
                                                <p:strVal val="#ppt_y"/>
                                              </p:val>
                                            </p:tav>
                                          </p:tavLst>
                                        </p:anim>
                                      </p:childTnLst>
                                    </p:cTn>
                                  </p:par>
                                  <p:par>
                                    <p:cTn id="19" presetID="12" presetClass="entr" presetSubtype="8" fill="hold" grpId="0" nodeType="withEffect">
                                      <p:stCondLst>
                                        <p:cond delay="200"/>
                                      </p:stCondLst>
                                      <p:childTnLst>
                                        <p:set>
                                          <p:cBhvr>
                                            <p:cTn id="20" dur="1" fill="hold">
                                              <p:stCondLst>
                                                <p:cond delay="0"/>
                                              </p:stCondLst>
                                            </p:cTn>
                                            <p:tgtEl>
                                              <p:spTgt spid="96"/>
                                            </p:tgtEl>
                                            <p:attrNameLst>
                                              <p:attrName>style.visibility</p:attrName>
                                            </p:attrNameLst>
                                          </p:cBhvr>
                                          <p:to>
                                            <p:strVal val="visible"/>
                                          </p:to>
                                        </p:set>
                                        <p:anim calcmode="lin" valueType="num">
                                          <p:cBhvr additive="base">
                                            <p:cTn id="21" dur="300"/>
                                            <p:tgtEl>
                                              <p:spTgt spid="96"/>
                                            </p:tgtEl>
                                            <p:attrNameLst>
                                              <p:attrName>ppt_x</p:attrName>
                                            </p:attrNameLst>
                                          </p:cBhvr>
                                          <p:tavLst>
                                            <p:tav tm="0">
                                              <p:val>
                                                <p:strVal val="#ppt_x-#ppt_w*1.125000"/>
                                              </p:val>
                                            </p:tav>
                                            <p:tav tm="100000">
                                              <p:val>
                                                <p:strVal val="#ppt_x"/>
                                              </p:val>
                                            </p:tav>
                                          </p:tavLst>
                                        </p:anim>
                                        <p:animEffect transition="in" filter="wipe(right)">
                                          <p:cBhvr>
                                            <p:cTn id="22" dur="300"/>
                                            <p:tgtEl>
                                              <p:spTgt spid="96"/>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1+#ppt_w/2"/>
                                              </p:val>
                                            </p:tav>
                                            <p:tav tm="100000">
                                              <p:val>
                                                <p:strVal val="#ppt_x"/>
                                              </p:val>
                                            </p:tav>
                                          </p:tavLst>
                                        </p:anim>
                                        <p:anim calcmode="lin" valueType="num">
                                          <p:cBhvr additive="base">
                                            <p:cTn id="27" dur="500" fill="hold"/>
                                            <p:tgtEl>
                                              <p:spTgt spid="98"/>
                                            </p:tgtEl>
                                            <p:attrNameLst>
                                              <p:attrName>ppt_y</p:attrName>
                                            </p:attrNameLst>
                                          </p:cBhvr>
                                          <p:tavLst>
                                            <p:tav tm="0">
                                              <p:val>
                                                <p:strVal val="#ppt_y"/>
                                              </p:val>
                                            </p:tav>
                                            <p:tav tm="100000">
                                              <p:val>
                                                <p:strVal val="#ppt_y"/>
                                              </p:val>
                                            </p:tav>
                                          </p:tavLst>
                                        </p:anim>
                                      </p:childTnLst>
                                    </p:cTn>
                                  </p:par>
                                  <p:par>
                                    <p:cTn id="28" presetID="12" presetClass="entr" presetSubtype="2" fill="hold" grpId="0" nodeType="withEffect">
                                      <p:stCondLst>
                                        <p:cond delay="20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300"/>
                                            <p:tgtEl>
                                              <p:spTgt spid="97"/>
                                            </p:tgtEl>
                                            <p:attrNameLst>
                                              <p:attrName>ppt_x</p:attrName>
                                            </p:attrNameLst>
                                          </p:cBhvr>
                                          <p:tavLst>
                                            <p:tav tm="0">
                                              <p:val>
                                                <p:strVal val="#ppt_x+#ppt_w*1.125000"/>
                                              </p:val>
                                            </p:tav>
                                            <p:tav tm="100000">
                                              <p:val>
                                                <p:strVal val="#ppt_x"/>
                                              </p:val>
                                            </p:tav>
                                          </p:tavLst>
                                        </p:anim>
                                        <p:animEffect transition="in" filter="wipe(left)">
                                          <p:cBhvr>
                                            <p:cTn id="31" dur="300"/>
                                            <p:tgtEl>
                                              <p:spTgt spid="97"/>
                                            </p:tgtEl>
                                          </p:cBhvr>
                                        </p:animEffect>
                                      </p:childTnLst>
                                    </p:cTn>
                                  </p:par>
                                </p:childTnLst>
                              </p:cTn>
                            </p:par>
                            <p:par>
                              <p:cTn id="32" fill="hold">
                                <p:stCondLst>
                                  <p:cond delay="1500"/>
                                </p:stCondLst>
                                <p:childTnLst>
                                  <p:par>
                                    <p:cTn id="33" presetID="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0-#ppt_w/2"/>
                                              </p:val>
                                            </p:tav>
                                            <p:tav tm="100000">
                                              <p:val>
                                                <p:strVal val="#ppt_x"/>
                                              </p:val>
                                            </p:tav>
                                          </p:tavLst>
                                        </p:anim>
                                        <p:anim calcmode="lin" valueType="num">
                                          <p:cBhvr additive="base">
                                            <p:cTn id="36" dur="500" fill="hold"/>
                                            <p:tgtEl>
                                              <p:spTgt spid="88"/>
                                            </p:tgtEl>
                                            <p:attrNameLst>
                                              <p:attrName>ppt_y</p:attrName>
                                            </p:attrNameLst>
                                          </p:cBhvr>
                                          <p:tavLst>
                                            <p:tav tm="0">
                                              <p:val>
                                                <p:strVal val="#ppt_y"/>
                                              </p:val>
                                            </p:tav>
                                            <p:tav tm="100000">
                                              <p:val>
                                                <p:strVal val="#ppt_y"/>
                                              </p:val>
                                            </p:tav>
                                          </p:tavLst>
                                        </p:anim>
                                      </p:childTnLst>
                                    </p:cTn>
                                  </p:par>
                                  <p:par>
                                    <p:cTn id="37" presetID="12" presetClass="entr" presetSubtype="8" fill="hold" grpId="0" nodeType="withEffect">
                                      <p:stCondLst>
                                        <p:cond delay="20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300"/>
                                            <p:tgtEl>
                                              <p:spTgt spid="72"/>
                                            </p:tgtEl>
                                            <p:attrNameLst>
                                              <p:attrName>ppt_x</p:attrName>
                                            </p:attrNameLst>
                                          </p:cBhvr>
                                          <p:tavLst>
                                            <p:tav tm="0">
                                              <p:val>
                                                <p:strVal val="#ppt_x-#ppt_w*1.125000"/>
                                              </p:val>
                                            </p:tav>
                                            <p:tav tm="100000">
                                              <p:val>
                                                <p:strVal val="#ppt_x"/>
                                              </p:val>
                                            </p:tav>
                                          </p:tavLst>
                                        </p:anim>
                                        <p:animEffect transition="in" filter="wipe(right)">
                                          <p:cBhvr>
                                            <p:cTn id="40" dur="300"/>
                                            <p:tgtEl>
                                              <p:spTgt spid="72"/>
                                            </p:tgtEl>
                                          </p:cBhvr>
                                        </p:animEffect>
                                      </p:childTnLst>
                                    </p:cTn>
                                  </p:par>
                                </p:childTnLst>
                              </p:cTn>
                            </p:par>
                            <p:par>
                              <p:cTn id="41" fill="hold">
                                <p:stCondLst>
                                  <p:cond delay="2000"/>
                                </p:stCondLst>
                                <p:childTnLst>
                                  <p:par>
                                    <p:cTn id="42" presetID="2" presetClass="entr" presetSubtype="2" fill="hold" nodeType="after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fill="hold"/>
                                            <p:tgtEl>
                                              <p:spTgt spid="89"/>
                                            </p:tgtEl>
                                            <p:attrNameLst>
                                              <p:attrName>ppt_x</p:attrName>
                                            </p:attrNameLst>
                                          </p:cBhvr>
                                          <p:tavLst>
                                            <p:tav tm="0">
                                              <p:val>
                                                <p:strVal val="1+#ppt_w/2"/>
                                              </p:val>
                                            </p:tav>
                                            <p:tav tm="100000">
                                              <p:val>
                                                <p:strVal val="#ppt_x"/>
                                              </p:val>
                                            </p:tav>
                                          </p:tavLst>
                                        </p:anim>
                                        <p:anim calcmode="lin" valueType="num">
                                          <p:cBhvr additive="base">
                                            <p:cTn id="45" dur="500" fill="hold"/>
                                            <p:tgtEl>
                                              <p:spTgt spid="89"/>
                                            </p:tgtEl>
                                            <p:attrNameLst>
                                              <p:attrName>ppt_y</p:attrName>
                                            </p:attrNameLst>
                                          </p:cBhvr>
                                          <p:tavLst>
                                            <p:tav tm="0">
                                              <p:val>
                                                <p:strVal val="#ppt_y"/>
                                              </p:val>
                                            </p:tav>
                                            <p:tav tm="100000">
                                              <p:val>
                                                <p:strVal val="#ppt_y"/>
                                              </p:val>
                                            </p:tav>
                                          </p:tavLst>
                                        </p:anim>
                                      </p:childTnLst>
                                    </p:cTn>
                                  </p:par>
                                  <p:par>
                                    <p:cTn id="46" presetID="12" presetClass="entr" presetSubtype="2" fill="hold" grpId="0" nodeType="withEffect">
                                      <p:stCondLst>
                                        <p:cond delay="20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300"/>
                                            <p:tgtEl>
                                              <p:spTgt spid="86"/>
                                            </p:tgtEl>
                                            <p:attrNameLst>
                                              <p:attrName>ppt_x</p:attrName>
                                            </p:attrNameLst>
                                          </p:cBhvr>
                                          <p:tavLst>
                                            <p:tav tm="0">
                                              <p:val>
                                                <p:strVal val="#ppt_x+#ppt_w*1.125000"/>
                                              </p:val>
                                            </p:tav>
                                            <p:tav tm="100000">
                                              <p:val>
                                                <p:strVal val="#ppt_x"/>
                                              </p:val>
                                            </p:tav>
                                          </p:tavLst>
                                        </p:anim>
                                        <p:animEffect transition="in" filter="wipe(left)">
                                          <p:cBhvr>
                                            <p:cTn id="49" dur="300"/>
                                            <p:tgtEl>
                                              <p:spTgt spid="86"/>
                                            </p:tgtEl>
                                          </p:cBhvr>
                                        </p:animEffect>
                                      </p:childTnLst>
                                    </p:cTn>
                                  </p:par>
                                </p:childTnLst>
                              </p:cTn>
                            </p:par>
                            <p:par>
                              <p:cTn id="50" fill="hold">
                                <p:stCondLst>
                                  <p:cond delay="2500"/>
                                </p:stCondLst>
                                <p:childTnLst>
                                  <p:par>
                                    <p:cTn id="51" presetID="2" presetClass="entr" presetSubtype="8" fill="hold" nodeType="afterEffect">
                                      <p:stCondLst>
                                        <p:cond delay="0"/>
                                      </p:stCondLst>
                                      <p:childTnLst>
                                        <p:set>
                                          <p:cBhvr>
                                            <p:cTn id="52" dur="1" fill="hold">
                                              <p:stCondLst>
                                                <p:cond delay="0"/>
                                              </p:stCondLst>
                                            </p:cTn>
                                            <p:tgtEl>
                                              <p:spTgt spid="93"/>
                                            </p:tgtEl>
                                            <p:attrNameLst>
                                              <p:attrName>style.visibility</p:attrName>
                                            </p:attrNameLst>
                                          </p:cBhvr>
                                          <p:to>
                                            <p:strVal val="visible"/>
                                          </p:to>
                                        </p:set>
                                        <p:anim calcmode="lin" valueType="num">
                                          <p:cBhvr additive="base">
                                            <p:cTn id="53" dur="500" fill="hold"/>
                                            <p:tgtEl>
                                              <p:spTgt spid="93"/>
                                            </p:tgtEl>
                                            <p:attrNameLst>
                                              <p:attrName>ppt_x</p:attrName>
                                            </p:attrNameLst>
                                          </p:cBhvr>
                                          <p:tavLst>
                                            <p:tav tm="0">
                                              <p:val>
                                                <p:strVal val="0-#ppt_w/2"/>
                                              </p:val>
                                            </p:tav>
                                            <p:tav tm="100000">
                                              <p:val>
                                                <p:strVal val="#ppt_x"/>
                                              </p:val>
                                            </p:tav>
                                          </p:tavLst>
                                        </p:anim>
                                        <p:anim calcmode="lin" valueType="num">
                                          <p:cBhvr additive="base">
                                            <p:cTn id="54" dur="500" fill="hold"/>
                                            <p:tgtEl>
                                              <p:spTgt spid="93"/>
                                            </p:tgtEl>
                                            <p:attrNameLst>
                                              <p:attrName>ppt_y</p:attrName>
                                            </p:attrNameLst>
                                          </p:cBhvr>
                                          <p:tavLst>
                                            <p:tav tm="0">
                                              <p:val>
                                                <p:strVal val="#ppt_y"/>
                                              </p:val>
                                            </p:tav>
                                            <p:tav tm="100000">
                                              <p:val>
                                                <p:strVal val="#ppt_y"/>
                                              </p:val>
                                            </p:tav>
                                          </p:tavLst>
                                        </p:anim>
                                      </p:childTnLst>
                                    </p:cTn>
                                  </p:par>
                                  <p:par>
                                    <p:cTn id="55" presetID="12" presetClass="entr" presetSubtype="8" fill="hold" grpId="0" nodeType="withEffect">
                                      <p:stCondLst>
                                        <p:cond delay="20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300"/>
                                            <p:tgtEl>
                                              <p:spTgt spid="74"/>
                                            </p:tgtEl>
                                            <p:attrNameLst>
                                              <p:attrName>ppt_x</p:attrName>
                                            </p:attrNameLst>
                                          </p:cBhvr>
                                          <p:tavLst>
                                            <p:tav tm="0">
                                              <p:val>
                                                <p:strVal val="#ppt_x-#ppt_w*1.125000"/>
                                              </p:val>
                                            </p:tav>
                                            <p:tav tm="100000">
                                              <p:val>
                                                <p:strVal val="#ppt_x"/>
                                              </p:val>
                                            </p:tav>
                                          </p:tavLst>
                                        </p:anim>
                                        <p:animEffect transition="in" filter="wipe(right)">
                                          <p:cBhvr>
                                            <p:cTn id="58" dur="300"/>
                                            <p:tgtEl>
                                              <p:spTgt spid="74"/>
                                            </p:tgtEl>
                                          </p:cBhvr>
                                        </p:animEffect>
                                      </p:childTnLst>
                                    </p:cTn>
                                  </p:par>
                                </p:childTnLst>
                              </p:cTn>
                            </p:par>
                            <p:par>
                              <p:cTn id="59" fill="hold">
                                <p:stCondLst>
                                  <p:cond delay="3000"/>
                                </p:stCondLst>
                                <p:childTnLst>
                                  <p:par>
                                    <p:cTn id="60" presetID="2" presetClass="entr" presetSubtype="2" fill="hold" grpId="0"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additive="base">
                                            <p:cTn id="62" dur="500" fill="hold"/>
                                            <p:tgtEl>
                                              <p:spTgt spid="92"/>
                                            </p:tgtEl>
                                            <p:attrNameLst>
                                              <p:attrName>ppt_x</p:attrName>
                                            </p:attrNameLst>
                                          </p:cBhvr>
                                          <p:tavLst>
                                            <p:tav tm="0">
                                              <p:val>
                                                <p:strVal val="1+#ppt_w/2"/>
                                              </p:val>
                                            </p:tav>
                                            <p:tav tm="100000">
                                              <p:val>
                                                <p:strVal val="#ppt_x"/>
                                              </p:val>
                                            </p:tav>
                                          </p:tavLst>
                                        </p:anim>
                                        <p:anim calcmode="lin" valueType="num">
                                          <p:cBhvr additive="base">
                                            <p:cTn id="63" dur="500" fill="hold"/>
                                            <p:tgtEl>
                                              <p:spTgt spid="92"/>
                                            </p:tgtEl>
                                            <p:attrNameLst>
                                              <p:attrName>ppt_y</p:attrName>
                                            </p:attrNameLst>
                                          </p:cBhvr>
                                          <p:tavLst>
                                            <p:tav tm="0">
                                              <p:val>
                                                <p:strVal val="#ppt_y"/>
                                              </p:val>
                                            </p:tav>
                                            <p:tav tm="100000">
                                              <p:val>
                                                <p:strVal val="#ppt_y"/>
                                              </p:val>
                                            </p:tav>
                                          </p:tavLst>
                                        </p:anim>
                                      </p:childTnLst>
                                    </p:cTn>
                                  </p:par>
                                  <p:par>
                                    <p:cTn id="64" presetID="12" presetClass="entr" presetSubtype="2" fill="hold" grpId="0" nodeType="withEffect">
                                      <p:stCondLst>
                                        <p:cond delay="20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300"/>
                                            <p:tgtEl>
                                              <p:spTgt spid="87"/>
                                            </p:tgtEl>
                                            <p:attrNameLst>
                                              <p:attrName>ppt_x</p:attrName>
                                            </p:attrNameLst>
                                          </p:cBhvr>
                                          <p:tavLst>
                                            <p:tav tm="0">
                                              <p:val>
                                                <p:strVal val="#ppt_x+#ppt_w*1.125000"/>
                                              </p:val>
                                            </p:tav>
                                            <p:tav tm="100000">
                                              <p:val>
                                                <p:strVal val="#ppt_x"/>
                                              </p:val>
                                            </p:tav>
                                          </p:tavLst>
                                        </p:anim>
                                        <p:animEffect transition="in" filter="wipe(left)">
                                          <p:cBhvr>
                                            <p:cTn id="67" dur="300"/>
                                            <p:tgtEl>
                                              <p:spTgt spid="87"/>
                                            </p:tgtEl>
                                          </p:cBhvr>
                                        </p:animEffect>
                                      </p:childTnLst>
                                    </p:cTn>
                                  </p:par>
                                </p:childTnLst>
                              </p:cTn>
                            </p:par>
                            <p:par>
                              <p:cTn id="68" fill="hold">
                                <p:stCondLst>
                                  <p:cond delay="3500"/>
                                </p:stCondLst>
                                <p:childTnLst>
                                  <p:par>
                                    <p:cTn id="69" presetID="53" presetClass="entr" presetSubtype="528" fill="hold" grpId="0" nodeType="after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fltVal val="0"/>
                                              </p:val>
                                            </p:tav>
                                            <p:tav tm="100000">
                                              <p:val>
                                                <p:strVal val="#ppt_w"/>
                                              </p:val>
                                            </p:tav>
                                          </p:tavLst>
                                        </p:anim>
                                        <p:anim calcmode="lin" valueType="num">
                                          <p:cBhvr>
                                            <p:cTn id="72" dur="500" fill="hold"/>
                                            <p:tgtEl>
                                              <p:spTgt spid="105"/>
                                            </p:tgtEl>
                                            <p:attrNameLst>
                                              <p:attrName>ppt_h</p:attrName>
                                            </p:attrNameLst>
                                          </p:cBhvr>
                                          <p:tavLst>
                                            <p:tav tm="0">
                                              <p:val>
                                                <p:fltVal val="0"/>
                                              </p:val>
                                            </p:tav>
                                            <p:tav tm="100000">
                                              <p:val>
                                                <p:strVal val="#ppt_h"/>
                                              </p:val>
                                            </p:tav>
                                          </p:tavLst>
                                        </p:anim>
                                        <p:animEffect transition="in" filter="fade">
                                          <p:cBhvr>
                                            <p:cTn id="73" dur="500"/>
                                            <p:tgtEl>
                                              <p:spTgt spid="105"/>
                                            </p:tgtEl>
                                          </p:cBhvr>
                                        </p:animEffect>
                                        <p:anim calcmode="lin" valueType="num">
                                          <p:cBhvr>
                                            <p:cTn id="74" dur="500" fill="hold"/>
                                            <p:tgtEl>
                                              <p:spTgt spid="105"/>
                                            </p:tgtEl>
                                            <p:attrNameLst>
                                              <p:attrName>ppt_x</p:attrName>
                                            </p:attrNameLst>
                                          </p:cBhvr>
                                          <p:tavLst>
                                            <p:tav tm="0">
                                              <p:val>
                                                <p:fltVal val="0.5"/>
                                              </p:val>
                                            </p:tav>
                                            <p:tav tm="100000">
                                              <p:val>
                                                <p:strVal val="#ppt_x"/>
                                              </p:val>
                                            </p:tav>
                                          </p:tavLst>
                                        </p:anim>
                                        <p:anim calcmode="lin" valueType="num">
                                          <p:cBhvr>
                                            <p:cTn id="75" dur="500" fill="hold"/>
                                            <p:tgtEl>
                                              <p:spTgt spid="105"/>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1000"/>
                                      </p:stCondLst>
                                      <p:childTnLst>
                                        <p:set>
                                          <p:cBhvr>
                                            <p:cTn id="77" dur="1" fill="hold">
                                              <p:stCondLst>
                                                <p:cond delay="0"/>
                                              </p:stCondLst>
                                            </p:cTn>
                                            <p:tgtEl>
                                              <p:spTgt spid="102"/>
                                            </p:tgtEl>
                                            <p:attrNameLst>
                                              <p:attrName>style.visibility</p:attrName>
                                            </p:attrNameLst>
                                          </p:cBhvr>
                                          <p:to>
                                            <p:strVal val="visible"/>
                                          </p:to>
                                        </p:set>
                                        <p:anim calcmode="lin" valueType="num">
                                          <p:cBhvr>
                                            <p:cTn id="78" dur="500" fill="hold"/>
                                            <p:tgtEl>
                                              <p:spTgt spid="102"/>
                                            </p:tgtEl>
                                            <p:attrNameLst>
                                              <p:attrName>ppt_w</p:attrName>
                                            </p:attrNameLst>
                                          </p:cBhvr>
                                          <p:tavLst>
                                            <p:tav tm="0">
                                              <p:val>
                                                <p:fltVal val="0"/>
                                              </p:val>
                                            </p:tav>
                                            <p:tav tm="100000">
                                              <p:val>
                                                <p:strVal val="#ppt_w"/>
                                              </p:val>
                                            </p:tav>
                                          </p:tavLst>
                                        </p:anim>
                                        <p:anim calcmode="lin" valueType="num">
                                          <p:cBhvr>
                                            <p:cTn id="79" dur="500" fill="hold"/>
                                            <p:tgtEl>
                                              <p:spTgt spid="102"/>
                                            </p:tgtEl>
                                            <p:attrNameLst>
                                              <p:attrName>ppt_h</p:attrName>
                                            </p:attrNameLst>
                                          </p:cBhvr>
                                          <p:tavLst>
                                            <p:tav tm="0">
                                              <p:val>
                                                <p:fltVal val="0"/>
                                              </p:val>
                                            </p:tav>
                                            <p:tav tm="100000">
                                              <p:val>
                                                <p:strVal val="#ppt_h"/>
                                              </p:val>
                                            </p:tav>
                                          </p:tavLst>
                                        </p:anim>
                                        <p:animEffect transition="in" filter="fade">
                                          <p:cBhvr>
                                            <p:cTn id="80" dur="500"/>
                                            <p:tgtEl>
                                              <p:spTgt spid="102"/>
                                            </p:tgtEl>
                                          </p:cBhvr>
                                        </p:animEffect>
                                        <p:anim calcmode="lin" valueType="num">
                                          <p:cBhvr>
                                            <p:cTn id="81" dur="500" fill="hold"/>
                                            <p:tgtEl>
                                              <p:spTgt spid="102"/>
                                            </p:tgtEl>
                                            <p:attrNameLst>
                                              <p:attrName>ppt_x</p:attrName>
                                            </p:attrNameLst>
                                          </p:cBhvr>
                                          <p:tavLst>
                                            <p:tav tm="0">
                                              <p:val>
                                                <p:fltVal val="0.5"/>
                                              </p:val>
                                            </p:tav>
                                            <p:tav tm="100000">
                                              <p:val>
                                                <p:strVal val="#ppt_x"/>
                                              </p:val>
                                            </p:tav>
                                          </p:tavLst>
                                        </p:anim>
                                        <p:anim calcmode="lin" valueType="num">
                                          <p:cBhvr>
                                            <p:cTn id="82" dur="500" fill="hold"/>
                                            <p:tgtEl>
                                              <p:spTgt spid="102"/>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800"/>
                                      </p:stCondLst>
                                      <p:childTnLst>
                                        <p:set>
                                          <p:cBhvr>
                                            <p:cTn id="84" dur="1" fill="hold">
                                              <p:stCondLst>
                                                <p:cond delay="0"/>
                                              </p:stCondLst>
                                            </p:cTn>
                                            <p:tgtEl>
                                              <p:spTgt spid="103"/>
                                            </p:tgtEl>
                                            <p:attrNameLst>
                                              <p:attrName>style.visibility</p:attrName>
                                            </p:attrNameLst>
                                          </p:cBhvr>
                                          <p:to>
                                            <p:strVal val="visible"/>
                                          </p:to>
                                        </p:set>
                                        <p:anim calcmode="lin" valueType="num">
                                          <p:cBhvr>
                                            <p:cTn id="85" dur="500" fill="hold"/>
                                            <p:tgtEl>
                                              <p:spTgt spid="103"/>
                                            </p:tgtEl>
                                            <p:attrNameLst>
                                              <p:attrName>ppt_w</p:attrName>
                                            </p:attrNameLst>
                                          </p:cBhvr>
                                          <p:tavLst>
                                            <p:tav tm="0">
                                              <p:val>
                                                <p:fltVal val="0"/>
                                              </p:val>
                                            </p:tav>
                                            <p:tav tm="100000">
                                              <p:val>
                                                <p:strVal val="#ppt_w"/>
                                              </p:val>
                                            </p:tav>
                                          </p:tavLst>
                                        </p:anim>
                                        <p:anim calcmode="lin" valueType="num">
                                          <p:cBhvr>
                                            <p:cTn id="86" dur="500" fill="hold"/>
                                            <p:tgtEl>
                                              <p:spTgt spid="103"/>
                                            </p:tgtEl>
                                            <p:attrNameLst>
                                              <p:attrName>ppt_h</p:attrName>
                                            </p:attrNameLst>
                                          </p:cBhvr>
                                          <p:tavLst>
                                            <p:tav tm="0">
                                              <p:val>
                                                <p:fltVal val="0"/>
                                              </p:val>
                                            </p:tav>
                                            <p:tav tm="100000">
                                              <p:val>
                                                <p:strVal val="#ppt_h"/>
                                              </p:val>
                                            </p:tav>
                                          </p:tavLst>
                                        </p:anim>
                                        <p:animEffect transition="in" filter="fade">
                                          <p:cBhvr>
                                            <p:cTn id="87" dur="500"/>
                                            <p:tgtEl>
                                              <p:spTgt spid="103"/>
                                            </p:tgtEl>
                                          </p:cBhvr>
                                        </p:animEffect>
                                        <p:anim calcmode="lin" valueType="num">
                                          <p:cBhvr>
                                            <p:cTn id="88" dur="500" fill="hold"/>
                                            <p:tgtEl>
                                              <p:spTgt spid="103"/>
                                            </p:tgtEl>
                                            <p:attrNameLst>
                                              <p:attrName>ppt_x</p:attrName>
                                            </p:attrNameLst>
                                          </p:cBhvr>
                                          <p:tavLst>
                                            <p:tav tm="0">
                                              <p:val>
                                                <p:fltVal val="0.5"/>
                                              </p:val>
                                            </p:tav>
                                            <p:tav tm="100000">
                                              <p:val>
                                                <p:strVal val="#ppt_x"/>
                                              </p:val>
                                            </p:tav>
                                          </p:tavLst>
                                        </p:anim>
                                        <p:anim calcmode="lin" valueType="num">
                                          <p:cBhvr>
                                            <p:cTn id="89" dur="500" fill="hold"/>
                                            <p:tgtEl>
                                              <p:spTgt spid="103"/>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600"/>
                                      </p:stCondLst>
                                      <p:childTnLst>
                                        <p:set>
                                          <p:cBhvr>
                                            <p:cTn id="91" dur="1" fill="hold">
                                              <p:stCondLst>
                                                <p:cond delay="0"/>
                                              </p:stCondLst>
                                            </p:cTn>
                                            <p:tgtEl>
                                              <p:spTgt spid="104"/>
                                            </p:tgtEl>
                                            <p:attrNameLst>
                                              <p:attrName>style.visibility</p:attrName>
                                            </p:attrNameLst>
                                          </p:cBhvr>
                                          <p:to>
                                            <p:strVal val="visible"/>
                                          </p:to>
                                        </p:set>
                                        <p:anim calcmode="lin" valueType="num">
                                          <p:cBhvr>
                                            <p:cTn id="92" dur="500" fill="hold"/>
                                            <p:tgtEl>
                                              <p:spTgt spid="104"/>
                                            </p:tgtEl>
                                            <p:attrNameLst>
                                              <p:attrName>ppt_w</p:attrName>
                                            </p:attrNameLst>
                                          </p:cBhvr>
                                          <p:tavLst>
                                            <p:tav tm="0">
                                              <p:val>
                                                <p:fltVal val="0"/>
                                              </p:val>
                                            </p:tav>
                                            <p:tav tm="100000">
                                              <p:val>
                                                <p:strVal val="#ppt_w"/>
                                              </p:val>
                                            </p:tav>
                                          </p:tavLst>
                                        </p:anim>
                                        <p:anim calcmode="lin" valueType="num">
                                          <p:cBhvr>
                                            <p:cTn id="93" dur="500" fill="hold"/>
                                            <p:tgtEl>
                                              <p:spTgt spid="104"/>
                                            </p:tgtEl>
                                            <p:attrNameLst>
                                              <p:attrName>ppt_h</p:attrName>
                                            </p:attrNameLst>
                                          </p:cBhvr>
                                          <p:tavLst>
                                            <p:tav tm="0">
                                              <p:val>
                                                <p:fltVal val="0"/>
                                              </p:val>
                                            </p:tav>
                                            <p:tav tm="100000">
                                              <p:val>
                                                <p:strVal val="#ppt_h"/>
                                              </p:val>
                                            </p:tav>
                                          </p:tavLst>
                                        </p:anim>
                                        <p:animEffect transition="in" filter="fade">
                                          <p:cBhvr>
                                            <p:cTn id="94" dur="500"/>
                                            <p:tgtEl>
                                              <p:spTgt spid="104"/>
                                            </p:tgtEl>
                                          </p:cBhvr>
                                        </p:animEffect>
                                        <p:anim calcmode="lin" valueType="num">
                                          <p:cBhvr>
                                            <p:cTn id="95" dur="500" fill="hold"/>
                                            <p:tgtEl>
                                              <p:spTgt spid="104"/>
                                            </p:tgtEl>
                                            <p:attrNameLst>
                                              <p:attrName>ppt_x</p:attrName>
                                            </p:attrNameLst>
                                          </p:cBhvr>
                                          <p:tavLst>
                                            <p:tav tm="0">
                                              <p:val>
                                                <p:fltVal val="0.5"/>
                                              </p:val>
                                            </p:tav>
                                            <p:tav tm="100000">
                                              <p:val>
                                                <p:strVal val="#ppt_x"/>
                                              </p:val>
                                            </p:tav>
                                          </p:tavLst>
                                        </p:anim>
                                        <p:anim calcmode="lin" valueType="num">
                                          <p:cBhvr>
                                            <p:cTn id="96" dur="500" fill="hold"/>
                                            <p:tgtEl>
                                              <p:spTgt spid="104"/>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00"/>
                                      </p:stCondLst>
                                      <p:childTnLst>
                                        <p:set>
                                          <p:cBhvr>
                                            <p:cTn id="98" dur="1" fill="hold">
                                              <p:stCondLst>
                                                <p:cond delay="0"/>
                                              </p:stCondLst>
                                            </p:cTn>
                                            <p:tgtEl>
                                              <p:spTgt spid="106"/>
                                            </p:tgtEl>
                                            <p:attrNameLst>
                                              <p:attrName>style.visibility</p:attrName>
                                            </p:attrNameLst>
                                          </p:cBhvr>
                                          <p:to>
                                            <p:strVal val="visible"/>
                                          </p:to>
                                        </p:set>
                                        <p:anim calcmode="lin" valueType="num">
                                          <p:cBhvr>
                                            <p:cTn id="99" dur="500" fill="hold"/>
                                            <p:tgtEl>
                                              <p:spTgt spid="106"/>
                                            </p:tgtEl>
                                            <p:attrNameLst>
                                              <p:attrName>ppt_w</p:attrName>
                                            </p:attrNameLst>
                                          </p:cBhvr>
                                          <p:tavLst>
                                            <p:tav tm="0">
                                              <p:val>
                                                <p:fltVal val="0"/>
                                              </p:val>
                                            </p:tav>
                                            <p:tav tm="100000">
                                              <p:val>
                                                <p:strVal val="#ppt_w"/>
                                              </p:val>
                                            </p:tav>
                                          </p:tavLst>
                                        </p:anim>
                                        <p:anim calcmode="lin" valueType="num">
                                          <p:cBhvr>
                                            <p:cTn id="100" dur="500" fill="hold"/>
                                            <p:tgtEl>
                                              <p:spTgt spid="106"/>
                                            </p:tgtEl>
                                            <p:attrNameLst>
                                              <p:attrName>ppt_h</p:attrName>
                                            </p:attrNameLst>
                                          </p:cBhvr>
                                          <p:tavLst>
                                            <p:tav tm="0">
                                              <p:val>
                                                <p:fltVal val="0"/>
                                              </p:val>
                                            </p:tav>
                                            <p:tav tm="100000">
                                              <p:val>
                                                <p:strVal val="#ppt_h"/>
                                              </p:val>
                                            </p:tav>
                                          </p:tavLst>
                                        </p:anim>
                                        <p:animEffect transition="in" filter="fade">
                                          <p:cBhvr>
                                            <p:cTn id="101" dur="500"/>
                                            <p:tgtEl>
                                              <p:spTgt spid="106"/>
                                            </p:tgtEl>
                                          </p:cBhvr>
                                        </p:animEffect>
                                        <p:anim calcmode="lin" valueType="num">
                                          <p:cBhvr>
                                            <p:cTn id="102" dur="500" fill="hold"/>
                                            <p:tgtEl>
                                              <p:spTgt spid="106"/>
                                            </p:tgtEl>
                                            <p:attrNameLst>
                                              <p:attrName>ppt_x</p:attrName>
                                            </p:attrNameLst>
                                          </p:cBhvr>
                                          <p:tavLst>
                                            <p:tav tm="0">
                                              <p:val>
                                                <p:fltVal val="0.5"/>
                                              </p:val>
                                            </p:tav>
                                            <p:tav tm="100000">
                                              <p:val>
                                                <p:strVal val="#ppt_x"/>
                                              </p:val>
                                            </p:tav>
                                          </p:tavLst>
                                        </p:anim>
                                        <p:anim calcmode="lin" valueType="num">
                                          <p:cBhvr>
                                            <p:cTn id="103" dur="500" fill="hold"/>
                                            <p:tgtEl>
                                              <p:spTgt spid="106"/>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400"/>
                                      </p:stCondLst>
                                      <p:childTnLst>
                                        <p:set>
                                          <p:cBhvr>
                                            <p:cTn id="105" dur="1" fill="hold">
                                              <p:stCondLst>
                                                <p:cond delay="0"/>
                                              </p:stCondLst>
                                            </p:cTn>
                                            <p:tgtEl>
                                              <p:spTgt spid="107"/>
                                            </p:tgtEl>
                                            <p:attrNameLst>
                                              <p:attrName>style.visibility</p:attrName>
                                            </p:attrNameLst>
                                          </p:cBhvr>
                                          <p:to>
                                            <p:strVal val="visible"/>
                                          </p:to>
                                        </p:set>
                                        <p:anim calcmode="lin" valueType="num">
                                          <p:cBhvr>
                                            <p:cTn id="106" dur="500" fill="hold"/>
                                            <p:tgtEl>
                                              <p:spTgt spid="107"/>
                                            </p:tgtEl>
                                            <p:attrNameLst>
                                              <p:attrName>ppt_w</p:attrName>
                                            </p:attrNameLst>
                                          </p:cBhvr>
                                          <p:tavLst>
                                            <p:tav tm="0">
                                              <p:val>
                                                <p:fltVal val="0"/>
                                              </p:val>
                                            </p:tav>
                                            <p:tav tm="100000">
                                              <p:val>
                                                <p:strVal val="#ppt_w"/>
                                              </p:val>
                                            </p:tav>
                                          </p:tavLst>
                                        </p:anim>
                                        <p:anim calcmode="lin" valueType="num">
                                          <p:cBhvr>
                                            <p:cTn id="107" dur="500" fill="hold"/>
                                            <p:tgtEl>
                                              <p:spTgt spid="107"/>
                                            </p:tgtEl>
                                            <p:attrNameLst>
                                              <p:attrName>ppt_h</p:attrName>
                                            </p:attrNameLst>
                                          </p:cBhvr>
                                          <p:tavLst>
                                            <p:tav tm="0">
                                              <p:val>
                                                <p:fltVal val="0"/>
                                              </p:val>
                                            </p:tav>
                                            <p:tav tm="100000">
                                              <p:val>
                                                <p:strVal val="#ppt_h"/>
                                              </p:val>
                                            </p:tav>
                                          </p:tavLst>
                                        </p:anim>
                                        <p:animEffect transition="in" filter="fade">
                                          <p:cBhvr>
                                            <p:cTn id="108" dur="500"/>
                                            <p:tgtEl>
                                              <p:spTgt spid="107"/>
                                            </p:tgtEl>
                                          </p:cBhvr>
                                        </p:animEffect>
                                        <p:anim calcmode="lin" valueType="num">
                                          <p:cBhvr>
                                            <p:cTn id="109" dur="500" fill="hold"/>
                                            <p:tgtEl>
                                              <p:spTgt spid="107"/>
                                            </p:tgtEl>
                                            <p:attrNameLst>
                                              <p:attrName>ppt_x</p:attrName>
                                            </p:attrNameLst>
                                          </p:cBhvr>
                                          <p:tavLst>
                                            <p:tav tm="0">
                                              <p:val>
                                                <p:fltVal val="0.5"/>
                                              </p:val>
                                            </p:tav>
                                            <p:tav tm="100000">
                                              <p:val>
                                                <p:strVal val="#ppt_x"/>
                                              </p:val>
                                            </p:tav>
                                          </p:tavLst>
                                        </p:anim>
                                        <p:anim calcmode="lin" valueType="num">
                                          <p:cBhvr>
                                            <p:cTn id="110" dur="500" fill="hold"/>
                                            <p:tgtEl>
                                              <p:spTgt spid="1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86" grpId="0"/>
          <p:bldP spid="87" grpId="0"/>
          <p:bldP spid="88" grpId="0" animBg="1"/>
          <p:bldP spid="92" grpId="0" animBg="1"/>
          <p:bldP spid="96" grpId="0"/>
          <p:bldP spid="97" grpId="0"/>
          <p:bldP spid="98" grpId="0" animBg="1"/>
          <p:bldP spid="102" grpId="0" animBg="1"/>
          <p:bldP spid="103" grpId="0" animBg="1"/>
          <p:bldP spid="104" grpId="0" animBg="1"/>
          <p:bldP spid="105" grpId="0" animBg="1"/>
          <p:bldP spid="106" grpId="0" animBg="1"/>
          <p:bldP spid="107" grpId="0" animBg="1"/>
          <p:bldP spid="108" grpId="0" animBg="1"/>
          <p:bldP spid="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299695" y="-739564"/>
            <a:ext cx="9192491" cy="666189"/>
          </a:xfrm>
        </p:spPr>
        <p:txBody>
          <a:bodyPr>
            <a:normAutofit/>
          </a:bodyPr>
          <a:lstStyle/>
          <a:p>
            <a:r>
              <a:rPr lang="en-US" altLang="zh-CN" dirty="0"/>
              <a:t>PPT NEVER SLEEPS</a:t>
            </a:r>
            <a:endParaRPr lang="zh-CN" altLang="en-US" dirty="0"/>
          </a:p>
        </p:txBody>
      </p:sp>
      <p:grpSp>
        <p:nvGrpSpPr>
          <p:cNvPr id="54" name="组合 53"/>
          <p:cNvGrpSpPr/>
          <p:nvPr/>
        </p:nvGrpSpPr>
        <p:grpSpPr>
          <a:xfrm>
            <a:off x="2230437" y="1446695"/>
            <a:ext cx="3865563" cy="3788169"/>
            <a:chOff x="2481143" y="1943962"/>
            <a:chExt cx="3865563" cy="3788169"/>
          </a:xfrm>
        </p:grpSpPr>
        <p:sp>
          <p:nvSpPr>
            <p:cNvPr id="55" name="任意多边形 6"/>
            <p:cNvSpPr/>
            <p:nvPr>
              <p:custDataLst>
                <p:tags r:id="rId1"/>
              </p:custDataLst>
            </p:nvPr>
          </p:nvSpPr>
          <p:spPr>
            <a:xfrm>
              <a:off x="2481143" y="1943962"/>
              <a:ext cx="3865563" cy="3788169"/>
            </a:xfrm>
            <a:custGeom>
              <a:avLst/>
              <a:gdLst>
                <a:gd name="connsiteX0" fmla="*/ 3050117 w 3865563"/>
                <a:gd name="connsiteY0" fmla="*/ 290 h 3788169"/>
                <a:gd name="connsiteX1" fmla="*/ 3467998 w 3865563"/>
                <a:gd name="connsiteY1" fmla="*/ 240447 h 3788169"/>
                <a:gd name="connsiteX2" fmla="*/ 3305783 w 3865563"/>
                <a:gd name="connsiteY2" fmla="*/ 947984 h 3788169"/>
                <a:gd name="connsiteX3" fmla="*/ 3023661 w 3865563"/>
                <a:gd name="connsiteY3" fmla="*/ 1026185 h 3788169"/>
                <a:gd name="connsiteX4" fmla="*/ 3021087 w 3865563"/>
                <a:gd name="connsiteY4" fmla="*/ 1027800 h 3788169"/>
                <a:gd name="connsiteX5" fmla="*/ 3015885 w 3865563"/>
                <a:gd name="connsiteY5" fmla="*/ 1026283 h 3788169"/>
                <a:gd name="connsiteX6" fmla="*/ 2884921 w 3865563"/>
                <a:gd name="connsiteY6" fmla="*/ 1004245 h 3788169"/>
                <a:gd name="connsiteX7" fmla="*/ 2198014 w 3865563"/>
                <a:gd name="connsiteY7" fmla="*/ 1216952 h 3788169"/>
                <a:gd name="connsiteX8" fmla="*/ 1840011 w 3865563"/>
                <a:gd name="connsiteY8" fmla="*/ 1526367 h 3788169"/>
                <a:gd name="connsiteX9" fmla="*/ 1794691 w 3865563"/>
                <a:gd name="connsiteY9" fmla="*/ 1587540 h 3788169"/>
                <a:gd name="connsiteX10" fmla="*/ 1886429 w 3865563"/>
                <a:gd name="connsiteY10" fmla="*/ 1623834 h 3788169"/>
                <a:gd name="connsiteX11" fmla="*/ 2315442 w 3865563"/>
                <a:gd name="connsiteY11" fmla="*/ 1683485 h 3788169"/>
                <a:gd name="connsiteX12" fmla="*/ 3006711 w 3865563"/>
                <a:gd name="connsiteY12" fmla="*/ 1501030 h 3788169"/>
                <a:gd name="connsiteX13" fmla="*/ 3352145 w 3865563"/>
                <a:gd name="connsiteY13" fmla="*/ 1366597 h 3788169"/>
                <a:gd name="connsiteX14" fmla="*/ 3865563 w 3865563"/>
                <a:gd name="connsiteY14" fmla="*/ 1880241 h 3788169"/>
                <a:gd name="connsiteX15" fmla="*/ 3352145 w 3865563"/>
                <a:gd name="connsiteY15" fmla="*/ 2393885 h 3788169"/>
                <a:gd name="connsiteX16" fmla="*/ 3071600 w 3865563"/>
                <a:gd name="connsiteY16" fmla="*/ 2310121 h 3788169"/>
                <a:gd name="connsiteX17" fmla="*/ 3068562 w 3865563"/>
                <a:gd name="connsiteY17" fmla="*/ 2310121 h 3788169"/>
                <a:gd name="connsiteX18" fmla="*/ 3064960 w 3865563"/>
                <a:gd name="connsiteY18" fmla="*/ 2306068 h 3788169"/>
                <a:gd name="connsiteX19" fmla="*/ 2965732 w 3865563"/>
                <a:gd name="connsiteY19" fmla="*/ 2217716 h 3788169"/>
                <a:gd name="connsiteX20" fmla="*/ 2270813 w 3865563"/>
                <a:gd name="connsiteY20" fmla="*/ 2032680 h 3788169"/>
                <a:gd name="connsiteX21" fmla="*/ 1765884 w 3865563"/>
                <a:gd name="connsiteY21" fmla="*/ 2117906 h 3788169"/>
                <a:gd name="connsiteX22" fmla="*/ 1756970 w 3865563"/>
                <a:gd name="connsiteY22" fmla="*/ 2121722 h 3788169"/>
                <a:gd name="connsiteX23" fmla="*/ 1780329 w 3865563"/>
                <a:gd name="connsiteY23" fmla="*/ 2159865 h 3788169"/>
                <a:gd name="connsiteX24" fmla="*/ 2158568 w 3865563"/>
                <a:gd name="connsiteY24" fmla="*/ 2528005 h 3788169"/>
                <a:gd name="connsiteX25" fmla="*/ 2832508 w 3865563"/>
                <a:gd name="connsiteY25" fmla="*/ 2766641 h 3788169"/>
                <a:gd name="connsiteX26" fmla="*/ 3193651 w 3865563"/>
                <a:gd name="connsiteY26" fmla="*/ 2850146 h 3788169"/>
                <a:gd name="connsiteX27" fmla="*/ 3328530 w 3865563"/>
                <a:gd name="connsiteY27" fmla="*/ 3563754 h 3788169"/>
                <a:gd name="connsiteX28" fmla="*/ 2614982 w 3865563"/>
                <a:gd name="connsiteY28" fmla="*/ 3698948 h 3788169"/>
                <a:gd name="connsiteX29" fmla="*/ 2430365 w 3865563"/>
                <a:gd name="connsiteY29" fmla="*/ 3471707 h 3788169"/>
                <a:gd name="connsiteX30" fmla="*/ 2427854 w 3865563"/>
                <a:gd name="connsiteY30" fmla="*/ 3469996 h 3788169"/>
                <a:gd name="connsiteX31" fmla="*/ 2427162 w 3865563"/>
                <a:gd name="connsiteY31" fmla="*/ 3464618 h 3788169"/>
                <a:gd name="connsiteX32" fmla="*/ 2394942 w 3865563"/>
                <a:gd name="connsiteY32" fmla="*/ 3335723 h 3788169"/>
                <a:gd name="connsiteX33" fmla="*/ 1924993 w 3865563"/>
                <a:gd name="connsiteY33" fmla="*/ 2791389 h 3788169"/>
                <a:gd name="connsiteX34" fmla="*/ 1213928 w 3865563"/>
                <a:gd name="connsiteY34" fmla="*/ 2553041 h 3788169"/>
                <a:gd name="connsiteX35" fmla="*/ 1144539 w 3865563"/>
                <a:gd name="connsiteY35" fmla="*/ 2563537 h 3788169"/>
                <a:gd name="connsiteX36" fmla="*/ 1116014 w 3865563"/>
                <a:gd name="connsiteY36" fmla="*/ 2576268 h 3788169"/>
                <a:gd name="connsiteX37" fmla="*/ 825136 w 3865563"/>
                <a:gd name="connsiteY37" fmla="*/ 2629066 h 3788169"/>
                <a:gd name="connsiteX38" fmla="*/ 0 w 3865563"/>
                <a:gd name="connsiteY38" fmla="*/ 1803566 h 3788169"/>
                <a:gd name="connsiteX39" fmla="*/ 503956 w 3865563"/>
                <a:gd name="connsiteY39" fmla="*/ 1042938 h 3788169"/>
                <a:gd name="connsiteX40" fmla="*/ 516023 w 3865563"/>
                <a:gd name="connsiteY40" fmla="*/ 1038520 h 3788169"/>
                <a:gd name="connsiteX41" fmla="*/ 522864 w 3865563"/>
                <a:gd name="connsiteY41" fmla="*/ 1034904 h 3788169"/>
                <a:gd name="connsiteX42" fmla="*/ 537215 w 3865563"/>
                <a:gd name="connsiteY42" fmla="*/ 1029713 h 3788169"/>
                <a:gd name="connsiteX43" fmla="*/ 554207 w 3865563"/>
                <a:gd name="connsiteY43" fmla="*/ 1020967 h 3788169"/>
                <a:gd name="connsiteX44" fmla="*/ 590728 w 3865563"/>
                <a:gd name="connsiteY44" fmla="*/ 1010355 h 3788169"/>
                <a:gd name="connsiteX45" fmla="*/ 622284 w 3865563"/>
                <a:gd name="connsiteY45" fmla="*/ 998940 h 3788169"/>
                <a:gd name="connsiteX46" fmla="*/ 655260 w 3865563"/>
                <a:gd name="connsiteY46" fmla="*/ 991603 h 3788169"/>
                <a:gd name="connsiteX47" fmla="*/ 706276 w 3865563"/>
                <a:gd name="connsiteY47" fmla="*/ 976778 h 3788169"/>
                <a:gd name="connsiteX48" fmla="*/ 1324558 w 3865563"/>
                <a:gd name="connsiteY48" fmla="*/ 1105665 h 3788169"/>
                <a:gd name="connsiteX49" fmla="*/ 1326538 w 3865563"/>
                <a:gd name="connsiteY49" fmla="*/ 1107242 h 3788169"/>
                <a:gd name="connsiteX50" fmla="*/ 1388012 w 3865563"/>
                <a:gd name="connsiteY50" fmla="*/ 1112323 h 3788169"/>
                <a:gd name="connsiteX51" fmla="*/ 2050425 w 3865563"/>
                <a:gd name="connsiteY51" fmla="*/ 897716 h 3788169"/>
                <a:gd name="connsiteX52" fmla="*/ 2539132 w 3865563"/>
                <a:gd name="connsiteY52" fmla="*/ 375946 h 3788169"/>
                <a:gd name="connsiteX53" fmla="*/ 2760377 w 3865563"/>
                <a:gd name="connsiteY53" fmla="*/ 78602 h 3788169"/>
                <a:gd name="connsiteX54" fmla="*/ 3050117 w 3865563"/>
                <a:gd name="connsiteY54" fmla="*/ 290 h 37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865563" h="3788169">
                  <a:moveTo>
                    <a:pt x="3050117" y="290"/>
                  </a:moveTo>
                  <a:cubicBezTo>
                    <a:pt x="3214812" y="5830"/>
                    <a:pt x="3373866" y="90402"/>
                    <a:pt x="3467998" y="240447"/>
                  </a:cubicBezTo>
                  <a:cubicBezTo>
                    <a:pt x="3618608" y="480520"/>
                    <a:pt x="3545982" y="797295"/>
                    <a:pt x="3305783" y="947984"/>
                  </a:cubicBezTo>
                  <a:cubicBezTo>
                    <a:pt x="3218021" y="1003042"/>
                    <a:pt x="3120030" y="1028309"/>
                    <a:pt x="3023661" y="1026185"/>
                  </a:cubicBezTo>
                  <a:lnTo>
                    <a:pt x="3021087" y="1027800"/>
                  </a:lnTo>
                  <a:lnTo>
                    <a:pt x="3015885" y="1026283"/>
                  </a:lnTo>
                  <a:cubicBezTo>
                    <a:pt x="2971380" y="1024780"/>
                    <a:pt x="2927288" y="1017498"/>
                    <a:pt x="2884921" y="1004245"/>
                  </a:cubicBezTo>
                  <a:cubicBezTo>
                    <a:pt x="2692237" y="992147"/>
                    <a:pt x="2439582" y="1065404"/>
                    <a:pt x="2198014" y="1216952"/>
                  </a:cubicBezTo>
                  <a:cubicBezTo>
                    <a:pt x="2052047" y="1308524"/>
                    <a:pt x="1930055" y="1416181"/>
                    <a:pt x="1840011" y="1526367"/>
                  </a:cubicBezTo>
                  <a:lnTo>
                    <a:pt x="1794691" y="1587540"/>
                  </a:lnTo>
                  <a:lnTo>
                    <a:pt x="1886429" y="1623834"/>
                  </a:lnTo>
                  <a:cubicBezTo>
                    <a:pt x="2012838" y="1661818"/>
                    <a:pt x="2159312" y="1683485"/>
                    <a:pt x="2315442" y="1683485"/>
                  </a:cubicBezTo>
                  <a:cubicBezTo>
                    <a:pt x="2598425" y="1683485"/>
                    <a:pt x="2849687" y="1612307"/>
                    <a:pt x="3006711" y="1501030"/>
                  </a:cubicBezTo>
                  <a:cubicBezTo>
                    <a:pt x="3097562" y="1417356"/>
                    <a:pt x="3218928" y="1366597"/>
                    <a:pt x="3352145" y="1366597"/>
                  </a:cubicBezTo>
                  <a:cubicBezTo>
                    <a:pt x="3635698" y="1366597"/>
                    <a:pt x="3865563" y="1596563"/>
                    <a:pt x="3865563" y="1880241"/>
                  </a:cubicBezTo>
                  <a:cubicBezTo>
                    <a:pt x="3865563" y="2163919"/>
                    <a:pt x="3635698" y="2393885"/>
                    <a:pt x="3352145" y="2393885"/>
                  </a:cubicBezTo>
                  <a:cubicBezTo>
                    <a:pt x="3248541" y="2393885"/>
                    <a:pt x="3152105" y="2363185"/>
                    <a:pt x="3071600" y="2310121"/>
                  </a:cubicBezTo>
                  <a:lnTo>
                    <a:pt x="3068562" y="2310121"/>
                  </a:lnTo>
                  <a:lnTo>
                    <a:pt x="3064960" y="2306068"/>
                  </a:lnTo>
                  <a:cubicBezTo>
                    <a:pt x="3028059" y="2281119"/>
                    <a:pt x="2994579" y="2251491"/>
                    <a:pt x="2965732" y="2217716"/>
                  </a:cubicBezTo>
                  <a:cubicBezTo>
                    <a:pt x="2808939" y="2104961"/>
                    <a:pt x="2555983" y="2032680"/>
                    <a:pt x="2270813" y="2032680"/>
                  </a:cubicBezTo>
                  <a:cubicBezTo>
                    <a:pt x="2082346" y="2032680"/>
                    <a:pt x="1907948" y="2064251"/>
                    <a:pt x="1765884" y="2117906"/>
                  </a:cubicBezTo>
                  <a:lnTo>
                    <a:pt x="1756970" y="2121722"/>
                  </a:lnTo>
                  <a:lnTo>
                    <a:pt x="1780329" y="2159865"/>
                  </a:lnTo>
                  <a:cubicBezTo>
                    <a:pt x="1867597" y="2288663"/>
                    <a:pt x="1997314" y="2418071"/>
                    <a:pt x="2158568" y="2528005"/>
                  </a:cubicBezTo>
                  <a:cubicBezTo>
                    <a:pt x="2392384" y="2687409"/>
                    <a:pt x="2640085" y="2770133"/>
                    <a:pt x="2832508" y="2766641"/>
                  </a:cubicBezTo>
                  <a:cubicBezTo>
                    <a:pt x="2954708" y="2748680"/>
                    <a:pt x="3083580" y="2775106"/>
                    <a:pt x="3193651" y="2850146"/>
                  </a:cubicBezTo>
                  <a:cubicBezTo>
                    <a:pt x="3427938" y="3009871"/>
                    <a:pt x="3488325" y="3329364"/>
                    <a:pt x="3328530" y="3563754"/>
                  </a:cubicBezTo>
                  <a:cubicBezTo>
                    <a:pt x="3168735" y="3798145"/>
                    <a:pt x="2849269" y="3858673"/>
                    <a:pt x="2614982" y="3698948"/>
                  </a:cubicBezTo>
                  <a:cubicBezTo>
                    <a:pt x="2529379" y="3640589"/>
                    <a:pt x="2466992" y="3560900"/>
                    <a:pt x="2430365" y="3471707"/>
                  </a:cubicBezTo>
                  <a:lnTo>
                    <a:pt x="2427854" y="3469996"/>
                  </a:lnTo>
                  <a:lnTo>
                    <a:pt x="2427162" y="3464618"/>
                  </a:lnTo>
                  <a:cubicBezTo>
                    <a:pt x="2410725" y="3423218"/>
                    <a:pt x="2399752" y="3379878"/>
                    <a:pt x="2394942" y="3335723"/>
                  </a:cubicBezTo>
                  <a:cubicBezTo>
                    <a:pt x="2328906" y="3154237"/>
                    <a:pt x="2160616" y="2952025"/>
                    <a:pt x="1924993" y="2791389"/>
                  </a:cubicBezTo>
                  <a:cubicBezTo>
                    <a:pt x="1675838" y="2621528"/>
                    <a:pt x="1410916" y="2538737"/>
                    <a:pt x="1213928" y="2553041"/>
                  </a:cubicBezTo>
                  <a:lnTo>
                    <a:pt x="1144539" y="2563537"/>
                  </a:lnTo>
                  <a:lnTo>
                    <a:pt x="1116014" y="2576268"/>
                  </a:lnTo>
                  <a:cubicBezTo>
                    <a:pt x="1025579" y="2610405"/>
                    <a:pt x="927536" y="2629066"/>
                    <a:pt x="825136" y="2629066"/>
                  </a:cubicBezTo>
                  <a:cubicBezTo>
                    <a:pt x="369426" y="2629066"/>
                    <a:pt x="0" y="2259477"/>
                    <a:pt x="0" y="1803566"/>
                  </a:cubicBezTo>
                  <a:cubicBezTo>
                    <a:pt x="0" y="1461633"/>
                    <a:pt x="207802" y="1168256"/>
                    <a:pt x="503956" y="1042938"/>
                  </a:cubicBezTo>
                  <a:lnTo>
                    <a:pt x="516023" y="1038520"/>
                  </a:lnTo>
                  <a:lnTo>
                    <a:pt x="522864" y="1034904"/>
                  </a:lnTo>
                  <a:lnTo>
                    <a:pt x="537215" y="1029713"/>
                  </a:lnTo>
                  <a:lnTo>
                    <a:pt x="554207" y="1020967"/>
                  </a:lnTo>
                  <a:lnTo>
                    <a:pt x="590728" y="1010355"/>
                  </a:lnTo>
                  <a:lnTo>
                    <a:pt x="622284" y="998940"/>
                  </a:lnTo>
                  <a:lnTo>
                    <a:pt x="655260" y="991603"/>
                  </a:lnTo>
                  <a:lnTo>
                    <a:pt x="706276" y="976778"/>
                  </a:lnTo>
                  <a:cubicBezTo>
                    <a:pt x="913801" y="937459"/>
                    <a:pt x="1136292" y="977314"/>
                    <a:pt x="1324558" y="1105665"/>
                  </a:cubicBezTo>
                  <a:lnTo>
                    <a:pt x="1326538" y="1107242"/>
                  </a:lnTo>
                  <a:lnTo>
                    <a:pt x="1388012" y="1112323"/>
                  </a:lnTo>
                  <a:cubicBezTo>
                    <a:pt x="1577344" y="1116248"/>
                    <a:pt x="1818974" y="1042917"/>
                    <a:pt x="2050425" y="897716"/>
                  </a:cubicBezTo>
                  <a:cubicBezTo>
                    <a:pt x="2290141" y="747330"/>
                    <a:pt x="2465196" y="553565"/>
                    <a:pt x="2539132" y="375946"/>
                  </a:cubicBezTo>
                  <a:cubicBezTo>
                    <a:pt x="2571668" y="256852"/>
                    <a:pt x="2647529" y="149397"/>
                    <a:pt x="2760377" y="78602"/>
                  </a:cubicBezTo>
                  <a:cubicBezTo>
                    <a:pt x="2850451" y="22094"/>
                    <a:pt x="2951299" y="-3034"/>
                    <a:pt x="3050117" y="290"/>
                  </a:cubicBezTo>
                  <a:close/>
                </a:path>
              </a:pathLst>
            </a:cu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endParaRPr lang="zh-CN" altLang="en-US" sz="2000">
                <a:solidFill>
                  <a:srgbClr val="1FADA2"/>
                </a:solidFill>
                <a:latin typeface="+mj-lt"/>
              </a:endParaRPr>
            </a:p>
          </p:txBody>
        </p:sp>
        <p:sp>
          <p:nvSpPr>
            <p:cNvPr id="56" name="8"/>
            <p:cNvSpPr/>
            <p:nvPr>
              <p:custDataLst>
                <p:tags r:id="rId2"/>
              </p:custDataLst>
            </p:nvPr>
          </p:nvSpPr>
          <p:spPr>
            <a:xfrm>
              <a:off x="2625463" y="3034750"/>
              <a:ext cx="1431780" cy="1431780"/>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原 则</a:t>
              </a:r>
            </a:p>
          </p:txBody>
        </p:sp>
        <p:sp>
          <p:nvSpPr>
            <p:cNvPr id="57" name="8"/>
            <p:cNvSpPr/>
            <p:nvPr>
              <p:custDataLst>
                <p:tags r:id="rId3"/>
              </p:custDataLst>
            </p:nvPr>
          </p:nvSpPr>
          <p:spPr>
            <a:xfrm>
              <a:off x="5103357" y="2057400"/>
              <a:ext cx="820800" cy="820800"/>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r>
                <a:rPr lang="en-US" altLang="zh-CN" sz="2400" dirty="0">
                  <a:solidFill>
                    <a:schemeClr val="bg1"/>
                  </a:solidFill>
                  <a:latin typeface="Impact" panose="020B0806030902050204" pitchFamily="34" charset="0"/>
                </a:rPr>
                <a:t>01</a:t>
              </a:r>
              <a:endParaRPr lang="zh-CN" altLang="en-US" sz="2400" dirty="0">
                <a:solidFill>
                  <a:schemeClr val="bg1"/>
                </a:solidFill>
                <a:latin typeface="Impact" panose="020B0806030902050204" pitchFamily="34" charset="0"/>
              </a:endParaRPr>
            </a:p>
          </p:txBody>
        </p:sp>
        <p:sp>
          <p:nvSpPr>
            <p:cNvPr id="58" name="8"/>
            <p:cNvSpPr/>
            <p:nvPr>
              <p:custDataLst>
                <p:tags r:id="rId4"/>
              </p:custDataLst>
            </p:nvPr>
          </p:nvSpPr>
          <p:spPr>
            <a:xfrm>
              <a:off x="5412506" y="3427646"/>
              <a:ext cx="820800" cy="820800"/>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r>
                <a:rPr lang="en-US" altLang="zh-CN" sz="2400" dirty="0">
                  <a:solidFill>
                    <a:schemeClr val="bg1"/>
                  </a:solidFill>
                  <a:latin typeface="Impact" panose="020B0806030902050204" pitchFamily="34" charset="0"/>
                </a:rPr>
                <a:t>02</a:t>
              </a:r>
              <a:endParaRPr lang="zh-CN" altLang="en-US" sz="2400" dirty="0">
                <a:solidFill>
                  <a:schemeClr val="bg1"/>
                </a:solidFill>
                <a:latin typeface="Impact" panose="020B0806030902050204" pitchFamily="34" charset="0"/>
              </a:endParaRPr>
            </a:p>
          </p:txBody>
        </p:sp>
        <p:sp>
          <p:nvSpPr>
            <p:cNvPr id="59" name="8"/>
            <p:cNvSpPr/>
            <p:nvPr>
              <p:custDataLst>
                <p:tags r:id="rId5"/>
              </p:custDataLst>
            </p:nvPr>
          </p:nvSpPr>
          <p:spPr>
            <a:xfrm>
              <a:off x="4988659" y="4811339"/>
              <a:ext cx="820800" cy="820800"/>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noAutofit/>
            </a:bodyPr>
            <a:lstStyle/>
            <a:p>
              <a:pPr algn="ctr"/>
              <a:r>
                <a:rPr lang="en-US" altLang="zh-CN" sz="2400" dirty="0">
                  <a:solidFill>
                    <a:schemeClr val="bg1"/>
                  </a:solidFill>
                  <a:latin typeface="Impact" panose="020B0806030902050204" pitchFamily="34" charset="0"/>
                </a:rPr>
                <a:t>03</a:t>
              </a:r>
              <a:endParaRPr lang="zh-CN" altLang="en-US" sz="2400" dirty="0">
                <a:solidFill>
                  <a:schemeClr val="bg1"/>
                </a:solidFill>
                <a:latin typeface="Impact" panose="020B0806030902050204" pitchFamily="34" charset="0"/>
              </a:endParaRPr>
            </a:p>
          </p:txBody>
        </p:sp>
      </p:grpSp>
      <p:sp>
        <p:nvSpPr>
          <p:cNvPr id="60" name="矩形 59"/>
          <p:cNvSpPr/>
          <p:nvPr/>
        </p:nvSpPr>
        <p:spPr>
          <a:xfrm>
            <a:off x="6096000" y="1601201"/>
            <a:ext cx="3967361" cy="646331"/>
          </a:xfrm>
          <a:prstGeom prst="rect">
            <a:avLst/>
          </a:prstGeom>
        </p:spPr>
        <p:txBody>
          <a:bodyPr wrap="squar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公 平 合 理</a:t>
            </a:r>
          </a:p>
        </p:txBody>
      </p:sp>
      <p:sp>
        <p:nvSpPr>
          <p:cNvPr id="61" name="矩形 60"/>
          <p:cNvSpPr/>
          <p:nvPr/>
        </p:nvSpPr>
        <p:spPr>
          <a:xfrm>
            <a:off x="6368656" y="2971447"/>
            <a:ext cx="3694705" cy="646331"/>
          </a:xfrm>
          <a:prstGeom prst="rect">
            <a:avLst/>
          </a:prstGeom>
        </p:spPr>
        <p:txBody>
          <a:bodyPr wrap="squar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利 于 民 生</a:t>
            </a:r>
          </a:p>
        </p:txBody>
      </p:sp>
      <p:sp>
        <p:nvSpPr>
          <p:cNvPr id="62" name="矩形 61"/>
          <p:cNvSpPr/>
          <p:nvPr/>
        </p:nvSpPr>
        <p:spPr>
          <a:xfrm>
            <a:off x="6082588" y="4486842"/>
            <a:ext cx="3967361" cy="646331"/>
          </a:xfrm>
          <a:prstGeom prst="rect">
            <a:avLst/>
          </a:prstGeom>
        </p:spPr>
        <p:txBody>
          <a:bodyPr wrap="square">
            <a:spAutoFit/>
          </a:bodyPr>
          <a:lstStyle/>
          <a:p>
            <a:r>
              <a:rPr lang="zh-CN" altLang="en-US" sz="3600" dirty="0">
                <a:solidFill>
                  <a:schemeClr val="bg1"/>
                </a:solidFill>
                <a:latin typeface="微软雅黑" panose="020B0503020204020204" pitchFamily="34" charset="-122"/>
                <a:ea typeface="微软雅黑" panose="020B0503020204020204" pitchFamily="34" charset="-122"/>
              </a:rPr>
              <a:t>简 便 易 行</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par>
                                <p:cTn id="12" presetID="22" presetClass="entr" presetSubtype="8" fill="hold" grpId="0" nodeType="withEffect">
                                  <p:stCondLst>
                                    <p:cond delay="300"/>
                                  </p:stCondLst>
                                  <p:childTnLst>
                                    <p:set>
                                      <p:cBhvr>
                                        <p:cTn id="13" dur="1" fill="hold">
                                          <p:stCondLst>
                                            <p:cond delay="0"/>
                                          </p:stCondLst>
                                        </p:cTn>
                                        <p:tgtEl>
                                          <p:spTgt spid="61"/>
                                        </p:tgtEl>
                                        <p:attrNameLst>
                                          <p:attrName>style.visibility</p:attrName>
                                        </p:attrNameLst>
                                      </p:cBhvr>
                                      <p:to>
                                        <p:strVal val="visible"/>
                                      </p:to>
                                    </p:set>
                                    <p:animEffect transition="in" filter="wipe(left)">
                                      <p:cBhvr>
                                        <p:cTn id="14" dur="500"/>
                                        <p:tgtEl>
                                          <p:spTgt spid="61"/>
                                        </p:tgtEl>
                                      </p:cBhvr>
                                    </p:animEffect>
                                  </p:childTnLst>
                                </p:cTn>
                              </p:par>
                              <p:par>
                                <p:cTn id="15" presetID="22" presetClass="entr" presetSubtype="8" fill="hold" grpId="0" nodeType="withEffect">
                                  <p:stCondLst>
                                    <p:cond delay="60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U_1"/>
          <p:cNvSpPr/>
          <p:nvPr>
            <p:custDataLst>
              <p:tags r:id="rId1"/>
            </p:custDataLst>
          </p:nvPr>
        </p:nvSpPr>
        <p:spPr>
          <a:xfrm rot="20660484">
            <a:off x="5579826" y="3515602"/>
            <a:ext cx="1597146" cy="569012"/>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endParaRPr>
          </a:p>
        </p:txBody>
      </p:sp>
      <p:sp>
        <p:nvSpPr>
          <p:cNvPr id="18" name="MU_1"/>
          <p:cNvSpPr/>
          <p:nvPr>
            <p:custDataLst>
              <p:tags r:id="rId2"/>
            </p:custDataLst>
          </p:nvPr>
        </p:nvSpPr>
        <p:spPr>
          <a:xfrm>
            <a:off x="2697002" y="3830139"/>
            <a:ext cx="1762760" cy="576434"/>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endParaRPr>
          </a:p>
        </p:txBody>
      </p:sp>
      <p:sp>
        <p:nvSpPr>
          <p:cNvPr id="3" name="MU_1"/>
          <p:cNvSpPr/>
          <p:nvPr>
            <p:custDataLst>
              <p:tags r:id="rId3"/>
            </p:custDataLst>
          </p:nvPr>
        </p:nvSpPr>
        <p:spPr>
          <a:xfrm rot="18236233">
            <a:off x="2332060" y="2909444"/>
            <a:ext cx="729886" cy="522192"/>
          </a:xfrm>
          <a:custGeom>
            <a:avLst/>
            <a:gdLst/>
            <a:ahLst/>
            <a:cxnLst/>
            <a:rect l="l" t="t" r="r" b="b"/>
            <a:pathLst>
              <a:path w="2404337" h="1013447">
                <a:moveTo>
                  <a:pt x="2404337" y="0"/>
                </a:moveTo>
                <a:lnTo>
                  <a:pt x="2404337" y="1013447"/>
                </a:lnTo>
                <a:cubicBezTo>
                  <a:pt x="1580832" y="549916"/>
                  <a:pt x="647382" y="523488"/>
                  <a:pt x="0" y="944007"/>
                </a:cubicBezTo>
                <a:lnTo>
                  <a:pt x="0" y="0"/>
                </a:lnTo>
                <a:lnTo>
                  <a:pt x="61272" y="0"/>
                </a:lnTo>
                <a:cubicBezTo>
                  <a:pt x="395627" y="149555"/>
                  <a:pt x="785812" y="234382"/>
                  <a:pt x="1202168" y="234382"/>
                </a:cubicBezTo>
                <a:cubicBezTo>
                  <a:pt x="1618527" y="234382"/>
                  <a:pt x="2008712" y="149555"/>
                  <a:pt x="2343067" y="0"/>
                </a:cubicBezTo>
                <a:close/>
              </a:path>
            </a:pathLst>
          </a:custGeom>
          <a:gradFill flip="none" rotWithShape="1">
            <a:gsLst>
              <a:gs pos="100000">
                <a:sysClr val="window" lastClr="FFFFFF">
                  <a:lumMod val="85000"/>
                  <a:shade val="100000"/>
                  <a:satMod val="115000"/>
                </a:sysClr>
              </a:gs>
              <a:gs pos="24000">
                <a:sysClr val="window" lastClr="FFFFFF">
                  <a:lumMod val="95000"/>
                </a:sysClr>
              </a:gs>
            </a:gsLst>
            <a:lin ang="0" scaled="1"/>
            <a:tileRect/>
          </a:gradFill>
          <a:ln w="25400" cap="flat" cmpd="sng" algn="ctr">
            <a:noFill/>
            <a:prstDash val="solid"/>
          </a:ln>
          <a:effectLst/>
        </p:spPr>
        <p:txBody>
          <a:bodyPr lIns="68580" tIns="34290" rIns="68580" bIns="34290" anchor="ctr"/>
          <a:lstStyle/>
          <a:p>
            <a:pPr algn="ctr">
              <a:defRPr/>
            </a:pPr>
            <a:endParaRPr lang="en-US" sz="1350" kern="0">
              <a:solidFill>
                <a:sysClr val="window" lastClr="FFFFFF"/>
              </a:solidFill>
            </a:endParaRPr>
          </a:p>
        </p:txBody>
      </p:sp>
      <p:grpSp>
        <p:nvGrpSpPr>
          <p:cNvPr id="10" name="组合 9"/>
          <p:cNvGrpSpPr/>
          <p:nvPr/>
        </p:nvGrpSpPr>
        <p:grpSpPr>
          <a:xfrm>
            <a:off x="2567167" y="1610756"/>
            <a:ext cx="1423000" cy="1423000"/>
            <a:chOff x="4738255" y="1682692"/>
            <a:chExt cx="1423000" cy="1423000"/>
          </a:xfrm>
        </p:grpSpPr>
        <p:sp>
          <p:nvSpPr>
            <p:cNvPr id="2" name="椭圆 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 name="椭圆 3"/>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11" name="组合 10"/>
          <p:cNvGrpSpPr/>
          <p:nvPr/>
        </p:nvGrpSpPr>
        <p:grpSpPr>
          <a:xfrm>
            <a:off x="1403839" y="3309295"/>
            <a:ext cx="1423000" cy="1423000"/>
            <a:chOff x="2908606" y="2975854"/>
            <a:chExt cx="1423000" cy="1423000"/>
          </a:xfrm>
        </p:grpSpPr>
        <p:sp>
          <p:nvSpPr>
            <p:cNvPr id="6" name="椭圆 5"/>
            <p:cNvSpPr/>
            <p:nvPr/>
          </p:nvSpPr>
          <p:spPr>
            <a:xfrm>
              <a:off x="2908606" y="2975854"/>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 name="椭圆 6"/>
            <p:cNvSpPr/>
            <p:nvPr/>
          </p:nvSpPr>
          <p:spPr>
            <a:xfrm>
              <a:off x="3038444" y="3105692"/>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12" name="组合 11"/>
          <p:cNvGrpSpPr/>
          <p:nvPr/>
        </p:nvGrpSpPr>
        <p:grpSpPr>
          <a:xfrm>
            <a:off x="4264067" y="3406856"/>
            <a:ext cx="1423000" cy="1423000"/>
            <a:chOff x="2908606" y="2975854"/>
            <a:chExt cx="1423000" cy="1423000"/>
          </a:xfrm>
        </p:grpSpPr>
        <p:sp>
          <p:nvSpPr>
            <p:cNvPr id="13" name="椭圆 12"/>
            <p:cNvSpPr/>
            <p:nvPr/>
          </p:nvSpPr>
          <p:spPr>
            <a:xfrm>
              <a:off x="2908606" y="2975854"/>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4" name="椭圆 13"/>
            <p:cNvSpPr/>
            <p:nvPr/>
          </p:nvSpPr>
          <p:spPr>
            <a:xfrm>
              <a:off x="3038444" y="3105692"/>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15" name="组合 14"/>
          <p:cNvGrpSpPr/>
          <p:nvPr/>
        </p:nvGrpSpPr>
        <p:grpSpPr>
          <a:xfrm>
            <a:off x="6939893" y="2597795"/>
            <a:ext cx="1423000" cy="1423000"/>
            <a:chOff x="2908606" y="2975854"/>
            <a:chExt cx="1423000" cy="1423000"/>
          </a:xfrm>
        </p:grpSpPr>
        <p:sp>
          <p:nvSpPr>
            <p:cNvPr id="16" name="椭圆 15"/>
            <p:cNvSpPr/>
            <p:nvPr/>
          </p:nvSpPr>
          <p:spPr>
            <a:xfrm>
              <a:off x="2908606" y="2975854"/>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7" name="椭圆 16"/>
            <p:cNvSpPr/>
            <p:nvPr/>
          </p:nvSpPr>
          <p:spPr>
            <a:xfrm>
              <a:off x="3038444" y="3105692"/>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sp>
        <p:nvSpPr>
          <p:cNvPr id="8" name="矩形 7"/>
          <p:cNvSpPr/>
          <p:nvPr/>
        </p:nvSpPr>
        <p:spPr>
          <a:xfrm>
            <a:off x="4152314" y="1838558"/>
            <a:ext cx="1534754" cy="707886"/>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教  育</a:t>
            </a:r>
          </a:p>
        </p:txBody>
      </p:sp>
      <p:sp>
        <p:nvSpPr>
          <p:cNvPr id="9" name="矩形 8"/>
          <p:cNvSpPr/>
          <p:nvPr/>
        </p:nvSpPr>
        <p:spPr>
          <a:xfrm>
            <a:off x="1005610" y="4895903"/>
            <a:ext cx="1561558" cy="707886"/>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住  房</a:t>
            </a:r>
          </a:p>
        </p:txBody>
      </p:sp>
      <p:sp>
        <p:nvSpPr>
          <p:cNvPr id="20" name="矩形 19"/>
          <p:cNvSpPr/>
          <p:nvPr/>
        </p:nvSpPr>
        <p:spPr>
          <a:xfrm>
            <a:off x="3922308" y="5018453"/>
            <a:ext cx="1610365" cy="707886"/>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医  疗</a:t>
            </a:r>
          </a:p>
        </p:txBody>
      </p:sp>
      <p:sp>
        <p:nvSpPr>
          <p:cNvPr id="21" name="矩形 20"/>
          <p:cNvSpPr/>
          <p:nvPr/>
        </p:nvSpPr>
        <p:spPr>
          <a:xfrm>
            <a:off x="6875072" y="4205782"/>
            <a:ext cx="1601690" cy="707886"/>
          </a:xfrm>
          <a:prstGeom prst="rect">
            <a:avLst/>
          </a:prstGeom>
        </p:spPr>
        <p:txBody>
          <a:bodyPr wrap="squar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养  老</a:t>
            </a:r>
          </a:p>
        </p:txBody>
      </p:sp>
      <p:grpSp>
        <p:nvGrpSpPr>
          <p:cNvPr id="24" name="组合 23"/>
          <p:cNvGrpSpPr/>
          <p:nvPr/>
        </p:nvGrpSpPr>
        <p:grpSpPr>
          <a:xfrm>
            <a:off x="3020445" y="2051510"/>
            <a:ext cx="516445" cy="541492"/>
            <a:chOff x="3349235" y="2068527"/>
            <a:chExt cx="516445" cy="541492"/>
          </a:xfrm>
          <a:solidFill>
            <a:schemeClr val="bg1"/>
          </a:solidFill>
        </p:grpSpPr>
        <p:sp>
          <p:nvSpPr>
            <p:cNvPr id="25" name="Freeform 33"/>
            <p:cNvSpPr>
              <a:spLocks noEditPoints="1"/>
            </p:cNvSpPr>
            <p:nvPr/>
          </p:nvSpPr>
          <p:spPr bwMode="auto">
            <a:xfrm>
              <a:off x="3349235" y="2068527"/>
              <a:ext cx="516445" cy="425799"/>
            </a:xfrm>
            <a:custGeom>
              <a:avLst/>
              <a:gdLst>
                <a:gd name="T0" fmla="*/ 172 w 183"/>
                <a:gd name="T1" fmla="*/ 0 h 151"/>
                <a:gd name="T2" fmla="*/ 11 w 183"/>
                <a:gd name="T3" fmla="*/ 0 h 151"/>
                <a:gd name="T4" fmla="*/ 0 w 183"/>
                <a:gd name="T5" fmla="*/ 11 h 151"/>
                <a:gd name="T6" fmla="*/ 0 w 183"/>
                <a:gd name="T7" fmla="*/ 140 h 151"/>
                <a:gd name="T8" fmla="*/ 11 w 183"/>
                <a:gd name="T9" fmla="*/ 151 h 151"/>
                <a:gd name="T10" fmla="*/ 172 w 183"/>
                <a:gd name="T11" fmla="*/ 151 h 151"/>
                <a:gd name="T12" fmla="*/ 183 w 183"/>
                <a:gd name="T13" fmla="*/ 140 h 151"/>
                <a:gd name="T14" fmla="*/ 183 w 183"/>
                <a:gd name="T15" fmla="*/ 11 h 151"/>
                <a:gd name="T16" fmla="*/ 172 w 183"/>
                <a:gd name="T17" fmla="*/ 0 h 151"/>
                <a:gd name="T18" fmla="*/ 91 w 183"/>
                <a:gd name="T19" fmla="*/ 143 h 151"/>
                <a:gd name="T20" fmla="*/ 84 w 183"/>
                <a:gd name="T21" fmla="*/ 136 h 151"/>
                <a:gd name="T22" fmla="*/ 91 w 183"/>
                <a:gd name="T23" fmla="*/ 128 h 151"/>
                <a:gd name="T24" fmla="*/ 99 w 183"/>
                <a:gd name="T25" fmla="*/ 136 h 151"/>
                <a:gd name="T26" fmla="*/ 91 w 183"/>
                <a:gd name="T27" fmla="*/ 143 h 151"/>
                <a:gd name="T28" fmla="*/ 171 w 183"/>
                <a:gd name="T29" fmla="*/ 121 h 151"/>
                <a:gd name="T30" fmla="*/ 12 w 183"/>
                <a:gd name="T31" fmla="*/ 121 h 151"/>
                <a:gd name="T32" fmla="*/ 12 w 183"/>
                <a:gd name="T33" fmla="*/ 11 h 151"/>
                <a:gd name="T34" fmla="*/ 171 w 183"/>
                <a:gd name="T35" fmla="*/ 11 h 151"/>
                <a:gd name="T36" fmla="*/ 171 w 183"/>
                <a:gd name="T37"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3" h="151">
                  <a:moveTo>
                    <a:pt x="172" y="0"/>
                  </a:moveTo>
                  <a:cubicBezTo>
                    <a:pt x="11" y="0"/>
                    <a:pt x="11" y="0"/>
                    <a:pt x="11" y="0"/>
                  </a:cubicBezTo>
                  <a:cubicBezTo>
                    <a:pt x="5" y="0"/>
                    <a:pt x="0" y="5"/>
                    <a:pt x="0" y="11"/>
                  </a:cubicBezTo>
                  <a:cubicBezTo>
                    <a:pt x="0" y="140"/>
                    <a:pt x="0" y="140"/>
                    <a:pt x="0" y="140"/>
                  </a:cubicBezTo>
                  <a:cubicBezTo>
                    <a:pt x="0" y="146"/>
                    <a:pt x="5" y="151"/>
                    <a:pt x="11" y="151"/>
                  </a:cubicBezTo>
                  <a:cubicBezTo>
                    <a:pt x="172" y="151"/>
                    <a:pt x="172" y="151"/>
                    <a:pt x="172" y="151"/>
                  </a:cubicBezTo>
                  <a:cubicBezTo>
                    <a:pt x="178" y="151"/>
                    <a:pt x="183" y="146"/>
                    <a:pt x="183" y="140"/>
                  </a:cubicBezTo>
                  <a:cubicBezTo>
                    <a:pt x="183" y="11"/>
                    <a:pt x="183" y="11"/>
                    <a:pt x="183" y="11"/>
                  </a:cubicBezTo>
                  <a:cubicBezTo>
                    <a:pt x="183" y="5"/>
                    <a:pt x="178" y="0"/>
                    <a:pt x="172" y="0"/>
                  </a:cubicBezTo>
                  <a:close/>
                  <a:moveTo>
                    <a:pt x="91" y="143"/>
                  </a:moveTo>
                  <a:cubicBezTo>
                    <a:pt x="87" y="143"/>
                    <a:pt x="84" y="140"/>
                    <a:pt x="84" y="136"/>
                  </a:cubicBezTo>
                  <a:cubicBezTo>
                    <a:pt x="84" y="131"/>
                    <a:pt x="87" y="128"/>
                    <a:pt x="91" y="128"/>
                  </a:cubicBezTo>
                  <a:cubicBezTo>
                    <a:pt x="96" y="128"/>
                    <a:pt x="99" y="131"/>
                    <a:pt x="99" y="136"/>
                  </a:cubicBezTo>
                  <a:cubicBezTo>
                    <a:pt x="99" y="140"/>
                    <a:pt x="96" y="143"/>
                    <a:pt x="91" y="143"/>
                  </a:cubicBezTo>
                  <a:close/>
                  <a:moveTo>
                    <a:pt x="171" y="121"/>
                  </a:moveTo>
                  <a:cubicBezTo>
                    <a:pt x="12" y="121"/>
                    <a:pt x="12" y="121"/>
                    <a:pt x="12" y="121"/>
                  </a:cubicBezTo>
                  <a:cubicBezTo>
                    <a:pt x="12" y="11"/>
                    <a:pt x="12" y="11"/>
                    <a:pt x="12" y="11"/>
                  </a:cubicBezTo>
                  <a:cubicBezTo>
                    <a:pt x="171" y="11"/>
                    <a:pt x="171" y="11"/>
                    <a:pt x="171" y="11"/>
                  </a:cubicBezTo>
                  <a:lnTo>
                    <a:pt x="171" y="12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6" name="Freeform 34"/>
            <p:cNvSpPr/>
            <p:nvPr/>
          </p:nvSpPr>
          <p:spPr bwMode="auto">
            <a:xfrm>
              <a:off x="3450615" y="2502675"/>
              <a:ext cx="313684" cy="107344"/>
            </a:xfrm>
            <a:custGeom>
              <a:avLst/>
              <a:gdLst>
                <a:gd name="T0" fmla="*/ 102 w 111"/>
                <a:gd name="T1" fmla="*/ 26 h 38"/>
                <a:gd name="T2" fmla="*/ 75 w 111"/>
                <a:gd name="T3" fmla="*/ 26 h 38"/>
                <a:gd name="T4" fmla="*/ 75 w 111"/>
                <a:gd name="T5" fmla="*/ 0 h 38"/>
                <a:gd name="T6" fmla="*/ 36 w 111"/>
                <a:gd name="T7" fmla="*/ 0 h 38"/>
                <a:gd name="T8" fmla="*/ 36 w 111"/>
                <a:gd name="T9" fmla="*/ 26 h 38"/>
                <a:gd name="T10" fmla="*/ 9 w 111"/>
                <a:gd name="T11" fmla="*/ 26 h 38"/>
                <a:gd name="T12" fmla="*/ 0 w 111"/>
                <a:gd name="T13" fmla="*/ 31 h 38"/>
                <a:gd name="T14" fmla="*/ 0 w 111"/>
                <a:gd name="T15" fmla="*/ 38 h 38"/>
                <a:gd name="T16" fmla="*/ 111 w 111"/>
                <a:gd name="T17" fmla="*/ 38 h 38"/>
                <a:gd name="T18" fmla="*/ 111 w 111"/>
                <a:gd name="T19" fmla="*/ 31 h 38"/>
                <a:gd name="T20" fmla="*/ 102 w 111"/>
                <a:gd name="T21"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38">
                  <a:moveTo>
                    <a:pt x="102" y="26"/>
                  </a:moveTo>
                  <a:cubicBezTo>
                    <a:pt x="75" y="26"/>
                    <a:pt x="75" y="26"/>
                    <a:pt x="75" y="26"/>
                  </a:cubicBezTo>
                  <a:cubicBezTo>
                    <a:pt x="75" y="0"/>
                    <a:pt x="75" y="0"/>
                    <a:pt x="75" y="0"/>
                  </a:cubicBezTo>
                  <a:cubicBezTo>
                    <a:pt x="36" y="0"/>
                    <a:pt x="36" y="0"/>
                    <a:pt x="36" y="0"/>
                  </a:cubicBezTo>
                  <a:cubicBezTo>
                    <a:pt x="36" y="26"/>
                    <a:pt x="36" y="26"/>
                    <a:pt x="36" y="26"/>
                  </a:cubicBezTo>
                  <a:cubicBezTo>
                    <a:pt x="9" y="26"/>
                    <a:pt x="9" y="26"/>
                    <a:pt x="9" y="26"/>
                  </a:cubicBezTo>
                  <a:cubicBezTo>
                    <a:pt x="4" y="26"/>
                    <a:pt x="0" y="29"/>
                    <a:pt x="0" y="31"/>
                  </a:cubicBezTo>
                  <a:cubicBezTo>
                    <a:pt x="0" y="38"/>
                    <a:pt x="0" y="38"/>
                    <a:pt x="0" y="38"/>
                  </a:cubicBezTo>
                  <a:cubicBezTo>
                    <a:pt x="111" y="38"/>
                    <a:pt x="111" y="38"/>
                    <a:pt x="111" y="38"/>
                  </a:cubicBezTo>
                  <a:cubicBezTo>
                    <a:pt x="111" y="31"/>
                    <a:pt x="111" y="31"/>
                    <a:pt x="111" y="31"/>
                  </a:cubicBezTo>
                  <a:cubicBezTo>
                    <a:pt x="111" y="29"/>
                    <a:pt x="107" y="26"/>
                    <a:pt x="102" y="2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7" name="Freeform 35"/>
            <p:cNvSpPr/>
            <p:nvPr/>
          </p:nvSpPr>
          <p:spPr bwMode="auto">
            <a:xfrm>
              <a:off x="3402907" y="2209267"/>
              <a:ext cx="90646" cy="101381"/>
            </a:xfrm>
            <a:custGeom>
              <a:avLst/>
              <a:gdLst>
                <a:gd name="T0" fmla="*/ 76 w 76"/>
                <a:gd name="T1" fmla="*/ 69 h 85"/>
                <a:gd name="T2" fmla="*/ 19 w 76"/>
                <a:gd name="T3" fmla="*/ 43 h 85"/>
                <a:gd name="T4" fmla="*/ 19 w 76"/>
                <a:gd name="T5" fmla="*/ 43 h 85"/>
                <a:gd name="T6" fmla="*/ 76 w 76"/>
                <a:gd name="T7" fmla="*/ 17 h 85"/>
                <a:gd name="T8" fmla="*/ 76 w 76"/>
                <a:gd name="T9" fmla="*/ 0 h 85"/>
                <a:gd name="T10" fmla="*/ 0 w 76"/>
                <a:gd name="T11" fmla="*/ 36 h 85"/>
                <a:gd name="T12" fmla="*/ 0 w 76"/>
                <a:gd name="T13" fmla="*/ 50 h 85"/>
                <a:gd name="T14" fmla="*/ 76 w 76"/>
                <a:gd name="T15" fmla="*/ 85 h 85"/>
                <a:gd name="T16" fmla="*/ 76 w 76"/>
                <a:gd name="T17" fmla="*/ 6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69"/>
                  </a:moveTo>
                  <a:lnTo>
                    <a:pt x="19" y="43"/>
                  </a:lnTo>
                  <a:lnTo>
                    <a:pt x="19" y="43"/>
                  </a:lnTo>
                  <a:lnTo>
                    <a:pt x="76" y="17"/>
                  </a:lnTo>
                  <a:lnTo>
                    <a:pt x="76" y="0"/>
                  </a:lnTo>
                  <a:lnTo>
                    <a:pt x="0" y="36"/>
                  </a:lnTo>
                  <a:lnTo>
                    <a:pt x="0" y="50"/>
                  </a:lnTo>
                  <a:lnTo>
                    <a:pt x="76" y="85"/>
                  </a:lnTo>
                  <a:lnTo>
                    <a:pt x="76" y="69"/>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8" name="Freeform 36"/>
            <p:cNvSpPr/>
            <p:nvPr/>
          </p:nvSpPr>
          <p:spPr bwMode="auto">
            <a:xfrm>
              <a:off x="3718976" y="2209267"/>
              <a:ext cx="93032" cy="101381"/>
            </a:xfrm>
            <a:custGeom>
              <a:avLst/>
              <a:gdLst>
                <a:gd name="T0" fmla="*/ 78 w 78"/>
                <a:gd name="T1" fmla="*/ 36 h 85"/>
                <a:gd name="T2" fmla="*/ 0 w 78"/>
                <a:gd name="T3" fmla="*/ 0 h 85"/>
                <a:gd name="T4" fmla="*/ 0 w 78"/>
                <a:gd name="T5" fmla="*/ 17 h 85"/>
                <a:gd name="T6" fmla="*/ 59 w 78"/>
                <a:gd name="T7" fmla="*/ 43 h 85"/>
                <a:gd name="T8" fmla="*/ 59 w 78"/>
                <a:gd name="T9" fmla="*/ 43 h 85"/>
                <a:gd name="T10" fmla="*/ 0 w 78"/>
                <a:gd name="T11" fmla="*/ 69 h 85"/>
                <a:gd name="T12" fmla="*/ 0 w 78"/>
                <a:gd name="T13" fmla="*/ 85 h 85"/>
                <a:gd name="T14" fmla="*/ 78 w 78"/>
                <a:gd name="T15" fmla="*/ 50 h 85"/>
                <a:gd name="T16" fmla="*/ 78 w 78"/>
                <a:gd name="T17"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85">
                  <a:moveTo>
                    <a:pt x="78" y="36"/>
                  </a:moveTo>
                  <a:lnTo>
                    <a:pt x="0" y="0"/>
                  </a:lnTo>
                  <a:lnTo>
                    <a:pt x="0" y="17"/>
                  </a:lnTo>
                  <a:lnTo>
                    <a:pt x="59" y="43"/>
                  </a:lnTo>
                  <a:lnTo>
                    <a:pt x="59" y="43"/>
                  </a:lnTo>
                  <a:lnTo>
                    <a:pt x="0" y="69"/>
                  </a:lnTo>
                  <a:lnTo>
                    <a:pt x="0" y="85"/>
                  </a:lnTo>
                  <a:lnTo>
                    <a:pt x="78" y="50"/>
                  </a:lnTo>
                  <a:lnTo>
                    <a:pt x="78" y="3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29" name="Freeform 37"/>
            <p:cNvSpPr>
              <a:spLocks noEditPoints="1"/>
            </p:cNvSpPr>
            <p:nvPr/>
          </p:nvSpPr>
          <p:spPr bwMode="auto">
            <a:xfrm>
              <a:off x="3512636" y="2163944"/>
              <a:ext cx="189642" cy="187256"/>
            </a:xfrm>
            <a:custGeom>
              <a:avLst/>
              <a:gdLst>
                <a:gd name="T0" fmla="*/ 9 w 67"/>
                <a:gd name="T1" fmla="*/ 49 h 66"/>
                <a:gd name="T2" fmla="*/ 6 w 67"/>
                <a:gd name="T3" fmla="*/ 52 h 66"/>
                <a:gd name="T4" fmla="*/ 14 w 67"/>
                <a:gd name="T5" fmla="*/ 61 h 66"/>
                <a:gd name="T6" fmla="*/ 18 w 67"/>
                <a:gd name="T7" fmla="*/ 57 h 66"/>
                <a:gd name="T8" fmla="*/ 27 w 67"/>
                <a:gd name="T9" fmla="*/ 61 h 66"/>
                <a:gd name="T10" fmla="*/ 27 w 67"/>
                <a:gd name="T11" fmla="*/ 66 h 66"/>
                <a:gd name="T12" fmla="*/ 39 w 67"/>
                <a:gd name="T13" fmla="*/ 66 h 66"/>
                <a:gd name="T14" fmla="*/ 39 w 67"/>
                <a:gd name="T15" fmla="*/ 61 h 66"/>
                <a:gd name="T16" fmla="*/ 49 w 67"/>
                <a:gd name="T17" fmla="*/ 57 h 66"/>
                <a:gd name="T18" fmla="*/ 53 w 67"/>
                <a:gd name="T19" fmla="*/ 61 h 66"/>
                <a:gd name="T20" fmla="*/ 61 w 67"/>
                <a:gd name="T21" fmla="*/ 52 h 66"/>
                <a:gd name="T22" fmla="*/ 58 w 67"/>
                <a:gd name="T23" fmla="*/ 49 h 66"/>
                <a:gd name="T24" fmla="*/ 62 w 67"/>
                <a:gd name="T25" fmla="*/ 39 h 66"/>
                <a:gd name="T26" fmla="*/ 67 w 67"/>
                <a:gd name="T27" fmla="*/ 39 h 66"/>
                <a:gd name="T28" fmla="*/ 67 w 67"/>
                <a:gd name="T29" fmla="*/ 27 h 66"/>
                <a:gd name="T30" fmla="*/ 62 w 67"/>
                <a:gd name="T31" fmla="*/ 27 h 66"/>
                <a:gd name="T32" fmla="*/ 58 w 67"/>
                <a:gd name="T33" fmla="*/ 17 h 66"/>
                <a:gd name="T34" fmla="*/ 62 w 67"/>
                <a:gd name="T35" fmla="*/ 14 h 66"/>
                <a:gd name="T36" fmla="*/ 53 w 67"/>
                <a:gd name="T37" fmla="*/ 5 h 66"/>
                <a:gd name="T38" fmla="*/ 49 w 67"/>
                <a:gd name="T39" fmla="*/ 9 h 66"/>
                <a:gd name="T40" fmla="*/ 39 w 67"/>
                <a:gd name="T41" fmla="*/ 5 h 66"/>
                <a:gd name="T42" fmla="*/ 39 w 67"/>
                <a:gd name="T43" fmla="*/ 0 h 66"/>
                <a:gd name="T44" fmla="*/ 27 w 67"/>
                <a:gd name="T45" fmla="*/ 0 h 66"/>
                <a:gd name="T46" fmla="*/ 27 w 67"/>
                <a:gd name="T47" fmla="*/ 5 h 66"/>
                <a:gd name="T48" fmla="*/ 18 w 67"/>
                <a:gd name="T49" fmla="*/ 9 h 66"/>
                <a:gd name="T50" fmla="*/ 14 w 67"/>
                <a:gd name="T51" fmla="*/ 5 h 66"/>
                <a:gd name="T52" fmla="*/ 5 w 67"/>
                <a:gd name="T53" fmla="*/ 13 h 66"/>
                <a:gd name="T54" fmla="*/ 9 w 67"/>
                <a:gd name="T55" fmla="*/ 17 h 66"/>
                <a:gd name="T56" fmla="*/ 5 w 67"/>
                <a:gd name="T57" fmla="*/ 27 h 66"/>
                <a:gd name="T58" fmla="*/ 0 w 67"/>
                <a:gd name="T59" fmla="*/ 27 h 66"/>
                <a:gd name="T60" fmla="*/ 0 w 67"/>
                <a:gd name="T61" fmla="*/ 39 h 66"/>
                <a:gd name="T62" fmla="*/ 5 w 67"/>
                <a:gd name="T63" fmla="*/ 39 h 66"/>
                <a:gd name="T64" fmla="*/ 9 w 67"/>
                <a:gd name="T65" fmla="*/ 49 h 66"/>
                <a:gd name="T66" fmla="*/ 34 w 67"/>
                <a:gd name="T67" fmla="*/ 13 h 66"/>
                <a:gd name="T68" fmla="*/ 54 w 67"/>
                <a:gd name="T69" fmla="*/ 33 h 66"/>
                <a:gd name="T70" fmla="*/ 34 w 67"/>
                <a:gd name="T71" fmla="*/ 53 h 66"/>
                <a:gd name="T72" fmla="*/ 13 w 67"/>
                <a:gd name="T73" fmla="*/ 33 h 66"/>
                <a:gd name="T74" fmla="*/ 34 w 67"/>
                <a:gd name="T75"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6">
                  <a:moveTo>
                    <a:pt x="9" y="49"/>
                  </a:moveTo>
                  <a:cubicBezTo>
                    <a:pt x="6" y="52"/>
                    <a:pt x="6" y="52"/>
                    <a:pt x="6" y="52"/>
                  </a:cubicBezTo>
                  <a:cubicBezTo>
                    <a:pt x="14" y="61"/>
                    <a:pt x="14" y="61"/>
                    <a:pt x="14" y="61"/>
                  </a:cubicBezTo>
                  <a:cubicBezTo>
                    <a:pt x="18" y="57"/>
                    <a:pt x="18" y="57"/>
                    <a:pt x="18" y="57"/>
                  </a:cubicBezTo>
                  <a:cubicBezTo>
                    <a:pt x="21" y="59"/>
                    <a:pt x="24" y="60"/>
                    <a:pt x="27" y="61"/>
                  </a:cubicBezTo>
                  <a:cubicBezTo>
                    <a:pt x="27" y="66"/>
                    <a:pt x="27" y="66"/>
                    <a:pt x="27" y="66"/>
                  </a:cubicBezTo>
                  <a:cubicBezTo>
                    <a:pt x="39" y="66"/>
                    <a:pt x="39" y="66"/>
                    <a:pt x="39" y="66"/>
                  </a:cubicBezTo>
                  <a:cubicBezTo>
                    <a:pt x="39" y="61"/>
                    <a:pt x="39" y="61"/>
                    <a:pt x="39" y="61"/>
                  </a:cubicBezTo>
                  <a:cubicBezTo>
                    <a:pt x="43" y="60"/>
                    <a:pt x="46" y="59"/>
                    <a:pt x="49" y="57"/>
                  </a:cubicBezTo>
                  <a:cubicBezTo>
                    <a:pt x="53" y="61"/>
                    <a:pt x="53" y="61"/>
                    <a:pt x="53" y="61"/>
                  </a:cubicBezTo>
                  <a:cubicBezTo>
                    <a:pt x="61" y="52"/>
                    <a:pt x="61" y="52"/>
                    <a:pt x="61" y="52"/>
                  </a:cubicBezTo>
                  <a:cubicBezTo>
                    <a:pt x="58" y="49"/>
                    <a:pt x="58" y="49"/>
                    <a:pt x="58" y="49"/>
                  </a:cubicBezTo>
                  <a:cubicBezTo>
                    <a:pt x="60" y="46"/>
                    <a:pt x="61" y="43"/>
                    <a:pt x="62" y="39"/>
                  </a:cubicBezTo>
                  <a:cubicBezTo>
                    <a:pt x="67" y="39"/>
                    <a:pt x="67" y="39"/>
                    <a:pt x="67" y="39"/>
                  </a:cubicBezTo>
                  <a:cubicBezTo>
                    <a:pt x="67" y="27"/>
                    <a:pt x="67" y="27"/>
                    <a:pt x="67" y="27"/>
                  </a:cubicBezTo>
                  <a:cubicBezTo>
                    <a:pt x="62" y="27"/>
                    <a:pt x="62" y="27"/>
                    <a:pt x="62" y="27"/>
                  </a:cubicBezTo>
                  <a:cubicBezTo>
                    <a:pt x="61" y="24"/>
                    <a:pt x="60" y="20"/>
                    <a:pt x="58" y="17"/>
                  </a:cubicBezTo>
                  <a:cubicBezTo>
                    <a:pt x="62" y="14"/>
                    <a:pt x="62" y="14"/>
                    <a:pt x="62" y="14"/>
                  </a:cubicBezTo>
                  <a:cubicBezTo>
                    <a:pt x="53" y="5"/>
                    <a:pt x="53" y="5"/>
                    <a:pt x="53" y="5"/>
                  </a:cubicBezTo>
                  <a:cubicBezTo>
                    <a:pt x="49" y="9"/>
                    <a:pt x="49" y="9"/>
                    <a:pt x="49" y="9"/>
                  </a:cubicBezTo>
                  <a:cubicBezTo>
                    <a:pt x="46" y="7"/>
                    <a:pt x="43" y="6"/>
                    <a:pt x="39" y="5"/>
                  </a:cubicBezTo>
                  <a:cubicBezTo>
                    <a:pt x="39" y="0"/>
                    <a:pt x="39" y="0"/>
                    <a:pt x="39" y="0"/>
                  </a:cubicBezTo>
                  <a:cubicBezTo>
                    <a:pt x="27" y="0"/>
                    <a:pt x="27" y="0"/>
                    <a:pt x="27" y="0"/>
                  </a:cubicBezTo>
                  <a:cubicBezTo>
                    <a:pt x="27" y="5"/>
                    <a:pt x="27" y="5"/>
                    <a:pt x="27" y="5"/>
                  </a:cubicBezTo>
                  <a:cubicBezTo>
                    <a:pt x="24" y="6"/>
                    <a:pt x="21" y="7"/>
                    <a:pt x="18" y="9"/>
                  </a:cubicBezTo>
                  <a:cubicBezTo>
                    <a:pt x="14" y="5"/>
                    <a:pt x="14" y="5"/>
                    <a:pt x="14" y="5"/>
                  </a:cubicBezTo>
                  <a:cubicBezTo>
                    <a:pt x="5" y="13"/>
                    <a:pt x="5" y="13"/>
                    <a:pt x="5" y="13"/>
                  </a:cubicBezTo>
                  <a:cubicBezTo>
                    <a:pt x="9" y="17"/>
                    <a:pt x="9" y="17"/>
                    <a:pt x="9" y="17"/>
                  </a:cubicBezTo>
                  <a:cubicBezTo>
                    <a:pt x="7" y="20"/>
                    <a:pt x="6" y="24"/>
                    <a:pt x="5" y="27"/>
                  </a:cubicBezTo>
                  <a:cubicBezTo>
                    <a:pt x="0" y="27"/>
                    <a:pt x="0" y="27"/>
                    <a:pt x="0" y="27"/>
                  </a:cubicBezTo>
                  <a:cubicBezTo>
                    <a:pt x="0" y="39"/>
                    <a:pt x="0" y="39"/>
                    <a:pt x="0" y="39"/>
                  </a:cubicBezTo>
                  <a:cubicBezTo>
                    <a:pt x="5" y="39"/>
                    <a:pt x="5" y="39"/>
                    <a:pt x="5" y="39"/>
                  </a:cubicBezTo>
                  <a:cubicBezTo>
                    <a:pt x="6" y="43"/>
                    <a:pt x="8" y="46"/>
                    <a:pt x="9" y="49"/>
                  </a:cubicBezTo>
                  <a:close/>
                  <a:moveTo>
                    <a:pt x="34" y="13"/>
                  </a:moveTo>
                  <a:cubicBezTo>
                    <a:pt x="45" y="13"/>
                    <a:pt x="54" y="22"/>
                    <a:pt x="54" y="33"/>
                  </a:cubicBezTo>
                  <a:cubicBezTo>
                    <a:pt x="54" y="44"/>
                    <a:pt x="45" y="53"/>
                    <a:pt x="34" y="53"/>
                  </a:cubicBezTo>
                  <a:cubicBezTo>
                    <a:pt x="22" y="53"/>
                    <a:pt x="13" y="44"/>
                    <a:pt x="13" y="33"/>
                  </a:cubicBezTo>
                  <a:cubicBezTo>
                    <a:pt x="13" y="22"/>
                    <a:pt x="22" y="13"/>
                    <a:pt x="34"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0" name="Freeform 38"/>
            <p:cNvSpPr>
              <a:spLocks noEditPoints="1"/>
            </p:cNvSpPr>
            <p:nvPr/>
          </p:nvSpPr>
          <p:spPr bwMode="auto">
            <a:xfrm>
              <a:off x="3563923" y="2215231"/>
              <a:ext cx="87068" cy="84683"/>
            </a:xfrm>
            <a:custGeom>
              <a:avLst/>
              <a:gdLst>
                <a:gd name="T0" fmla="*/ 15 w 31"/>
                <a:gd name="T1" fmla="*/ 30 h 30"/>
                <a:gd name="T2" fmla="*/ 31 w 31"/>
                <a:gd name="T3" fmla="*/ 15 h 30"/>
                <a:gd name="T4" fmla="*/ 15 w 31"/>
                <a:gd name="T5" fmla="*/ 0 h 30"/>
                <a:gd name="T6" fmla="*/ 0 w 31"/>
                <a:gd name="T7" fmla="*/ 15 h 30"/>
                <a:gd name="T8" fmla="*/ 15 w 31"/>
                <a:gd name="T9" fmla="*/ 30 h 30"/>
                <a:gd name="T10" fmla="*/ 15 w 31"/>
                <a:gd name="T11" fmla="*/ 5 h 30"/>
                <a:gd name="T12" fmla="*/ 26 w 31"/>
                <a:gd name="T13" fmla="*/ 15 h 30"/>
                <a:gd name="T14" fmla="*/ 15 w 31"/>
                <a:gd name="T15" fmla="*/ 25 h 30"/>
                <a:gd name="T16" fmla="*/ 5 w 31"/>
                <a:gd name="T17" fmla="*/ 15 h 30"/>
                <a:gd name="T18" fmla="*/ 15 w 31"/>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0">
                  <a:moveTo>
                    <a:pt x="15" y="30"/>
                  </a:moveTo>
                  <a:cubicBezTo>
                    <a:pt x="24" y="30"/>
                    <a:pt x="31" y="23"/>
                    <a:pt x="31" y="15"/>
                  </a:cubicBezTo>
                  <a:cubicBezTo>
                    <a:pt x="31" y="7"/>
                    <a:pt x="24" y="0"/>
                    <a:pt x="15" y="0"/>
                  </a:cubicBezTo>
                  <a:cubicBezTo>
                    <a:pt x="7" y="0"/>
                    <a:pt x="0" y="7"/>
                    <a:pt x="0" y="15"/>
                  </a:cubicBezTo>
                  <a:cubicBezTo>
                    <a:pt x="0" y="23"/>
                    <a:pt x="7" y="30"/>
                    <a:pt x="15" y="30"/>
                  </a:cubicBezTo>
                  <a:close/>
                  <a:moveTo>
                    <a:pt x="15" y="5"/>
                  </a:moveTo>
                  <a:cubicBezTo>
                    <a:pt x="21" y="5"/>
                    <a:pt x="26" y="9"/>
                    <a:pt x="26" y="15"/>
                  </a:cubicBezTo>
                  <a:cubicBezTo>
                    <a:pt x="26" y="21"/>
                    <a:pt x="21" y="25"/>
                    <a:pt x="15" y="25"/>
                  </a:cubicBezTo>
                  <a:cubicBezTo>
                    <a:pt x="10" y="25"/>
                    <a:pt x="5" y="21"/>
                    <a:pt x="5" y="15"/>
                  </a:cubicBezTo>
                  <a:cubicBezTo>
                    <a:pt x="5" y="9"/>
                    <a:pt x="10" y="5"/>
                    <a:pt x="15"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1" name="Oval 39"/>
            <p:cNvSpPr>
              <a:spLocks noChangeArrowheads="1"/>
            </p:cNvSpPr>
            <p:nvPr/>
          </p:nvSpPr>
          <p:spPr bwMode="auto">
            <a:xfrm>
              <a:off x="3592548" y="2243856"/>
              <a:ext cx="31011" cy="2743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32" name="组合 31"/>
          <p:cNvGrpSpPr/>
          <p:nvPr/>
        </p:nvGrpSpPr>
        <p:grpSpPr>
          <a:xfrm>
            <a:off x="1852943" y="3786427"/>
            <a:ext cx="524793" cy="468736"/>
            <a:chOff x="5016647" y="2076876"/>
            <a:chExt cx="524793" cy="468736"/>
          </a:xfrm>
          <a:solidFill>
            <a:schemeClr val="bg1"/>
          </a:solidFill>
        </p:grpSpPr>
        <p:sp>
          <p:nvSpPr>
            <p:cNvPr id="33" name="Rectangle 40"/>
            <p:cNvSpPr>
              <a:spLocks noChangeArrowheads="1"/>
            </p:cNvSpPr>
            <p:nvPr/>
          </p:nvSpPr>
          <p:spPr bwMode="auto">
            <a:xfrm>
              <a:off x="5149038" y="2076876"/>
              <a:ext cx="115693" cy="4687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4" name="Rectangle 41"/>
            <p:cNvSpPr>
              <a:spLocks noChangeArrowheads="1"/>
            </p:cNvSpPr>
            <p:nvPr/>
          </p:nvSpPr>
          <p:spPr bwMode="auto">
            <a:xfrm>
              <a:off x="5016647" y="2511023"/>
              <a:ext cx="90646" cy="262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5" name="Rectangle 42"/>
            <p:cNvSpPr>
              <a:spLocks noChangeArrowheads="1"/>
            </p:cNvSpPr>
            <p:nvPr/>
          </p:nvSpPr>
          <p:spPr bwMode="auto">
            <a:xfrm>
              <a:off x="5016647" y="2384596"/>
              <a:ext cx="90646"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Rectangle 43"/>
            <p:cNvSpPr>
              <a:spLocks noChangeArrowheads="1"/>
            </p:cNvSpPr>
            <p:nvPr/>
          </p:nvSpPr>
          <p:spPr bwMode="auto">
            <a:xfrm>
              <a:off x="5016647" y="2256976"/>
              <a:ext cx="90646" cy="2624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44"/>
            <p:cNvSpPr>
              <a:spLocks noChangeArrowheads="1"/>
            </p:cNvSpPr>
            <p:nvPr/>
          </p:nvSpPr>
          <p:spPr bwMode="auto">
            <a:xfrm>
              <a:off x="5016647" y="2130548"/>
              <a:ext cx="90646" cy="2504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45"/>
            <p:cNvSpPr>
              <a:spLocks noChangeArrowheads="1"/>
            </p:cNvSpPr>
            <p:nvPr/>
          </p:nvSpPr>
          <p:spPr bwMode="auto">
            <a:xfrm>
              <a:off x="5061970" y="2172293"/>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46"/>
            <p:cNvSpPr>
              <a:spLocks noChangeArrowheads="1"/>
            </p:cNvSpPr>
            <p:nvPr/>
          </p:nvSpPr>
          <p:spPr bwMode="auto">
            <a:xfrm>
              <a:off x="5061970" y="2215231"/>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47"/>
            <p:cNvSpPr>
              <a:spLocks noChangeArrowheads="1"/>
            </p:cNvSpPr>
            <p:nvPr/>
          </p:nvSpPr>
          <p:spPr bwMode="auto">
            <a:xfrm>
              <a:off x="5061970" y="2299914"/>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Rectangle 48"/>
            <p:cNvSpPr>
              <a:spLocks noChangeArrowheads="1"/>
            </p:cNvSpPr>
            <p:nvPr/>
          </p:nvSpPr>
          <p:spPr bwMode="auto">
            <a:xfrm>
              <a:off x="5061970" y="2341658"/>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Rectangle 49"/>
            <p:cNvSpPr>
              <a:spLocks noChangeArrowheads="1"/>
            </p:cNvSpPr>
            <p:nvPr/>
          </p:nvSpPr>
          <p:spPr bwMode="auto">
            <a:xfrm>
              <a:off x="5061970" y="2426341"/>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Rectangle 50"/>
            <p:cNvSpPr>
              <a:spLocks noChangeArrowheads="1"/>
            </p:cNvSpPr>
            <p:nvPr/>
          </p:nvSpPr>
          <p:spPr bwMode="auto">
            <a:xfrm>
              <a:off x="5061970" y="2469279"/>
              <a:ext cx="45323" cy="2266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Rectangle 51"/>
            <p:cNvSpPr>
              <a:spLocks noChangeArrowheads="1"/>
            </p:cNvSpPr>
            <p:nvPr/>
          </p:nvSpPr>
          <p:spPr bwMode="auto">
            <a:xfrm>
              <a:off x="5290971" y="2364320"/>
              <a:ext cx="115693" cy="18129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Rectangle 52"/>
            <p:cNvSpPr>
              <a:spLocks noChangeArrowheads="1"/>
            </p:cNvSpPr>
            <p:nvPr/>
          </p:nvSpPr>
          <p:spPr bwMode="auto">
            <a:xfrm>
              <a:off x="5429325" y="2426341"/>
              <a:ext cx="112115" cy="11927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46" name="组合 45"/>
          <p:cNvGrpSpPr/>
          <p:nvPr/>
        </p:nvGrpSpPr>
        <p:grpSpPr>
          <a:xfrm>
            <a:off x="4719134" y="3809444"/>
            <a:ext cx="512867" cy="617825"/>
            <a:chOff x="6551667" y="1961183"/>
            <a:chExt cx="512867" cy="617825"/>
          </a:xfrm>
          <a:solidFill>
            <a:schemeClr val="bg1"/>
          </a:solidFill>
        </p:grpSpPr>
        <p:sp>
          <p:nvSpPr>
            <p:cNvPr id="47" name="Freeform 53"/>
            <p:cNvSpPr/>
            <p:nvPr/>
          </p:nvSpPr>
          <p:spPr bwMode="auto">
            <a:xfrm>
              <a:off x="6954804" y="2279637"/>
              <a:ext cx="109730" cy="119271"/>
            </a:xfrm>
            <a:custGeom>
              <a:avLst/>
              <a:gdLst>
                <a:gd name="T0" fmla="*/ 36 w 39"/>
                <a:gd name="T1" fmla="*/ 25 h 42"/>
                <a:gd name="T2" fmla="*/ 13 w 39"/>
                <a:gd name="T3" fmla="*/ 0 h 42"/>
                <a:gd name="T4" fmla="*/ 0 w 39"/>
                <a:gd name="T5" fmla="*/ 11 h 42"/>
                <a:gd name="T6" fmla="*/ 21 w 39"/>
                <a:gd name="T7" fmla="*/ 38 h 42"/>
                <a:gd name="T8" fmla="*/ 33 w 39"/>
                <a:gd name="T9" fmla="*/ 39 h 42"/>
                <a:gd name="T10" fmla="*/ 36 w 39"/>
                <a:gd name="T11" fmla="*/ 37 h 42"/>
                <a:gd name="T12" fmla="*/ 36 w 39"/>
                <a:gd name="T13" fmla="*/ 25 h 42"/>
              </a:gdLst>
              <a:ahLst/>
              <a:cxnLst>
                <a:cxn ang="0">
                  <a:pos x="T0" y="T1"/>
                </a:cxn>
                <a:cxn ang="0">
                  <a:pos x="T2" y="T3"/>
                </a:cxn>
                <a:cxn ang="0">
                  <a:pos x="T4" y="T5"/>
                </a:cxn>
                <a:cxn ang="0">
                  <a:pos x="T6" y="T7"/>
                </a:cxn>
                <a:cxn ang="0">
                  <a:pos x="T8" y="T9"/>
                </a:cxn>
                <a:cxn ang="0">
                  <a:pos x="T10" y="T11"/>
                </a:cxn>
                <a:cxn ang="0">
                  <a:pos x="T12" y="T13"/>
                </a:cxn>
              </a:cxnLst>
              <a:rect l="0" t="0" r="r" b="b"/>
              <a:pathLst>
                <a:path w="39" h="42">
                  <a:moveTo>
                    <a:pt x="36" y="25"/>
                  </a:moveTo>
                  <a:cubicBezTo>
                    <a:pt x="13" y="0"/>
                    <a:pt x="13" y="0"/>
                    <a:pt x="13" y="0"/>
                  </a:cubicBezTo>
                  <a:cubicBezTo>
                    <a:pt x="0" y="11"/>
                    <a:pt x="0" y="11"/>
                    <a:pt x="0" y="11"/>
                  </a:cubicBezTo>
                  <a:cubicBezTo>
                    <a:pt x="21" y="38"/>
                    <a:pt x="21" y="38"/>
                    <a:pt x="21" y="38"/>
                  </a:cubicBezTo>
                  <a:cubicBezTo>
                    <a:pt x="24" y="41"/>
                    <a:pt x="30" y="42"/>
                    <a:pt x="33" y="39"/>
                  </a:cubicBezTo>
                  <a:cubicBezTo>
                    <a:pt x="36" y="37"/>
                    <a:pt x="36" y="37"/>
                    <a:pt x="36" y="37"/>
                  </a:cubicBezTo>
                  <a:cubicBezTo>
                    <a:pt x="39" y="34"/>
                    <a:pt x="39" y="28"/>
                    <a:pt x="36" y="2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Freeform 54"/>
            <p:cNvSpPr>
              <a:spLocks noEditPoints="1"/>
            </p:cNvSpPr>
            <p:nvPr/>
          </p:nvSpPr>
          <p:spPr bwMode="auto">
            <a:xfrm>
              <a:off x="6551667" y="2079261"/>
              <a:ext cx="400751" cy="499747"/>
            </a:xfrm>
            <a:custGeom>
              <a:avLst/>
              <a:gdLst>
                <a:gd name="T0" fmla="*/ 110 w 142"/>
                <a:gd name="T1" fmla="*/ 75 h 177"/>
                <a:gd name="T2" fmla="*/ 98 w 142"/>
                <a:gd name="T3" fmla="*/ 73 h 177"/>
                <a:gd name="T4" fmla="*/ 100 w 142"/>
                <a:gd name="T5" fmla="*/ 80 h 177"/>
                <a:gd name="T6" fmla="*/ 40 w 142"/>
                <a:gd name="T7" fmla="*/ 80 h 177"/>
                <a:gd name="T8" fmla="*/ 45 w 142"/>
                <a:gd name="T9" fmla="*/ 66 h 177"/>
                <a:gd name="T10" fmla="*/ 45 w 142"/>
                <a:gd name="T11" fmla="*/ 24 h 177"/>
                <a:gd name="T12" fmla="*/ 67 w 142"/>
                <a:gd name="T13" fmla="*/ 24 h 177"/>
                <a:gd name="T14" fmla="*/ 79 w 142"/>
                <a:gd name="T15" fmla="*/ 0 h 177"/>
                <a:gd name="T16" fmla="*/ 36 w 142"/>
                <a:gd name="T17" fmla="*/ 0 h 177"/>
                <a:gd name="T18" fmla="*/ 26 w 142"/>
                <a:gd name="T19" fmla="*/ 10 h 177"/>
                <a:gd name="T20" fmla="*/ 32 w 142"/>
                <a:gd name="T21" fmla="*/ 19 h 177"/>
                <a:gd name="T22" fmla="*/ 32 w 142"/>
                <a:gd name="T23" fmla="*/ 64 h 177"/>
                <a:gd name="T24" fmla="*/ 0 w 142"/>
                <a:gd name="T25" fmla="*/ 160 h 177"/>
                <a:gd name="T26" fmla="*/ 18 w 142"/>
                <a:gd name="T27" fmla="*/ 177 h 177"/>
                <a:gd name="T28" fmla="*/ 18 w 142"/>
                <a:gd name="T29" fmla="*/ 177 h 177"/>
                <a:gd name="T30" fmla="*/ 23 w 142"/>
                <a:gd name="T31" fmla="*/ 177 h 177"/>
                <a:gd name="T32" fmla="*/ 119 w 142"/>
                <a:gd name="T33" fmla="*/ 177 h 177"/>
                <a:gd name="T34" fmla="*/ 142 w 142"/>
                <a:gd name="T35" fmla="*/ 160 h 177"/>
                <a:gd name="T36" fmla="*/ 113 w 142"/>
                <a:gd name="T37" fmla="*/ 74 h 177"/>
                <a:gd name="T38" fmla="*/ 110 w 142"/>
                <a:gd name="T39" fmla="*/ 75 h 177"/>
                <a:gd name="T40" fmla="*/ 39 w 142"/>
                <a:gd name="T41" fmla="*/ 144 h 177"/>
                <a:gd name="T42" fmla="*/ 34 w 142"/>
                <a:gd name="T43" fmla="*/ 139 h 177"/>
                <a:gd name="T44" fmla="*/ 39 w 142"/>
                <a:gd name="T45" fmla="*/ 133 h 177"/>
                <a:gd name="T46" fmla="*/ 45 w 142"/>
                <a:gd name="T47" fmla="*/ 139 h 177"/>
                <a:gd name="T48" fmla="*/ 39 w 142"/>
                <a:gd name="T49" fmla="*/ 144 h 177"/>
                <a:gd name="T50" fmla="*/ 62 w 142"/>
                <a:gd name="T51" fmla="*/ 159 h 177"/>
                <a:gd name="T52" fmla="*/ 57 w 142"/>
                <a:gd name="T53" fmla="*/ 154 h 177"/>
                <a:gd name="T54" fmla="*/ 62 w 142"/>
                <a:gd name="T55" fmla="*/ 149 h 177"/>
                <a:gd name="T56" fmla="*/ 68 w 142"/>
                <a:gd name="T57" fmla="*/ 154 h 177"/>
                <a:gd name="T58" fmla="*/ 62 w 142"/>
                <a:gd name="T59" fmla="*/ 159 h 177"/>
                <a:gd name="T60" fmla="*/ 83 w 142"/>
                <a:gd name="T61" fmla="*/ 151 h 177"/>
                <a:gd name="T62" fmla="*/ 71 w 142"/>
                <a:gd name="T63" fmla="*/ 139 h 177"/>
                <a:gd name="T64" fmla="*/ 83 w 142"/>
                <a:gd name="T65" fmla="*/ 128 h 177"/>
                <a:gd name="T66" fmla="*/ 95 w 142"/>
                <a:gd name="T67" fmla="*/ 139 h 177"/>
                <a:gd name="T68" fmla="*/ 83 w 142"/>
                <a:gd name="T69" fmla="*/ 151 h 177"/>
                <a:gd name="T70" fmla="*/ 92 w 142"/>
                <a:gd name="T71" fmla="*/ 106 h 177"/>
                <a:gd name="T72" fmla="*/ 86 w 142"/>
                <a:gd name="T73" fmla="*/ 101 h 177"/>
                <a:gd name="T74" fmla="*/ 92 w 142"/>
                <a:gd name="T75" fmla="*/ 95 h 177"/>
                <a:gd name="T76" fmla="*/ 97 w 142"/>
                <a:gd name="T77" fmla="*/ 101 h 177"/>
                <a:gd name="T78" fmla="*/ 92 w 142"/>
                <a:gd name="T79" fmla="*/ 106 h 177"/>
                <a:gd name="T80" fmla="*/ 98 w 142"/>
                <a:gd name="T81" fmla="*/ 122 h 177"/>
                <a:gd name="T82" fmla="*/ 104 w 142"/>
                <a:gd name="T83" fmla="*/ 117 h 177"/>
                <a:gd name="T84" fmla="*/ 109 w 142"/>
                <a:gd name="T85" fmla="*/ 122 h 177"/>
                <a:gd name="T86" fmla="*/ 104 w 142"/>
                <a:gd name="T87" fmla="*/ 128 h 177"/>
                <a:gd name="T88" fmla="*/ 98 w 142"/>
                <a:gd name="T89" fmla="*/ 122 h 177"/>
                <a:gd name="T90" fmla="*/ 108 w 142"/>
                <a:gd name="T91" fmla="*/ 159 h 177"/>
                <a:gd name="T92" fmla="*/ 103 w 142"/>
                <a:gd name="T93" fmla="*/ 153 h 177"/>
                <a:gd name="T94" fmla="*/ 108 w 142"/>
                <a:gd name="T95" fmla="*/ 148 h 177"/>
                <a:gd name="T96" fmla="*/ 114 w 142"/>
                <a:gd name="T97" fmla="*/ 153 h 177"/>
                <a:gd name="T98" fmla="*/ 108 w 142"/>
                <a:gd name="T99" fmla="*/ 1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 h="177">
                  <a:moveTo>
                    <a:pt x="110" y="75"/>
                  </a:moveTo>
                  <a:cubicBezTo>
                    <a:pt x="106" y="75"/>
                    <a:pt x="102" y="74"/>
                    <a:pt x="98" y="73"/>
                  </a:cubicBezTo>
                  <a:cubicBezTo>
                    <a:pt x="100" y="80"/>
                    <a:pt x="100" y="80"/>
                    <a:pt x="100" y="80"/>
                  </a:cubicBezTo>
                  <a:cubicBezTo>
                    <a:pt x="40" y="80"/>
                    <a:pt x="40" y="80"/>
                    <a:pt x="40" y="80"/>
                  </a:cubicBezTo>
                  <a:cubicBezTo>
                    <a:pt x="45" y="66"/>
                    <a:pt x="45" y="66"/>
                    <a:pt x="45" y="66"/>
                  </a:cubicBezTo>
                  <a:cubicBezTo>
                    <a:pt x="45" y="24"/>
                    <a:pt x="45" y="24"/>
                    <a:pt x="45" y="24"/>
                  </a:cubicBezTo>
                  <a:cubicBezTo>
                    <a:pt x="67" y="24"/>
                    <a:pt x="67" y="24"/>
                    <a:pt x="67" y="24"/>
                  </a:cubicBezTo>
                  <a:cubicBezTo>
                    <a:pt x="68" y="15"/>
                    <a:pt x="73" y="7"/>
                    <a:pt x="79" y="0"/>
                  </a:cubicBezTo>
                  <a:cubicBezTo>
                    <a:pt x="36" y="0"/>
                    <a:pt x="36" y="0"/>
                    <a:pt x="36" y="0"/>
                  </a:cubicBezTo>
                  <a:cubicBezTo>
                    <a:pt x="30" y="0"/>
                    <a:pt x="26" y="5"/>
                    <a:pt x="26" y="10"/>
                  </a:cubicBezTo>
                  <a:cubicBezTo>
                    <a:pt x="26" y="14"/>
                    <a:pt x="28" y="18"/>
                    <a:pt x="32" y="19"/>
                  </a:cubicBezTo>
                  <a:cubicBezTo>
                    <a:pt x="32" y="64"/>
                    <a:pt x="32" y="64"/>
                    <a:pt x="32" y="64"/>
                  </a:cubicBezTo>
                  <a:cubicBezTo>
                    <a:pt x="0" y="160"/>
                    <a:pt x="0" y="160"/>
                    <a:pt x="0" y="160"/>
                  </a:cubicBezTo>
                  <a:cubicBezTo>
                    <a:pt x="0" y="168"/>
                    <a:pt x="7" y="175"/>
                    <a:pt x="18" y="177"/>
                  </a:cubicBezTo>
                  <a:cubicBezTo>
                    <a:pt x="18" y="177"/>
                    <a:pt x="18" y="177"/>
                    <a:pt x="18" y="177"/>
                  </a:cubicBezTo>
                  <a:cubicBezTo>
                    <a:pt x="19" y="177"/>
                    <a:pt x="21" y="177"/>
                    <a:pt x="23" y="177"/>
                  </a:cubicBezTo>
                  <a:cubicBezTo>
                    <a:pt x="119" y="177"/>
                    <a:pt x="119" y="177"/>
                    <a:pt x="119" y="177"/>
                  </a:cubicBezTo>
                  <a:cubicBezTo>
                    <a:pt x="132" y="177"/>
                    <a:pt x="142" y="170"/>
                    <a:pt x="142" y="160"/>
                  </a:cubicBezTo>
                  <a:cubicBezTo>
                    <a:pt x="113" y="74"/>
                    <a:pt x="113" y="74"/>
                    <a:pt x="113" y="74"/>
                  </a:cubicBezTo>
                  <a:cubicBezTo>
                    <a:pt x="112" y="75"/>
                    <a:pt x="111" y="75"/>
                    <a:pt x="110" y="75"/>
                  </a:cubicBezTo>
                  <a:close/>
                  <a:moveTo>
                    <a:pt x="39" y="144"/>
                  </a:moveTo>
                  <a:cubicBezTo>
                    <a:pt x="36" y="144"/>
                    <a:pt x="34" y="141"/>
                    <a:pt x="34" y="139"/>
                  </a:cubicBezTo>
                  <a:cubicBezTo>
                    <a:pt x="34" y="136"/>
                    <a:pt x="36" y="133"/>
                    <a:pt x="39" y="133"/>
                  </a:cubicBezTo>
                  <a:cubicBezTo>
                    <a:pt x="42" y="133"/>
                    <a:pt x="45" y="136"/>
                    <a:pt x="45" y="139"/>
                  </a:cubicBezTo>
                  <a:cubicBezTo>
                    <a:pt x="45" y="141"/>
                    <a:pt x="42" y="144"/>
                    <a:pt x="39" y="144"/>
                  </a:cubicBezTo>
                  <a:close/>
                  <a:moveTo>
                    <a:pt x="62" y="159"/>
                  </a:moveTo>
                  <a:cubicBezTo>
                    <a:pt x="59" y="159"/>
                    <a:pt x="57" y="157"/>
                    <a:pt x="57" y="154"/>
                  </a:cubicBezTo>
                  <a:cubicBezTo>
                    <a:pt x="57" y="151"/>
                    <a:pt x="59" y="149"/>
                    <a:pt x="62" y="149"/>
                  </a:cubicBezTo>
                  <a:cubicBezTo>
                    <a:pt x="65" y="149"/>
                    <a:pt x="68" y="151"/>
                    <a:pt x="68" y="154"/>
                  </a:cubicBezTo>
                  <a:cubicBezTo>
                    <a:pt x="68" y="157"/>
                    <a:pt x="65" y="159"/>
                    <a:pt x="62" y="159"/>
                  </a:cubicBezTo>
                  <a:close/>
                  <a:moveTo>
                    <a:pt x="83" y="151"/>
                  </a:moveTo>
                  <a:cubicBezTo>
                    <a:pt x="77" y="151"/>
                    <a:pt x="71" y="145"/>
                    <a:pt x="71" y="139"/>
                  </a:cubicBezTo>
                  <a:cubicBezTo>
                    <a:pt x="71" y="133"/>
                    <a:pt x="77" y="128"/>
                    <a:pt x="83" y="128"/>
                  </a:cubicBezTo>
                  <a:cubicBezTo>
                    <a:pt x="90" y="128"/>
                    <a:pt x="95" y="133"/>
                    <a:pt x="95" y="139"/>
                  </a:cubicBezTo>
                  <a:cubicBezTo>
                    <a:pt x="95" y="145"/>
                    <a:pt x="90" y="151"/>
                    <a:pt x="83" y="151"/>
                  </a:cubicBezTo>
                  <a:close/>
                  <a:moveTo>
                    <a:pt x="92" y="106"/>
                  </a:moveTo>
                  <a:cubicBezTo>
                    <a:pt x="89" y="106"/>
                    <a:pt x="86" y="104"/>
                    <a:pt x="86" y="101"/>
                  </a:cubicBezTo>
                  <a:cubicBezTo>
                    <a:pt x="86" y="98"/>
                    <a:pt x="89" y="95"/>
                    <a:pt x="92" y="95"/>
                  </a:cubicBezTo>
                  <a:cubicBezTo>
                    <a:pt x="95" y="95"/>
                    <a:pt x="97" y="98"/>
                    <a:pt x="97" y="101"/>
                  </a:cubicBezTo>
                  <a:cubicBezTo>
                    <a:pt x="97" y="104"/>
                    <a:pt x="95" y="106"/>
                    <a:pt x="92" y="106"/>
                  </a:cubicBezTo>
                  <a:close/>
                  <a:moveTo>
                    <a:pt x="98" y="122"/>
                  </a:moveTo>
                  <a:cubicBezTo>
                    <a:pt x="98" y="119"/>
                    <a:pt x="101" y="117"/>
                    <a:pt x="104" y="117"/>
                  </a:cubicBezTo>
                  <a:cubicBezTo>
                    <a:pt x="107" y="117"/>
                    <a:pt x="109" y="119"/>
                    <a:pt x="109" y="122"/>
                  </a:cubicBezTo>
                  <a:cubicBezTo>
                    <a:pt x="109" y="125"/>
                    <a:pt x="107" y="128"/>
                    <a:pt x="104" y="128"/>
                  </a:cubicBezTo>
                  <a:cubicBezTo>
                    <a:pt x="101" y="128"/>
                    <a:pt x="98" y="125"/>
                    <a:pt x="98" y="122"/>
                  </a:cubicBezTo>
                  <a:close/>
                  <a:moveTo>
                    <a:pt x="108" y="159"/>
                  </a:moveTo>
                  <a:cubicBezTo>
                    <a:pt x="105" y="159"/>
                    <a:pt x="103" y="156"/>
                    <a:pt x="103" y="153"/>
                  </a:cubicBezTo>
                  <a:cubicBezTo>
                    <a:pt x="103" y="151"/>
                    <a:pt x="105" y="148"/>
                    <a:pt x="108" y="148"/>
                  </a:cubicBezTo>
                  <a:cubicBezTo>
                    <a:pt x="111" y="148"/>
                    <a:pt x="114" y="151"/>
                    <a:pt x="114" y="153"/>
                  </a:cubicBezTo>
                  <a:cubicBezTo>
                    <a:pt x="114" y="156"/>
                    <a:pt x="111" y="159"/>
                    <a:pt x="108" y="15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Freeform 55"/>
            <p:cNvSpPr>
              <a:spLocks noEditPoints="1"/>
            </p:cNvSpPr>
            <p:nvPr/>
          </p:nvSpPr>
          <p:spPr bwMode="auto">
            <a:xfrm>
              <a:off x="6740116" y="2045865"/>
              <a:ext cx="240928" cy="248084"/>
            </a:xfrm>
            <a:custGeom>
              <a:avLst/>
              <a:gdLst>
                <a:gd name="T0" fmla="*/ 14 w 85"/>
                <a:gd name="T1" fmla="*/ 68 h 88"/>
                <a:gd name="T2" fmla="*/ 64 w 85"/>
                <a:gd name="T3" fmla="*/ 75 h 88"/>
                <a:gd name="T4" fmla="*/ 75 w 85"/>
                <a:gd name="T5" fmla="*/ 88 h 88"/>
                <a:gd name="T6" fmla="*/ 83 w 85"/>
                <a:gd name="T7" fmla="*/ 81 h 88"/>
                <a:gd name="T8" fmla="*/ 72 w 85"/>
                <a:gd name="T9" fmla="*/ 68 h 88"/>
                <a:gd name="T10" fmla="*/ 72 w 85"/>
                <a:gd name="T11" fmla="*/ 18 h 88"/>
                <a:gd name="T12" fmla="*/ 18 w 85"/>
                <a:gd name="T13" fmla="*/ 14 h 88"/>
                <a:gd name="T14" fmla="*/ 14 w 85"/>
                <a:gd name="T15" fmla="*/ 68 h 88"/>
                <a:gd name="T16" fmla="*/ 23 w 85"/>
                <a:gd name="T17" fmla="*/ 20 h 88"/>
                <a:gd name="T18" fmla="*/ 66 w 85"/>
                <a:gd name="T19" fmla="*/ 23 h 88"/>
                <a:gd name="T20" fmla="*/ 63 w 85"/>
                <a:gd name="T21" fmla="*/ 66 h 88"/>
                <a:gd name="T22" fmla="*/ 20 w 85"/>
                <a:gd name="T23" fmla="*/ 63 h 88"/>
                <a:gd name="T24" fmla="*/ 23 w 85"/>
                <a:gd name="T25" fmla="*/ 2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8">
                  <a:moveTo>
                    <a:pt x="14" y="68"/>
                  </a:moveTo>
                  <a:cubicBezTo>
                    <a:pt x="27" y="83"/>
                    <a:pt x="48" y="85"/>
                    <a:pt x="64" y="75"/>
                  </a:cubicBezTo>
                  <a:cubicBezTo>
                    <a:pt x="75" y="88"/>
                    <a:pt x="75" y="88"/>
                    <a:pt x="75" y="88"/>
                  </a:cubicBezTo>
                  <a:cubicBezTo>
                    <a:pt x="83" y="81"/>
                    <a:pt x="83" y="81"/>
                    <a:pt x="83" y="81"/>
                  </a:cubicBezTo>
                  <a:cubicBezTo>
                    <a:pt x="72" y="68"/>
                    <a:pt x="72" y="68"/>
                    <a:pt x="72" y="68"/>
                  </a:cubicBezTo>
                  <a:cubicBezTo>
                    <a:pt x="84" y="54"/>
                    <a:pt x="85" y="32"/>
                    <a:pt x="72" y="18"/>
                  </a:cubicBezTo>
                  <a:cubicBezTo>
                    <a:pt x="58" y="2"/>
                    <a:pt x="33" y="0"/>
                    <a:pt x="18" y="14"/>
                  </a:cubicBezTo>
                  <a:cubicBezTo>
                    <a:pt x="2" y="28"/>
                    <a:pt x="0" y="52"/>
                    <a:pt x="14" y="68"/>
                  </a:cubicBezTo>
                  <a:close/>
                  <a:moveTo>
                    <a:pt x="23" y="20"/>
                  </a:moveTo>
                  <a:cubicBezTo>
                    <a:pt x="35" y="9"/>
                    <a:pt x="55" y="10"/>
                    <a:pt x="66" y="23"/>
                  </a:cubicBezTo>
                  <a:cubicBezTo>
                    <a:pt x="77" y="36"/>
                    <a:pt x="76" y="55"/>
                    <a:pt x="63" y="66"/>
                  </a:cubicBezTo>
                  <a:cubicBezTo>
                    <a:pt x="50" y="77"/>
                    <a:pt x="31" y="76"/>
                    <a:pt x="20" y="63"/>
                  </a:cubicBezTo>
                  <a:cubicBezTo>
                    <a:pt x="9" y="50"/>
                    <a:pt x="10" y="31"/>
                    <a:pt x="23" y="2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0" name="Oval 56"/>
            <p:cNvSpPr>
              <a:spLocks noChangeArrowheads="1"/>
            </p:cNvSpPr>
            <p:nvPr/>
          </p:nvSpPr>
          <p:spPr bwMode="auto">
            <a:xfrm>
              <a:off x="6667361" y="1975496"/>
              <a:ext cx="31011" cy="31011"/>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1" name="Oval 57"/>
            <p:cNvSpPr>
              <a:spLocks noChangeArrowheads="1"/>
            </p:cNvSpPr>
            <p:nvPr/>
          </p:nvSpPr>
          <p:spPr bwMode="auto">
            <a:xfrm>
              <a:off x="6731767" y="2020819"/>
              <a:ext cx="31011" cy="27433"/>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Oval 58"/>
            <p:cNvSpPr>
              <a:spLocks noChangeArrowheads="1"/>
            </p:cNvSpPr>
            <p:nvPr/>
          </p:nvSpPr>
          <p:spPr bwMode="auto">
            <a:xfrm>
              <a:off x="6774705" y="1961183"/>
              <a:ext cx="64406" cy="64406"/>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Oval 59"/>
            <p:cNvSpPr>
              <a:spLocks noChangeArrowheads="1"/>
            </p:cNvSpPr>
            <p:nvPr/>
          </p:nvSpPr>
          <p:spPr bwMode="auto">
            <a:xfrm>
              <a:off x="6861773" y="2017240"/>
              <a:ext cx="31011" cy="31011"/>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nvGrpSpPr>
          <p:cNvPr id="54" name="组合 53"/>
          <p:cNvGrpSpPr/>
          <p:nvPr/>
        </p:nvGrpSpPr>
        <p:grpSpPr>
          <a:xfrm>
            <a:off x="7431338" y="3002768"/>
            <a:ext cx="440111" cy="613054"/>
            <a:chOff x="8182106" y="1977881"/>
            <a:chExt cx="440111" cy="613054"/>
          </a:xfrm>
          <a:solidFill>
            <a:schemeClr val="bg1"/>
          </a:solidFill>
        </p:grpSpPr>
        <p:sp>
          <p:nvSpPr>
            <p:cNvPr id="55" name="Freeform 60"/>
            <p:cNvSpPr/>
            <p:nvPr/>
          </p:nvSpPr>
          <p:spPr bwMode="auto">
            <a:xfrm>
              <a:off x="8182106" y="2184220"/>
              <a:ext cx="150282" cy="398366"/>
            </a:xfrm>
            <a:custGeom>
              <a:avLst/>
              <a:gdLst>
                <a:gd name="T0" fmla="*/ 38 w 53"/>
                <a:gd name="T1" fmla="*/ 45 h 141"/>
                <a:gd name="T2" fmla="*/ 38 w 53"/>
                <a:gd name="T3" fmla="*/ 21 h 141"/>
                <a:gd name="T4" fmla="*/ 33 w 53"/>
                <a:gd name="T5" fmla="*/ 3 h 141"/>
                <a:gd name="T6" fmla="*/ 31 w 53"/>
                <a:gd name="T7" fmla="*/ 3 h 141"/>
                <a:gd name="T8" fmla="*/ 26 w 53"/>
                <a:gd name="T9" fmla="*/ 23 h 141"/>
                <a:gd name="T10" fmla="*/ 13 w 53"/>
                <a:gd name="T11" fmla="*/ 0 h 141"/>
                <a:gd name="T12" fmla="*/ 0 w 53"/>
                <a:gd name="T13" fmla="*/ 16 h 141"/>
                <a:gd name="T14" fmla="*/ 0 w 53"/>
                <a:gd name="T15" fmla="*/ 57 h 141"/>
                <a:gd name="T16" fmla="*/ 7 w 53"/>
                <a:gd name="T17" fmla="*/ 64 h 141"/>
                <a:gd name="T18" fmla="*/ 13 w 53"/>
                <a:gd name="T19" fmla="*/ 57 h 141"/>
                <a:gd name="T20" fmla="*/ 13 w 53"/>
                <a:gd name="T21" fmla="*/ 64 h 141"/>
                <a:gd name="T22" fmla="*/ 13 w 53"/>
                <a:gd name="T23" fmla="*/ 130 h 141"/>
                <a:gd name="T24" fmla="*/ 23 w 53"/>
                <a:gd name="T25" fmla="*/ 141 h 141"/>
                <a:gd name="T26" fmla="*/ 33 w 53"/>
                <a:gd name="T27" fmla="*/ 133 h 141"/>
                <a:gd name="T28" fmla="*/ 43 w 53"/>
                <a:gd name="T29" fmla="*/ 141 h 141"/>
                <a:gd name="T30" fmla="*/ 52 w 53"/>
                <a:gd name="T31" fmla="*/ 130 h 141"/>
                <a:gd name="T32" fmla="*/ 53 w 53"/>
                <a:gd name="T33" fmla="*/ 86 h 141"/>
                <a:gd name="T34" fmla="*/ 53 w 53"/>
                <a:gd name="T35" fmla="*/ 54 h 141"/>
                <a:gd name="T36" fmla="*/ 48 w 53"/>
                <a:gd name="T37" fmla="*/ 56 h 141"/>
                <a:gd name="T38" fmla="*/ 38 w 53"/>
                <a:gd name="T39" fmla="*/ 4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141">
                  <a:moveTo>
                    <a:pt x="38" y="45"/>
                  </a:moveTo>
                  <a:cubicBezTo>
                    <a:pt x="38" y="21"/>
                    <a:pt x="38" y="21"/>
                    <a:pt x="38" y="21"/>
                  </a:cubicBezTo>
                  <a:cubicBezTo>
                    <a:pt x="33" y="3"/>
                    <a:pt x="33" y="3"/>
                    <a:pt x="33" y="3"/>
                  </a:cubicBezTo>
                  <a:cubicBezTo>
                    <a:pt x="31" y="3"/>
                    <a:pt x="31" y="3"/>
                    <a:pt x="31" y="3"/>
                  </a:cubicBezTo>
                  <a:cubicBezTo>
                    <a:pt x="26" y="23"/>
                    <a:pt x="26" y="23"/>
                    <a:pt x="26" y="23"/>
                  </a:cubicBezTo>
                  <a:cubicBezTo>
                    <a:pt x="13" y="0"/>
                    <a:pt x="13" y="0"/>
                    <a:pt x="13" y="0"/>
                  </a:cubicBezTo>
                  <a:cubicBezTo>
                    <a:pt x="5" y="4"/>
                    <a:pt x="0" y="10"/>
                    <a:pt x="0" y="16"/>
                  </a:cubicBezTo>
                  <a:cubicBezTo>
                    <a:pt x="0" y="57"/>
                    <a:pt x="0" y="57"/>
                    <a:pt x="0" y="57"/>
                  </a:cubicBezTo>
                  <a:cubicBezTo>
                    <a:pt x="0" y="61"/>
                    <a:pt x="3" y="64"/>
                    <a:pt x="7" y="64"/>
                  </a:cubicBezTo>
                  <a:cubicBezTo>
                    <a:pt x="10" y="64"/>
                    <a:pt x="13" y="61"/>
                    <a:pt x="13" y="57"/>
                  </a:cubicBezTo>
                  <a:cubicBezTo>
                    <a:pt x="13" y="64"/>
                    <a:pt x="13" y="64"/>
                    <a:pt x="13" y="64"/>
                  </a:cubicBezTo>
                  <a:cubicBezTo>
                    <a:pt x="13" y="130"/>
                    <a:pt x="13" y="130"/>
                    <a:pt x="13" y="130"/>
                  </a:cubicBezTo>
                  <a:cubicBezTo>
                    <a:pt x="13" y="136"/>
                    <a:pt x="18" y="141"/>
                    <a:pt x="23" y="141"/>
                  </a:cubicBezTo>
                  <a:cubicBezTo>
                    <a:pt x="28" y="141"/>
                    <a:pt x="32" y="138"/>
                    <a:pt x="33" y="133"/>
                  </a:cubicBezTo>
                  <a:cubicBezTo>
                    <a:pt x="35" y="138"/>
                    <a:pt x="39" y="141"/>
                    <a:pt x="43" y="141"/>
                  </a:cubicBezTo>
                  <a:cubicBezTo>
                    <a:pt x="49" y="141"/>
                    <a:pt x="52" y="136"/>
                    <a:pt x="52" y="130"/>
                  </a:cubicBezTo>
                  <a:cubicBezTo>
                    <a:pt x="53" y="86"/>
                    <a:pt x="53" y="86"/>
                    <a:pt x="53" y="86"/>
                  </a:cubicBezTo>
                  <a:cubicBezTo>
                    <a:pt x="53" y="54"/>
                    <a:pt x="53" y="54"/>
                    <a:pt x="53" y="54"/>
                  </a:cubicBezTo>
                  <a:cubicBezTo>
                    <a:pt x="51" y="55"/>
                    <a:pt x="50" y="56"/>
                    <a:pt x="48" y="56"/>
                  </a:cubicBezTo>
                  <a:cubicBezTo>
                    <a:pt x="42" y="56"/>
                    <a:pt x="38" y="51"/>
                    <a:pt x="38" y="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61"/>
            <p:cNvSpPr/>
            <p:nvPr/>
          </p:nvSpPr>
          <p:spPr bwMode="auto">
            <a:xfrm>
              <a:off x="8475513" y="2184220"/>
              <a:ext cx="146704" cy="398366"/>
            </a:xfrm>
            <a:custGeom>
              <a:avLst/>
              <a:gdLst>
                <a:gd name="T0" fmla="*/ 39 w 52"/>
                <a:gd name="T1" fmla="*/ 0 h 141"/>
                <a:gd name="T2" fmla="*/ 26 w 52"/>
                <a:gd name="T3" fmla="*/ 23 h 141"/>
                <a:gd name="T4" fmla="*/ 21 w 52"/>
                <a:gd name="T5" fmla="*/ 3 h 141"/>
                <a:gd name="T6" fmla="*/ 19 w 52"/>
                <a:gd name="T7" fmla="*/ 3 h 141"/>
                <a:gd name="T8" fmla="*/ 14 w 52"/>
                <a:gd name="T9" fmla="*/ 23 h 141"/>
                <a:gd name="T10" fmla="*/ 14 w 52"/>
                <a:gd name="T11" fmla="*/ 23 h 141"/>
                <a:gd name="T12" fmla="*/ 14 w 52"/>
                <a:gd name="T13" fmla="*/ 24 h 141"/>
                <a:gd name="T14" fmla="*/ 14 w 52"/>
                <a:gd name="T15" fmla="*/ 43 h 141"/>
                <a:gd name="T16" fmla="*/ 3 w 52"/>
                <a:gd name="T17" fmla="*/ 53 h 141"/>
                <a:gd name="T18" fmla="*/ 1 w 52"/>
                <a:gd name="T19" fmla="*/ 53 h 141"/>
                <a:gd name="T20" fmla="*/ 0 w 52"/>
                <a:gd name="T21" fmla="*/ 59 h 141"/>
                <a:gd name="T22" fmla="*/ 1 w 52"/>
                <a:gd name="T23" fmla="*/ 57 h 141"/>
                <a:gd name="T24" fmla="*/ 1 w 52"/>
                <a:gd name="T25" fmla="*/ 64 h 141"/>
                <a:gd name="T26" fmla="*/ 1 w 52"/>
                <a:gd name="T27" fmla="*/ 130 h 141"/>
                <a:gd name="T28" fmla="*/ 11 w 52"/>
                <a:gd name="T29" fmla="*/ 141 h 141"/>
                <a:gd name="T30" fmla="*/ 21 w 52"/>
                <a:gd name="T31" fmla="*/ 133 h 141"/>
                <a:gd name="T32" fmla="*/ 31 w 52"/>
                <a:gd name="T33" fmla="*/ 141 h 141"/>
                <a:gd name="T34" fmla="*/ 40 w 52"/>
                <a:gd name="T35" fmla="*/ 130 h 141"/>
                <a:gd name="T36" fmla="*/ 40 w 52"/>
                <a:gd name="T37" fmla="*/ 59 h 141"/>
                <a:gd name="T38" fmla="*/ 45 w 52"/>
                <a:gd name="T39" fmla="*/ 61 h 141"/>
                <a:gd name="T40" fmla="*/ 51 w 52"/>
                <a:gd name="T41" fmla="*/ 55 h 141"/>
                <a:gd name="T42" fmla="*/ 52 w 52"/>
                <a:gd name="T43" fmla="*/ 39 h 141"/>
                <a:gd name="T44" fmla="*/ 52 w 52"/>
                <a:gd name="T45" fmla="*/ 16 h 141"/>
                <a:gd name="T46" fmla="*/ 39 w 52"/>
                <a:gd name="T47"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141">
                  <a:moveTo>
                    <a:pt x="39" y="0"/>
                  </a:moveTo>
                  <a:cubicBezTo>
                    <a:pt x="26" y="23"/>
                    <a:pt x="26" y="23"/>
                    <a:pt x="26" y="23"/>
                  </a:cubicBezTo>
                  <a:cubicBezTo>
                    <a:pt x="21" y="3"/>
                    <a:pt x="21" y="3"/>
                    <a:pt x="21" y="3"/>
                  </a:cubicBezTo>
                  <a:cubicBezTo>
                    <a:pt x="19" y="3"/>
                    <a:pt x="19" y="3"/>
                    <a:pt x="19" y="3"/>
                  </a:cubicBezTo>
                  <a:cubicBezTo>
                    <a:pt x="14" y="23"/>
                    <a:pt x="14" y="23"/>
                    <a:pt x="14" y="23"/>
                  </a:cubicBezTo>
                  <a:cubicBezTo>
                    <a:pt x="14" y="23"/>
                    <a:pt x="14" y="23"/>
                    <a:pt x="14" y="23"/>
                  </a:cubicBezTo>
                  <a:cubicBezTo>
                    <a:pt x="14" y="24"/>
                    <a:pt x="14" y="24"/>
                    <a:pt x="14" y="24"/>
                  </a:cubicBezTo>
                  <a:cubicBezTo>
                    <a:pt x="14" y="25"/>
                    <a:pt x="14" y="36"/>
                    <a:pt x="14" y="43"/>
                  </a:cubicBezTo>
                  <a:cubicBezTo>
                    <a:pt x="14" y="49"/>
                    <a:pt x="9" y="53"/>
                    <a:pt x="3" y="53"/>
                  </a:cubicBezTo>
                  <a:cubicBezTo>
                    <a:pt x="2" y="53"/>
                    <a:pt x="1" y="53"/>
                    <a:pt x="1" y="53"/>
                  </a:cubicBezTo>
                  <a:cubicBezTo>
                    <a:pt x="0" y="59"/>
                    <a:pt x="0" y="59"/>
                    <a:pt x="0" y="59"/>
                  </a:cubicBezTo>
                  <a:cubicBezTo>
                    <a:pt x="1" y="58"/>
                    <a:pt x="1" y="58"/>
                    <a:pt x="1" y="57"/>
                  </a:cubicBezTo>
                  <a:cubicBezTo>
                    <a:pt x="1" y="64"/>
                    <a:pt x="1" y="64"/>
                    <a:pt x="1" y="64"/>
                  </a:cubicBezTo>
                  <a:cubicBezTo>
                    <a:pt x="1" y="130"/>
                    <a:pt x="1" y="130"/>
                    <a:pt x="1" y="130"/>
                  </a:cubicBezTo>
                  <a:cubicBezTo>
                    <a:pt x="1" y="136"/>
                    <a:pt x="5" y="141"/>
                    <a:pt x="11" y="141"/>
                  </a:cubicBezTo>
                  <a:cubicBezTo>
                    <a:pt x="16" y="141"/>
                    <a:pt x="20" y="138"/>
                    <a:pt x="21" y="133"/>
                  </a:cubicBezTo>
                  <a:cubicBezTo>
                    <a:pt x="22" y="138"/>
                    <a:pt x="26" y="141"/>
                    <a:pt x="31" y="141"/>
                  </a:cubicBezTo>
                  <a:cubicBezTo>
                    <a:pt x="37" y="141"/>
                    <a:pt x="40" y="136"/>
                    <a:pt x="40" y="130"/>
                  </a:cubicBezTo>
                  <a:cubicBezTo>
                    <a:pt x="40" y="59"/>
                    <a:pt x="40" y="59"/>
                    <a:pt x="40" y="59"/>
                  </a:cubicBezTo>
                  <a:cubicBezTo>
                    <a:pt x="41" y="61"/>
                    <a:pt x="43" y="61"/>
                    <a:pt x="45" y="61"/>
                  </a:cubicBezTo>
                  <a:cubicBezTo>
                    <a:pt x="49" y="61"/>
                    <a:pt x="51" y="59"/>
                    <a:pt x="51" y="55"/>
                  </a:cubicBezTo>
                  <a:cubicBezTo>
                    <a:pt x="51" y="55"/>
                    <a:pt x="52" y="39"/>
                    <a:pt x="52" y="39"/>
                  </a:cubicBezTo>
                  <a:cubicBezTo>
                    <a:pt x="52" y="16"/>
                    <a:pt x="52" y="16"/>
                    <a:pt x="52" y="16"/>
                  </a:cubicBezTo>
                  <a:cubicBezTo>
                    <a:pt x="52" y="10"/>
                    <a:pt x="47" y="4"/>
                    <a:pt x="39"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62"/>
            <p:cNvSpPr/>
            <p:nvPr/>
          </p:nvSpPr>
          <p:spPr bwMode="auto">
            <a:xfrm>
              <a:off x="8216694" y="2060178"/>
              <a:ext cx="115693" cy="121657"/>
            </a:xfrm>
            <a:custGeom>
              <a:avLst/>
              <a:gdLst>
                <a:gd name="T0" fmla="*/ 5 w 41"/>
                <a:gd name="T1" fmla="*/ 27 h 43"/>
                <a:gd name="T2" fmla="*/ 6 w 41"/>
                <a:gd name="T3" fmla="*/ 27 h 43"/>
                <a:gd name="T4" fmla="*/ 21 w 41"/>
                <a:gd name="T5" fmla="*/ 43 h 43"/>
                <a:gd name="T6" fmla="*/ 26 w 41"/>
                <a:gd name="T7" fmla="*/ 42 h 43"/>
                <a:gd name="T8" fmla="*/ 26 w 41"/>
                <a:gd name="T9" fmla="*/ 42 h 43"/>
                <a:gd name="T10" fmla="*/ 41 w 41"/>
                <a:gd name="T11" fmla="*/ 21 h 43"/>
                <a:gd name="T12" fmla="*/ 38 w 41"/>
                <a:gd name="T13" fmla="*/ 16 h 43"/>
                <a:gd name="T14" fmla="*/ 37 w 41"/>
                <a:gd name="T15" fmla="*/ 16 h 43"/>
                <a:gd name="T16" fmla="*/ 37 w 41"/>
                <a:gd name="T17" fmla="*/ 16 h 43"/>
                <a:gd name="T18" fmla="*/ 21 w 41"/>
                <a:gd name="T19" fmla="*/ 0 h 43"/>
                <a:gd name="T20" fmla="*/ 4 w 41"/>
                <a:gd name="T21" fmla="*/ 16 h 43"/>
                <a:gd name="T22" fmla="*/ 4 w 41"/>
                <a:gd name="T23" fmla="*/ 16 h 43"/>
                <a:gd name="T24" fmla="*/ 3 w 41"/>
                <a:gd name="T25" fmla="*/ 16 h 43"/>
                <a:gd name="T26" fmla="*/ 0 w 41"/>
                <a:gd name="T27" fmla="*/ 23 h 43"/>
                <a:gd name="T28" fmla="*/ 5 w 41"/>
                <a:gd name="T29"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43">
                  <a:moveTo>
                    <a:pt x="5" y="27"/>
                  </a:moveTo>
                  <a:cubicBezTo>
                    <a:pt x="6" y="27"/>
                    <a:pt x="6" y="27"/>
                    <a:pt x="6" y="27"/>
                  </a:cubicBezTo>
                  <a:cubicBezTo>
                    <a:pt x="8" y="35"/>
                    <a:pt x="13" y="43"/>
                    <a:pt x="21" y="43"/>
                  </a:cubicBezTo>
                  <a:cubicBezTo>
                    <a:pt x="22" y="43"/>
                    <a:pt x="24" y="42"/>
                    <a:pt x="26" y="42"/>
                  </a:cubicBezTo>
                  <a:cubicBezTo>
                    <a:pt x="26" y="42"/>
                    <a:pt x="26" y="42"/>
                    <a:pt x="26" y="42"/>
                  </a:cubicBezTo>
                  <a:cubicBezTo>
                    <a:pt x="26" y="33"/>
                    <a:pt x="31" y="26"/>
                    <a:pt x="41" y="21"/>
                  </a:cubicBezTo>
                  <a:cubicBezTo>
                    <a:pt x="41" y="19"/>
                    <a:pt x="40" y="17"/>
                    <a:pt x="38" y="16"/>
                  </a:cubicBezTo>
                  <a:cubicBezTo>
                    <a:pt x="38" y="16"/>
                    <a:pt x="37" y="16"/>
                    <a:pt x="37" y="16"/>
                  </a:cubicBezTo>
                  <a:cubicBezTo>
                    <a:pt x="37" y="16"/>
                    <a:pt x="37" y="16"/>
                    <a:pt x="37" y="16"/>
                  </a:cubicBezTo>
                  <a:cubicBezTo>
                    <a:pt x="37" y="7"/>
                    <a:pt x="30" y="0"/>
                    <a:pt x="21" y="0"/>
                  </a:cubicBezTo>
                  <a:cubicBezTo>
                    <a:pt x="11" y="0"/>
                    <a:pt x="4" y="7"/>
                    <a:pt x="4" y="16"/>
                  </a:cubicBezTo>
                  <a:cubicBezTo>
                    <a:pt x="4" y="16"/>
                    <a:pt x="4" y="16"/>
                    <a:pt x="4" y="16"/>
                  </a:cubicBezTo>
                  <a:cubicBezTo>
                    <a:pt x="4" y="16"/>
                    <a:pt x="3" y="16"/>
                    <a:pt x="3" y="16"/>
                  </a:cubicBezTo>
                  <a:cubicBezTo>
                    <a:pt x="1" y="17"/>
                    <a:pt x="0" y="20"/>
                    <a:pt x="0" y="23"/>
                  </a:cubicBezTo>
                  <a:cubicBezTo>
                    <a:pt x="1" y="25"/>
                    <a:pt x="3" y="28"/>
                    <a:pt x="5" y="2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63"/>
            <p:cNvSpPr/>
            <p:nvPr/>
          </p:nvSpPr>
          <p:spPr bwMode="auto">
            <a:xfrm>
              <a:off x="8295413" y="2122199"/>
              <a:ext cx="211110" cy="468736"/>
            </a:xfrm>
            <a:custGeom>
              <a:avLst/>
              <a:gdLst>
                <a:gd name="T0" fmla="*/ 75 w 75"/>
                <a:gd name="T1" fmla="*/ 65 h 166"/>
                <a:gd name="T2" fmla="*/ 75 w 75"/>
                <a:gd name="T3" fmla="*/ 46 h 166"/>
                <a:gd name="T4" fmla="*/ 75 w 75"/>
                <a:gd name="T5" fmla="*/ 20 h 166"/>
                <a:gd name="T6" fmla="*/ 60 w 75"/>
                <a:gd name="T7" fmla="*/ 0 h 166"/>
                <a:gd name="T8" fmla="*/ 45 w 75"/>
                <a:gd name="T9" fmla="*/ 27 h 166"/>
                <a:gd name="T10" fmla="*/ 39 w 75"/>
                <a:gd name="T11" fmla="*/ 4 h 166"/>
                <a:gd name="T12" fmla="*/ 37 w 75"/>
                <a:gd name="T13" fmla="*/ 4 h 166"/>
                <a:gd name="T14" fmla="*/ 31 w 75"/>
                <a:gd name="T15" fmla="*/ 27 h 166"/>
                <a:gd name="T16" fmla="*/ 16 w 75"/>
                <a:gd name="T17" fmla="*/ 0 h 166"/>
                <a:gd name="T18" fmla="*/ 0 w 75"/>
                <a:gd name="T19" fmla="*/ 20 h 166"/>
                <a:gd name="T20" fmla="*/ 0 w 75"/>
                <a:gd name="T21" fmla="*/ 67 h 166"/>
                <a:gd name="T22" fmla="*/ 8 w 75"/>
                <a:gd name="T23" fmla="*/ 75 h 166"/>
                <a:gd name="T24" fmla="*/ 15 w 75"/>
                <a:gd name="T25" fmla="*/ 67 h 166"/>
                <a:gd name="T26" fmla="*/ 15 w 75"/>
                <a:gd name="T27" fmla="*/ 75 h 166"/>
                <a:gd name="T28" fmla="*/ 15 w 75"/>
                <a:gd name="T29" fmla="*/ 153 h 166"/>
                <a:gd name="T30" fmla="*/ 27 w 75"/>
                <a:gd name="T31" fmla="*/ 166 h 166"/>
                <a:gd name="T32" fmla="*/ 39 w 75"/>
                <a:gd name="T33" fmla="*/ 157 h 166"/>
                <a:gd name="T34" fmla="*/ 51 w 75"/>
                <a:gd name="T35" fmla="*/ 166 h 166"/>
                <a:gd name="T36" fmla="*/ 62 w 75"/>
                <a:gd name="T37" fmla="*/ 153 h 166"/>
                <a:gd name="T38" fmla="*/ 62 w 75"/>
                <a:gd name="T39" fmla="*/ 70 h 166"/>
                <a:gd name="T40" fmla="*/ 67 w 75"/>
                <a:gd name="T41" fmla="*/ 72 h 166"/>
                <a:gd name="T42" fmla="*/ 75 w 75"/>
                <a:gd name="T43" fmla="*/ 6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166">
                  <a:moveTo>
                    <a:pt x="75" y="65"/>
                  </a:moveTo>
                  <a:cubicBezTo>
                    <a:pt x="75" y="65"/>
                    <a:pt x="75" y="46"/>
                    <a:pt x="75" y="46"/>
                  </a:cubicBezTo>
                  <a:cubicBezTo>
                    <a:pt x="75" y="20"/>
                    <a:pt x="75" y="20"/>
                    <a:pt x="75" y="20"/>
                  </a:cubicBezTo>
                  <a:cubicBezTo>
                    <a:pt x="75" y="12"/>
                    <a:pt x="69" y="5"/>
                    <a:pt x="60" y="0"/>
                  </a:cubicBezTo>
                  <a:cubicBezTo>
                    <a:pt x="45" y="27"/>
                    <a:pt x="45" y="27"/>
                    <a:pt x="45" y="27"/>
                  </a:cubicBezTo>
                  <a:cubicBezTo>
                    <a:pt x="39" y="4"/>
                    <a:pt x="39" y="4"/>
                    <a:pt x="39" y="4"/>
                  </a:cubicBezTo>
                  <a:cubicBezTo>
                    <a:pt x="37" y="4"/>
                    <a:pt x="37" y="4"/>
                    <a:pt x="37" y="4"/>
                  </a:cubicBezTo>
                  <a:cubicBezTo>
                    <a:pt x="31" y="27"/>
                    <a:pt x="31" y="27"/>
                    <a:pt x="31" y="27"/>
                  </a:cubicBezTo>
                  <a:cubicBezTo>
                    <a:pt x="16" y="0"/>
                    <a:pt x="16" y="0"/>
                    <a:pt x="16" y="0"/>
                  </a:cubicBezTo>
                  <a:cubicBezTo>
                    <a:pt x="6" y="5"/>
                    <a:pt x="0" y="12"/>
                    <a:pt x="0" y="20"/>
                  </a:cubicBezTo>
                  <a:cubicBezTo>
                    <a:pt x="0" y="67"/>
                    <a:pt x="0" y="67"/>
                    <a:pt x="0" y="67"/>
                  </a:cubicBezTo>
                  <a:cubicBezTo>
                    <a:pt x="0" y="71"/>
                    <a:pt x="4" y="75"/>
                    <a:pt x="8" y="75"/>
                  </a:cubicBezTo>
                  <a:cubicBezTo>
                    <a:pt x="12" y="75"/>
                    <a:pt x="15" y="71"/>
                    <a:pt x="15" y="67"/>
                  </a:cubicBezTo>
                  <a:cubicBezTo>
                    <a:pt x="15" y="75"/>
                    <a:pt x="15" y="75"/>
                    <a:pt x="15" y="75"/>
                  </a:cubicBezTo>
                  <a:cubicBezTo>
                    <a:pt x="15" y="153"/>
                    <a:pt x="15" y="153"/>
                    <a:pt x="15" y="153"/>
                  </a:cubicBezTo>
                  <a:cubicBezTo>
                    <a:pt x="15" y="160"/>
                    <a:pt x="21" y="166"/>
                    <a:pt x="27" y="166"/>
                  </a:cubicBezTo>
                  <a:cubicBezTo>
                    <a:pt x="33" y="166"/>
                    <a:pt x="38" y="162"/>
                    <a:pt x="39" y="157"/>
                  </a:cubicBezTo>
                  <a:cubicBezTo>
                    <a:pt x="41" y="162"/>
                    <a:pt x="45" y="166"/>
                    <a:pt x="51" y="166"/>
                  </a:cubicBezTo>
                  <a:cubicBezTo>
                    <a:pt x="57" y="166"/>
                    <a:pt x="62" y="160"/>
                    <a:pt x="62" y="153"/>
                  </a:cubicBezTo>
                  <a:cubicBezTo>
                    <a:pt x="62" y="70"/>
                    <a:pt x="62" y="70"/>
                    <a:pt x="62" y="70"/>
                  </a:cubicBezTo>
                  <a:cubicBezTo>
                    <a:pt x="63" y="71"/>
                    <a:pt x="65" y="72"/>
                    <a:pt x="67" y="72"/>
                  </a:cubicBezTo>
                  <a:cubicBezTo>
                    <a:pt x="72" y="72"/>
                    <a:pt x="75" y="69"/>
                    <a:pt x="75" y="6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9" name="Freeform 64"/>
            <p:cNvSpPr/>
            <p:nvPr/>
          </p:nvSpPr>
          <p:spPr bwMode="auto">
            <a:xfrm>
              <a:off x="8475513" y="2060178"/>
              <a:ext cx="115693" cy="121657"/>
            </a:xfrm>
            <a:custGeom>
              <a:avLst/>
              <a:gdLst>
                <a:gd name="T0" fmla="*/ 14 w 41"/>
                <a:gd name="T1" fmla="*/ 41 h 43"/>
                <a:gd name="T2" fmla="*/ 20 w 41"/>
                <a:gd name="T3" fmla="*/ 43 h 43"/>
                <a:gd name="T4" fmla="*/ 35 w 41"/>
                <a:gd name="T5" fmla="*/ 27 h 43"/>
                <a:gd name="T6" fmla="*/ 35 w 41"/>
                <a:gd name="T7" fmla="*/ 27 h 43"/>
                <a:gd name="T8" fmla="*/ 40 w 41"/>
                <a:gd name="T9" fmla="*/ 23 h 43"/>
                <a:gd name="T10" fmla="*/ 38 w 41"/>
                <a:gd name="T11" fmla="*/ 16 h 43"/>
                <a:gd name="T12" fmla="*/ 37 w 41"/>
                <a:gd name="T13" fmla="*/ 16 h 43"/>
                <a:gd name="T14" fmla="*/ 37 w 41"/>
                <a:gd name="T15" fmla="*/ 16 h 43"/>
                <a:gd name="T16" fmla="*/ 20 w 41"/>
                <a:gd name="T17" fmla="*/ 0 h 43"/>
                <a:gd name="T18" fmla="*/ 4 w 41"/>
                <a:gd name="T19" fmla="*/ 16 h 43"/>
                <a:gd name="T20" fmla="*/ 4 w 41"/>
                <a:gd name="T21" fmla="*/ 16 h 43"/>
                <a:gd name="T22" fmla="*/ 3 w 41"/>
                <a:gd name="T23" fmla="*/ 16 h 43"/>
                <a:gd name="T24" fmla="*/ 0 w 41"/>
                <a:gd name="T25" fmla="*/ 21 h 43"/>
                <a:gd name="T26" fmla="*/ 14 w 41"/>
                <a:gd name="T27"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43">
                  <a:moveTo>
                    <a:pt x="14" y="41"/>
                  </a:moveTo>
                  <a:cubicBezTo>
                    <a:pt x="16" y="42"/>
                    <a:pt x="18" y="43"/>
                    <a:pt x="20" y="43"/>
                  </a:cubicBezTo>
                  <a:cubicBezTo>
                    <a:pt x="27" y="43"/>
                    <a:pt x="33" y="35"/>
                    <a:pt x="35" y="27"/>
                  </a:cubicBezTo>
                  <a:cubicBezTo>
                    <a:pt x="35" y="27"/>
                    <a:pt x="35" y="27"/>
                    <a:pt x="35" y="27"/>
                  </a:cubicBezTo>
                  <a:cubicBezTo>
                    <a:pt x="37" y="28"/>
                    <a:pt x="40" y="25"/>
                    <a:pt x="40" y="23"/>
                  </a:cubicBezTo>
                  <a:cubicBezTo>
                    <a:pt x="41" y="20"/>
                    <a:pt x="40" y="17"/>
                    <a:pt x="38" y="16"/>
                  </a:cubicBezTo>
                  <a:cubicBezTo>
                    <a:pt x="37" y="16"/>
                    <a:pt x="37" y="16"/>
                    <a:pt x="37" y="16"/>
                  </a:cubicBezTo>
                  <a:cubicBezTo>
                    <a:pt x="37" y="16"/>
                    <a:pt x="37" y="16"/>
                    <a:pt x="37" y="16"/>
                  </a:cubicBezTo>
                  <a:cubicBezTo>
                    <a:pt x="37" y="7"/>
                    <a:pt x="29" y="0"/>
                    <a:pt x="20" y="0"/>
                  </a:cubicBezTo>
                  <a:cubicBezTo>
                    <a:pt x="11" y="0"/>
                    <a:pt x="4" y="7"/>
                    <a:pt x="4" y="16"/>
                  </a:cubicBezTo>
                  <a:cubicBezTo>
                    <a:pt x="4" y="16"/>
                    <a:pt x="4" y="16"/>
                    <a:pt x="4" y="16"/>
                  </a:cubicBezTo>
                  <a:cubicBezTo>
                    <a:pt x="4" y="16"/>
                    <a:pt x="3" y="16"/>
                    <a:pt x="3" y="16"/>
                  </a:cubicBezTo>
                  <a:cubicBezTo>
                    <a:pt x="1" y="17"/>
                    <a:pt x="0" y="19"/>
                    <a:pt x="0" y="21"/>
                  </a:cubicBezTo>
                  <a:cubicBezTo>
                    <a:pt x="8" y="26"/>
                    <a:pt x="13" y="33"/>
                    <a:pt x="14" y="4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0" name="Freeform 65"/>
            <p:cNvSpPr/>
            <p:nvPr/>
          </p:nvSpPr>
          <p:spPr bwMode="auto">
            <a:xfrm>
              <a:off x="8334773" y="1977881"/>
              <a:ext cx="134777" cy="141933"/>
            </a:xfrm>
            <a:custGeom>
              <a:avLst/>
              <a:gdLst>
                <a:gd name="T0" fmla="*/ 6 w 48"/>
                <a:gd name="T1" fmla="*/ 31 h 50"/>
                <a:gd name="T2" fmla="*/ 7 w 48"/>
                <a:gd name="T3" fmla="*/ 31 h 50"/>
                <a:gd name="T4" fmla="*/ 24 w 48"/>
                <a:gd name="T5" fmla="*/ 50 h 50"/>
                <a:gd name="T6" fmla="*/ 42 w 48"/>
                <a:gd name="T7" fmla="*/ 31 h 50"/>
                <a:gd name="T8" fmla="*/ 42 w 48"/>
                <a:gd name="T9" fmla="*/ 31 h 50"/>
                <a:gd name="T10" fmla="*/ 48 w 48"/>
                <a:gd name="T11" fmla="*/ 26 h 50"/>
                <a:gd name="T12" fmla="*/ 44 w 48"/>
                <a:gd name="T13" fmla="*/ 19 h 50"/>
                <a:gd name="T14" fmla="*/ 43 w 48"/>
                <a:gd name="T15" fmla="*/ 19 h 50"/>
                <a:gd name="T16" fmla="*/ 43 w 48"/>
                <a:gd name="T17" fmla="*/ 18 h 50"/>
                <a:gd name="T18" fmla="*/ 24 w 48"/>
                <a:gd name="T19" fmla="*/ 0 h 50"/>
                <a:gd name="T20" fmla="*/ 5 w 48"/>
                <a:gd name="T21" fmla="*/ 18 h 50"/>
                <a:gd name="T22" fmla="*/ 5 w 48"/>
                <a:gd name="T23" fmla="*/ 19 h 50"/>
                <a:gd name="T24" fmla="*/ 4 w 48"/>
                <a:gd name="T25" fmla="*/ 19 h 50"/>
                <a:gd name="T26" fmla="*/ 1 w 48"/>
                <a:gd name="T27" fmla="*/ 26 h 50"/>
                <a:gd name="T28" fmla="*/ 6 w 48"/>
                <a:gd name="T2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6" y="31"/>
                  </a:moveTo>
                  <a:cubicBezTo>
                    <a:pt x="7" y="31"/>
                    <a:pt x="7" y="31"/>
                    <a:pt x="7" y="31"/>
                  </a:cubicBezTo>
                  <a:cubicBezTo>
                    <a:pt x="9" y="41"/>
                    <a:pt x="16" y="50"/>
                    <a:pt x="24" y="50"/>
                  </a:cubicBezTo>
                  <a:cubicBezTo>
                    <a:pt x="32" y="50"/>
                    <a:pt x="39" y="41"/>
                    <a:pt x="42" y="31"/>
                  </a:cubicBezTo>
                  <a:cubicBezTo>
                    <a:pt x="42" y="31"/>
                    <a:pt x="42" y="31"/>
                    <a:pt x="42" y="31"/>
                  </a:cubicBezTo>
                  <a:cubicBezTo>
                    <a:pt x="44" y="32"/>
                    <a:pt x="47" y="29"/>
                    <a:pt x="48" y="26"/>
                  </a:cubicBezTo>
                  <a:cubicBezTo>
                    <a:pt x="48" y="22"/>
                    <a:pt x="47" y="19"/>
                    <a:pt x="44" y="19"/>
                  </a:cubicBezTo>
                  <a:cubicBezTo>
                    <a:pt x="44" y="19"/>
                    <a:pt x="44" y="18"/>
                    <a:pt x="43" y="19"/>
                  </a:cubicBezTo>
                  <a:cubicBezTo>
                    <a:pt x="43" y="18"/>
                    <a:pt x="43" y="18"/>
                    <a:pt x="43" y="18"/>
                  </a:cubicBezTo>
                  <a:cubicBezTo>
                    <a:pt x="43" y="8"/>
                    <a:pt x="35" y="0"/>
                    <a:pt x="24" y="0"/>
                  </a:cubicBezTo>
                  <a:cubicBezTo>
                    <a:pt x="14" y="0"/>
                    <a:pt x="5" y="8"/>
                    <a:pt x="5" y="18"/>
                  </a:cubicBezTo>
                  <a:cubicBezTo>
                    <a:pt x="5" y="18"/>
                    <a:pt x="5" y="18"/>
                    <a:pt x="5" y="19"/>
                  </a:cubicBezTo>
                  <a:cubicBezTo>
                    <a:pt x="5" y="18"/>
                    <a:pt x="4" y="18"/>
                    <a:pt x="4" y="19"/>
                  </a:cubicBezTo>
                  <a:cubicBezTo>
                    <a:pt x="1" y="19"/>
                    <a:pt x="0" y="22"/>
                    <a:pt x="1" y="26"/>
                  </a:cubicBezTo>
                  <a:cubicBezTo>
                    <a:pt x="1" y="29"/>
                    <a:pt x="4" y="32"/>
                    <a:pt x="6" y="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sp>
        <p:nvSpPr>
          <p:cNvPr id="62" name="矩形 61"/>
          <p:cNvSpPr/>
          <p:nvPr/>
        </p:nvSpPr>
        <p:spPr>
          <a:xfrm>
            <a:off x="9841833" y="4737353"/>
            <a:ext cx="709433" cy="403458"/>
          </a:xfrm>
          <a:prstGeom prst="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5" name="矩形 64"/>
          <p:cNvSpPr/>
          <p:nvPr/>
        </p:nvSpPr>
        <p:spPr>
          <a:xfrm>
            <a:off x="9841832" y="4246814"/>
            <a:ext cx="709433" cy="403458"/>
          </a:xfrm>
          <a:prstGeom prst="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6" name="矩形 65"/>
          <p:cNvSpPr/>
          <p:nvPr/>
        </p:nvSpPr>
        <p:spPr>
          <a:xfrm>
            <a:off x="9841831" y="3756275"/>
            <a:ext cx="709433" cy="403458"/>
          </a:xfrm>
          <a:prstGeom prst="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7" name="矩形 66"/>
          <p:cNvSpPr/>
          <p:nvPr/>
        </p:nvSpPr>
        <p:spPr>
          <a:xfrm>
            <a:off x="9841830" y="3265736"/>
            <a:ext cx="709433" cy="403458"/>
          </a:xfrm>
          <a:prstGeom prst="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8" name="矩形 67"/>
          <p:cNvSpPr/>
          <p:nvPr/>
        </p:nvSpPr>
        <p:spPr>
          <a:xfrm>
            <a:off x="9841829" y="2775197"/>
            <a:ext cx="709433" cy="403458"/>
          </a:xfrm>
          <a:prstGeom prst="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61" name="文本框 60"/>
          <p:cNvSpPr txBox="1"/>
          <p:nvPr/>
        </p:nvSpPr>
        <p:spPr>
          <a:xfrm>
            <a:off x="8568452" y="822924"/>
            <a:ext cx="3255422" cy="1015663"/>
          </a:xfrm>
          <a:prstGeom prst="rect">
            <a:avLst/>
          </a:prstGeom>
          <a:noFill/>
          <a:ln w="12700">
            <a:noFill/>
            <a:prstDash val="dash"/>
          </a:ln>
          <a:effectLst/>
        </p:spPr>
        <p:txBody>
          <a:bodyPr vert="horz" wrap="square" rtlCol="0">
            <a:spAutoFit/>
          </a:bodyPr>
          <a:lstStyle/>
          <a:p>
            <a:r>
              <a:rPr lang="zh-CN" altLang="en-US" sz="6000" dirty="0">
                <a:solidFill>
                  <a:schemeClr val="bg1"/>
                </a:solidFill>
                <a:effectLst>
                  <a:reflection blurRad="6350" stA="55000" endA="300" endPos="45500" dist="76200" dir="5400000" sy="-100000" algn="bl" rotWithShape="0"/>
                </a:effectLst>
                <a:latin typeface="微软雅黑" panose="020B0503020204020204" pitchFamily="34" charset="-122"/>
                <a:ea typeface="微软雅黑" panose="020B0503020204020204" pitchFamily="34" charset="-122"/>
              </a:rPr>
              <a:t>适时调整</a:t>
            </a:r>
          </a:p>
        </p:txBody>
      </p:sp>
      <p:cxnSp>
        <p:nvCxnSpPr>
          <p:cNvPr id="70" name="直接连接符 69"/>
          <p:cNvCxnSpPr/>
          <p:nvPr/>
        </p:nvCxnSpPr>
        <p:spPr>
          <a:xfrm flipV="1">
            <a:off x="10795000" y="2775197"/>
            <a:ext cx="0" cy="2365614"/>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flipV="1">
            <a:off x="10772140" y="2735558"/>
            <a:ext cx="45720" cy="45720"/>
          </a:xfrm>
          <a:prstGeom prst="ellipse">
            <a:avLst/>
          </a:prstGeom>
          <a:solidFill>
            <a:schemeClr val="bg1"/>
          </a:soli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76" name="圆: 空心 75"/>
          <p:cNvSpPr/>
          <p:nvPr/>
        </p:nvSpPr>
        <p:spPr>
          <a:xfrm>
            <a:off x="10585006" y="2547627"/>
            <a:ext cx="419988" cy="419988"/>
          </a:xfrm>
          <a:prstGeom prst="donut">
            <a:avLst>
              <a:gd name="adj" fmla="val 76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23" presetClass="entr" presetSubtype="16" fill="hold" nodeType="withEffect">
                                  <p:stCondLst>
                                    <p:cond delay="3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250"/>
                                        <p:tgtEl>
                                          <p:spTgt spid="3"/>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23" presetClass="entr" presetSubtype="16" fill="hold" nodeType="withEffect">
                                  <p:stCondLst>
                                    <p:cond delay="35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250"/>
                                        <p:tgtEl>
                                          <p:spTgt spid="18"/>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23" presetClass="entr" presetSubtype="16" fill="hold" nodeType="withEffect">
                                  <p:stCondLst>
                                    <p:cond delay="35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250"/>
                                        <p:tgtEl>
                                          <p:spTgt spid="19"/>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3" presetClass="entr" presetSubtype="16" fill="hold" nodeType="withEffect">
                                  <p:stCondLst>
                                    <p:cond delay="450"/>
                                  </p:stCondLst>
                                  <p:childTnLst>
                                    <p:set>
                                      <p:cBhvr>
                                        <p:cTn id="57" dur="1" fill="hold">
                                          <p:stCondLst>
                                            <p:cond delay="0"/>
                                          </p:stCondLst>
                                        </p:cTn>
                                        <p:tgtEl>
                                          <p:spTgt spid="54"/>
                                        </p:tgtEl>
                                        <p:attrNameLst>
                                          <p:attrName>style.visibility</p:attrName>
                                        </p:attrNameLst>
                                      </p:cBhvr>
                                      <p:to>
                                        <p:strVal val="visible"/>
                                      </p:to>
                                    </p:set>
                                    <p:anim calcmode="lin" valueType="num">
                                      <p:cBhvr>
                                        <p:cTn id="58" dur="500" fill="hold"/>
                                        <p:tgtEl>
                                          <p:spTgt spid="54"/>
                                        </p:tgtEl>
                                        <p:attrNameLst>
                                          <p:attrName>ppt_w</p:attrName>
                                        </p:attrNameLst>
                                      </p:cBhvr>
                                      <p:tavLst>
                                        <p:tav tm="0">
                                          <p:val>
                                            <p:fltVal val="0"/>
                                          </p:val>
                                        </p:tav>
                                        <p:tav tm="100000">
                                          <p:val>
                                            <p:strVal val="#ppt_w"/>
                                          </p:val>
                                        </p:tav>
                                      </p:tavLst>
                                    </p:anim>
                                    <p:anim calcmode="lin" valueType="num">
                                      <p:cBhvr>
                                        <p:cTn id="59" dur="500" fill="hold"/>
                                        <p:tgtEl>
                                          <p:spTgt spid="54"/>
                                        </p:tgtEl>
                                        <p:attrNameLst>
                                          <p:attrName>ppt_h</p:attrName>
                                        </p:attrNameLst>
                                      </p:cBhvr>
                                      <p:tavLst>
                                        <p:tav tm="0">
                                          <p:val>
                                            <p:fltVal val="0"/>
                                          </p:val>
                                        </p:tav>
                                        <p:tav tm="100000">
                                          <p:val>
                                            <p:strVal val="#ppt_h"/>
                                          </p:val>
                                        </p:tav>
                                      </p:tavLst>
                                    </p:anim>
                                  </p:childTnLst>
                                </p:cTn>
                              </p:par>
                            </p:childTnLst>
                          </p:cTn>
                        </p:par>
                        <p:par>
                          <p:cTn id="60" fill="hold">
                            <p:stCondLst>
                              <p:cond delay="3500"/>
                            </p:stCondLst>
                            <p:childTnLst>
                              <p:par>
                                <p:cTn id="61" presetID="1" presetClass="entr" presetSubtype="0" fill="hold" grpId="0" nodeType="after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par>
                                <p:cTn id="63" presetID="1" presetClass="exit" presetSubtype="0" fill="hold" grpId="1" nodeType="withEffect">
                                  <p:stCondLst>
                                    <p:cond delay="100"/>
                                  </p:stCondLst>
                                  <p:childTnLst>
                                    <p:set>
                                      <p:cBhvr>
                                        <p:cTn id="64" dur="1" fill="hold">
                                          <p:stCondLst>
                                            <p:cond delay="0"/>
                                          </p:stCondLst>
                                        </p:cTn>
                                        <p:tgtEl>
                                          <p:spTgt spid="62"/>
                                        </p:tgtEl>
                                        <p:attrNameLst>
                                          <p:attrName>style.visibility</p:attrName>
                                        </p:attrNameLst>
                                      </p:cBhvr>
                                      <p:to>
                                        <p:strVal val="hidden"/>
                                      </p:to>
                                    </p:set>
                                  </p:childTnLst>
                                </p:cTn>
                              </p:par>
                              <p:par>
                                <p:cTn id="65" presetID="1" presetClass="entr" presetSubtype="0" fill="hold" grpId="0" nodeType="withEffect">
                                  <p:stCondLst>
                                    <p:cond delay="20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xit" presetSubtype="0" fill="hold" grpId="1" nodeType="withEffect">
                                  <p:stCondLst>
                                    <p:cond delay="300"/>
                                  </p:stCondLst>
                                  <p:childTnLst>
                                    <p:set>
                                      <p:cBhvr>
                                        <p:cTn id="68" dur="1" fill="hold">
                                          <p:stCondLst>
                                            <p:cond delay="0"/>
                                          </p:stCondLst>
                                        </p:cTn>
                                        <p:tgtEl>
                                          <p:spTgt spid="65"/>
                                        </p:tgtEl>
                                        <p:attrNameLst>
                                          <p:attrName>style.visibility</p:attrName>
                                        </p:attrNameLst>
                                      </p:cBhvr>
                                      <p:to>
                                        <p:strVal val="hidden"/>
                                      </p:to>
                                    </p:set>
                                  </p:childTnLst>
                                </p:cTn>
                              </p:par>
                              <p:par>
                                <p:cTn id="69" presetID="1" presetClass="entr" presetSubtype="0" fill="hold" grpId="0" nodeType="withEffect">
                                  <p:stCondLst>
                                    <p:cond delay="40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xit" presetSubtype="0" fill="hold" grpId="1" nodeType="withEffect">
                                  <p:stCondLst>
                                    <p:cond delay="500"/>
                                  </p:stCondLst>
                                  <p:childTnLst>
                                    <p:set>
                                      <p:cBhvr>
                                        <p:cTn id="72" dur="1" fill="hold">
                                          <p:stCondLst>
                                            <p:cond delay="0"/>
                                          </p:stCondLst>
                                        </p:cTn>
                                        <p:tgtEl>
                                          <p:spTgt spid="66"/>
                                        </p:tgtEl>
                                        <p:attrNameLst>
                                          <p:attrName>style.visibility</p:attrName>
                                        </p:attrNameLst>
                                      </p:cBhvr>
                                      <p:to>
                                        <p:strVal val="hidden"/>
                                      </p:to>
                                    </p:set>
                                  </p:childTnLst>
                                </p:cTn>
                              </p:par>
                              <p:par>
                                <p:cTn id="73" presetID="1" presetClass="entr" presetSubtype="0" fill="hold" grpId="0" nodeType="withEffect">
                                  <p:stCondLst>
                                    <p:cond delay="600"/>
                                  </p:stCondLst>
                                  <p:childTnLst>
                                    <p:set>
                                      <p:cBhvr>
                                        <p:cTn id="74" dur="1" fill="hold">
                                          <p:stCondLst>
                                            <p:cond delay="0"/>
                                          </p:stCondLst>
                                        </p:cTn>
                                        <p:tgtEl>
                                          <p:spTgt spid="67"/>
                                        </p:tgtEl>
                                        <p:attrNameLst>
                                          <p:attrName>style.visibility</p:attrName>
                                        </p:attrNameLst>
                                      </p:cBhvr>
                                      <p:to>
                                        <p:strVal val="visible"/>
                                      </p:to>
                                    </p:set>
                                  </p:childTnLst>
                                </p:cTn>
                              </p:par>
                              <p:par>
                                <p:cTn id="75" presetID="1" presetClass="exit" presetSubtype="0" fill="hold" grpId="1" nodeType="withEffect">
                                  <p:stCondLst>
                                    <p:cond delay="800"/>
                                  </p:stCondLst>
                                  <p:childTnLst>
                                    <p:set>
                                      <p:cBhvr>
                                        <p:cTn id="76" dur="1" fill="hold">
                                          <p:stCondLst>
                                            <p:cond delay="0"/>
                                          </p:stCondLst>
                                        </p:cTn>
                                        <p:tgtEl>
                                          <p:spTgt spid="67"/>
                                        </p:tgtEl>
                                        <p:attrNameLst>
                                          <p:attrName>style.visibility</p:attrName>
                                        </p:attrNameLst>
                                      </p:cBhvr>
                                      <p:to>
                                        <p:strVal val="hidden"/>
                                      </p:to>
                                    </p:set>
                                  </p:childTnLst>
                                </p:cTn>
                              </p:par>
                              <p:par>
                                <p:cTn id="77" presetID="1" presetClass="entr" presetSubtype="0" fill="hold" grpId="0" nodeType="withEffect">
                                  <p:stCondLst>
                                    <p:cond delay="800"/>
                                  </p:stCondLst>
                                  <p:childTnLst>
                                    <p:set>
                                      <p:cBhvr>
                                        <p:cTn id="78" dur="1" fill="hold">
                                          <p:stCondLst>
                                            <p:cond delay="0"/>
                                          </p:stCondLst>
                                        </p:cTn>
                                        <p:tgtEl>
                                          <p:spTgt spid="68"/>
                                        </p:tgtEl>
                                        <p:attrNameLst>
                                          <p:attrName>style.visibility</p:attrName>
                                        </p:attrNameLst>
                                      </p:cBhvr>
                                      <p:to>
                                        <p:strVal val="visible"/>
                                      </p:to>
                                    </p:set>
                                  </p:childTnLst>
                                </p:cTn>
                              </p:par>
                              <p:par>
                                <p:cTn id="79" presetID="1" presetClass="exit" presetSubtype="0" fill="hold" grpId="1" nodeType="withEffect">
                                  <p:stCondLst>
                                    <p:cond delay="900"/>
                                  </p:stCondLst>
                                  <p:childTnLst>
                                    <p:set>
                                      <p:cBhvr>
                                        <p:cTn id="80" dur="1" fill="hold">
                                          <p:stCondLst>
                                            <p:cond delay="0"/>
                                          </p:stCondLst>
                                        </p:cTn>
                                        <p:tgtEl>
                                          <p:spTgt spid="68"/>
                                        </p:tgtEl>
                                        <p:attrNameLst>
                                          <p:attrName>style.visibility</p:attrName>
                                        </p:attrNameLst>
                                      </p:cBhvr>
                                      <p:to>
                                        <p:strVal val="hidden"/>
                                      </p:to>
                                    </p:set>
                                  </p:childTnLst>
                                </p:cTn>
                              </p:par>
                              <p:par>
                                <p:cTn id="81" presetID="22" presetClass="entr" presetSubtype="4" fill="hold" nodeType="withEffect">
                                  <p:stCondLst>
                                    <p:cond delay="300"/>
                                  </p:stCondLst>
                                  <p:childTnLst>
                                    <p:set>
                                      <p:cBhvr>
                                        <p:cTn id="82" dur="1" fill="hold">
                                          <p:stCondLst>
                                            <p:cond delay="0"/>
                                          </p:stCondLst>
                                        </p:cTn>
                                        <p:tgtEl>
                                          <p:spTgt spid="70"/>
                                        </p:tgtEl>
                                        <p:attrNameLst>
                                          <p:attrName>style.visibility</p:attrName>
                                        </p:attrNameLst>
                                      </p:cBhvr>
                                      <p:to>
                                        <p:strVal val="visible"/>
                                      </p:to>
                                    </p:set>
                                    <p:animEffect transition="in" filter="wipe(down)">
                                      <p:cBhvr>
                                        <p:cTn id="83" dur="500"/>
                                        <p:tgtEl>
                                          <p:spTgt spid="70"/>
                                        </p:tgtEl>
                                      </p:cBhvr>
                                    </p:animEffect>
                                  </p:childTnLst>
                                </p:cTn>
                              </p:par>
                              <p:par>
                                <p:cTn id="84" presetID="22" presetClass="exit" presetSubtype="4" fill="hold" nodeType="withEffect">
                                  <p:stCondLst>
                                    <p:cond delay="500"/>
                                  </p:stCondLst>
                                  <p:childTnLst>
                                    <p:animEffect transition="out" filter="wipe(down)">
                                      <p:cBhvr>
                                        <p:cTn id="85" dur="500"/>
                                        <p:tgtEl>
                                          <p:spTgt spid="70"/>
                                        </p:tgtEl>
                                      </p:cBhvr>
                                    </p:animEffect>
                                    <p:set>
                                      <p:cBhvr>
                                        <p:cTn id="86" dur="1" fill="hold">
                                          <p:stCondLst>
                                            <p:cond delay="499"/>
                                          </p:stCondLst>
                                        </p:cTn>
                                        <p:tgtEl>
                                          <p:spTgt spid="70"/>
                                        </p:tgtEl>
                                        <p:attrNameLst>
                                          <p:attrName>style.visibility</p:attrName>
                                        </p:attrNameLst>
                                      </p:cBhvr>
                                      <p:to>
                                        <p:strVal val="hidden"/>
                                      </p:to>
                                    </p:set>
                                  </p:childTnLst>
                                </p:cTn>
                              </p:par>
                              <p:par>
                                <p:cTn id="87" presetID="23" presetClass="entr" presetSubtype="16" fill="hold" grpId="0" nodeType="withEffect">
                                  <p:stCondLst>
                                    <p:cond delay="800"/>
                                  </p:stCondLst>
                                  <p:childTnLst>
                                    <p:set>
                                      <p:cBhvr>
                                        <p:cTn id="88" dur="1" fill="hold">
                                          <p:stCondLst>
                                            <p:cond delay="0"/>
                                          </p:stCondLst>
                                        </p:cTn>
                                        <p:tgtEl>
                                          <p:spTgt spid="71"/>
                                        </p:tgtEl>
                                        <p:attrNameLst>
                                          <p:attrName>style.visibility</p:attrName>
                                        </p:attrNameLst>
                                      </p:cBhvr>
                                      <p:to>
                                        <p:strVal val="visible"/>
                                      </p:to>
                                    </p:set>
                                    <p:anim calcmode="lin" valueType="num">
                                      <p:cBhvr>
                                        <p:cTn id="89" dur="500" fill="hold"/>
                                        <p:tgtEl>
                                          <p:spTgt spid="71"/>
                                        </p:tgtEl>
                                        <p:attrNameLst>
                                          <p:attrName>ppt_w</p:attrName>
                                        </p:attrNameLst>
                                      </p:cBhvr>
                                      <p:tavLst>
                                        <p:tav tm="0">
                                          <p:val>
                                            <p:fltVal val="0"/>
                                          </p:val>
                                        </p:tav>
                                        <p:tav tm="100000">
                                          <p:val>
                                            <p:strVal val="#ppt_w"/>
                                          </p:val>
                                        </p:tav>
                                      </p:tavLst>
                                    </p:anim>
                                    <p:anim calcmode="lin" valueType="num">
                                      <p:cBhvr>
                                        <p:cTn id="90" dur="500" fill="hold"/>
                                        <p:tgtEl>
                                          <p:spTgt spid="71"/>
                                        </p:tgtEl>
                                        <p:attrNameLst>
                                          <p:attrName>ppt_h</p:attrName>
                                        </p:attrNameLst>
                                      </p:cBhvr>
                                      <p:tavLst>
                                        <p:tav tm="0">
                                          <p:val>
                                            <p:fltVal val="0"/>
                                          </p:val>
                                        </p:tav>
                                        <p:tav tm="100000">
                                          <p:val>
                                            <p:strVal val="#ppt_h"/>
                                          </p:val>
                                        </p:tav>
                                      </p:tavLst>
                                    </p:anim>
                                  </p:childTnLst>
                                </p:cTn>
                              </p:par>
                              <p:par>
                                <p:cTn id="91" presetID="10" presetClass="exit" presetSubtype="0" fill="hold" grpId="1" nodeType="withEffect">
                                  <p:stCondLst>
                                    <p:cond delay="800"/>
                                  </p:stCondLst>
                                  <p:childTnLst>
                                    <p:animEffect transition="out" filter="fade">
                                      <p:cBhvr>
                                        <p:cTn id="92" dur="500"/>
                                        <p:tgtEl>
                                          <p:spTgt spid="71"/>
                                        </p:tgtEl>
                                      </p:cBhvr>
                                    </p:animEffect>
                                    <p:set>
                                      <p:cBhvr>
                                        <p:cTn id="93" dur="1" fill="hold">
                                          <p:stCondLst>
                                            <p:cond delay="499"/>
                                          </p:stCondLst>
                                        </p:cTn>
                                        <p:tgtEl>
                                          <p:spTgt spid="71"/>
                                        </p:tgtEl>
                                        <p:attrNameLst>
                                          <p:attrName>style.visibility</p:attrName>
                                        </p:attrNameLst>
                                      </p:cBhvr>
                                      <p:to>
                                        <p:strVal val="hidden"/>
                                      </p:to>
                                    </p:set>
                                  </p:childTnLst>
                                </p:cTn>
                              </p:par>
                              <p:par>
                                <p:cTn id="94" presetID="23" presetClass="entr" presetSubtype="16" repeatCount="3000" fill="hold" grpId="0" nodeType="withEffect">
                                  <p:stCondLst>
                                    <p:cond delay="1000"/>
                                  </p:stCondLst>
                                  <p:childTnLst>
                                    <p:set>
                                      <p:cBhvr>
                                        <p:cTn id="95" dur="1" fill="hold">
                                          <p:stCondLst>
                                            <p:cond delay="0"/>
                                          </p:stCondLst>
                                        </p:cTn>
                                        <p:tgtEl>
                                          <p:spTgt spid="76"/>
                                        </p:tgtEl>
                                        <p:attrNameLst>
                                          <p:attrName>style.visibility</p:attrName>
                                        </p:attrNameLst>
                                      </p:cBhvr>
                                      <p:to>
                                        <p:strVal val="visible"/>
                                      </p:to>
                                    </p:set>
                                    <p:anim calcmode="lin" valueType="num">
                                      <p:cBhvr>
                                        <p:cTn id="96" dur="500" fill="hold"/>
                                        <p:tgtEl>
                                          <p:spTgt spid="76"/>
                                        </p:tgtEl>
                                        <p:attrNameLst>
                                          <p:attrName>ppt_w</p:attrName>
                                        </p:attrNameLst>
                                      </p:cBhvr>
                                      <p:tavLst>
                                        <p:tav tm="0">
                                          <p:val>
                                            <p:fltVal val="0"/>
                                          </p:val>
                                        </p:tav>
                                        <p:tav tm="100000">
                                          <p:val>
                                            <p:strVal val="#ppt_w"/>
                                          </p:val>
                                        </p:tav>
                                      </p:tavLst>
                                    </p:anim>
                                    <p:anim calcmode="lin" valueType="num">
                                      <p:cBhvr>
                                        <p:cTn id="97" dur="500" fill="hold"/>
                                        <p:tgtEl>
                                          <p:spTgt spid="76"/>
                                        </p:tgtEl>
                                        <p:attrNameLst>
                                          <p:attrName>ppt_h</p:attrName>
                                        </p:attrNameLst>
                                      </p:cBhvr>
                                      <p:tavLst>
                                        <p:tav tm="0">
                                          <p:val>
                                            <p:fltVal val="0"/>
                                          </p:val>
                                        </p:tav>
                                        <p:tav tm="100000">
                                          <p:val>
                                            <p:strVal val="#ppt_h"/>
                                          </p:val>
                                        </p:tav>
                                      </p:tavLst>
                                    </p:anim>
                                  </p:childTnLst>
                                </p:cTn>
                              </p:par>
                              <p:par>
                                <p:cTn id="98" presetID="10" presetClass="exit" presetSubtype="0" repeatCount="3000" fill="hold" grpId="1" nodeType="withEffect">
                                  <p:stCondLst>
                                    <p:cond delay="1000"/>
                                  </p:stCondLst>
                                  <p:childTnLst>
                                    <p:animEffect transition="out" filter="fade">
                                      <p:cBhvr>
                                        <p:cTn id="99" dur="500"/>
                                        <p:tgtEl>
                                          <p:spTgt spid="76"/>
                                        </p:tgtEl>
                                      </p:cBhvr>
                                    </p:animEffect>
                                    <p:set>
                                      <p:cBhvr>
                                        <p:cTn id="100" dur="1" fill="hold">
                                          <p:stCondLst>
                                            <p:cond delay="499"/>
                                          </p:stCondLst>
                                        </p:cTn>
                                        <p:tgtEl>
                                          <p:spTgt spid="76"/>
                                        </p:tgtEl>
                                        <p:attrNameLst>
                                          <p:attrName>style.visibility</p:attrName>
                                        </p:attrNameLst>
                                      </p:cBhvr>
                                      <p:to>
                                        <p:strVal val="hidden"/>
                                      </p:to>
                                    </p:set>
                                  </p:childTnLst>
                                </p:cTn>
                              </p:par>
                              <p:par>
                                <p:cTn id="101" presetID="23" presetClass="entr" presetSubtype="16" fill="hold" grpId="0" nodeType="withEffect">
                                  <p:stCondLst>
                                    <p:cond delay="120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3" grpId="0" animBg="1"/>
      <p:bldP spid="8" grpId="0"/>
      <p:bldP spid="9" grpId="0"/>
      <p:bldP spid="20" grpId="0"/>
      <p:bldP spid="21" grpId="0"/>
      <p:bldP spid="62" grpId="0" animBg="1"/>
      <p:bldP spid="62" grpId="1" animBg="1"/>
      <p:bldP spid="65" grpId="0" animBg="1"/>
      <p:bldP spid="65" grpId="1" animBg="1"/>
      <p:bldP spid="66" grpId="0" animBg="1"/>
      <p:bldP spid="66" grpId="1" animBg="1"/>
      <p:bldP spid="67" grpId="0" animBg="1"/>
      <p:bldP spid="67" grpId="1" animBg="1"/>
      <p:bldP spid="68" grpId="0" animBg="1"/>
      <p:bldP spid="68" grpId="1" animBg="1"/>
      <p:bldP spid="61" grpId="0" bldLvl="0" animBg="1"/>
      <p:bldP spid="71" grpId="0" animBg="1"/>
      <p:bldP spid="71" grpId="1" animBg="1"/>
      <p:bldP spid="76" grpId="0" animBg="1"/>
      <p:bldP spid="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1062517" y="413961"/>
            <a:ext cx="2102124" cy="565116"/>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zh-CN" altLang="en-US" sz="3600" dirty="0">
                <a:latin typeface="微软雅黑" panose="020B0503020204020204" pitchFamily="34" charset="-122"/>
                <a:ea typeface="微软雅黑" panose="020B0503020204020204" pitchFamily="34" charset="-122"/>
              </a:rPr>
              <a:t>子女教育</a:t>
            </a:r>
          </a:p>
        </p:txBody>
      </p:sp>
      <p:sp>
        <p:nvSpPr>
          <p:cNvPr id="3" name="矩形 2"/>
          <p:cNvSpPr/>
          <p:nvPr/>
        </p:nvSpPr>
        <p:spPr>
          <a:xfrm>
            <a:off x="1563930" y="1205421"/>
            <a:ext cx="9241601" cy="82994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纳税人的子女接受全日制学历教育的相关支出，按照每个子女</a:t>
            </a:r>
            <a:r>
              <a:rPr lang="zh-CN" altLang="en-US" sz="2400" b="1" dirty="0">
                <a:solidFill>
                  <a:srgbClr val="FF0000"/>
                </a:solidFill>
                <a:latin typeface="微软雅黑" panose="020B0503020204020204" pitchFamily="34" charset="-122"/>
                <a:ea typeface="微软雅黑" panose="020B0503020204020204" pitchFamily="34" charset="-122"/>
              </a:rPr>
              <a:t>每月</a:t>
            </a:r>
            <a:r>
              <a:rPr lang="en-US" altLang="zh-CN" sz="2400" dirty="0">
                <a:solidFill>
                  <a:schemeClr val="bg1"/>
                </a:solidFill>
                <a:latin typeface="微软雅黑" panose="020B0503020204020204" pitchFamily="34" charset="-122"/>
                <a:ea typeface="微软雅黑" panose="020B0503020204020204" pitchFamily="34" charset="-122"/>
              </a:rPr>
              <a:t>1000</a:t>
            </a:r>
            <a:r>
              <a:rPr lang="zh-CN" altLang="en-US" sz="2400" dirty="0">
                <a:solidFill>
                  <a:schemeClr val="bg1"/>
                </a:solidFill>
                <a:latin typeface="微软雅黑" panose="020B0503020204020204" pitchFamily="34" charset="-122"/>
                <a:ea typeface="微软雅黑" panose="020B0503020204020204" pitchFamily="34" charset="-122"/>
              </a:rPr>
              <a:t>元的标准定额扣除。</a:t>
            </a:r>
          </a:p>
        </p:txBody>
      </p:sp>
      <p:sp>
        <p:nvSpPr>
          <p:cNvPr id="4" name="矩形 3"/>
          <p:cNvSpPr/>
          <p:nvPr/>
        </p:nvSpPr>
        <p:spPr>
          <a:xfrm>
            <a:off x="3164641" y="2535069"/>
            <a:ext cx="5728765"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学历教育包括义务教育（小学、初中教育）</a:t>
            </a:r>
            <a:endParaRPr lang="zh-CN" altLang="en-US" sz="2400" dirty="0">
              <a:solidFill>
                <a:schemeClr val="bg1"/>
              </a:solidFill>
            </a:endParaRPr>
          </a:p>
        </p:txBody>
      </p:sp>
      <p:sp>
        <p:nvSpPr>
          <p:cNvPr id="5" name="矩形 4"/>
          <p:cNvSpPr/>
          <p:nvPr/>
        </p:nvSpPr>
        <p:spPr>
          <a:xfrm>
            <a:off x="3164643" y="3632729"/>
            <a:ext cx="6971578" cy="46037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高中阶段教育（普通高中、中等职业、</a:t>
            </a:r>
            <a:r>
              <a:rPr lang="zh-CN" altLang="en-US" sz="2400" b="1" dirty="0">
                <a:solidFill>
                  <a:srgbClr val="FF0000"/>
                </a:solidFill>
                <a:latin typeface="微软雅黑" panose="020B0503020204020204" pitchFamily="34" charset="-122"/>
                <a:ea typeface="微软雅黑" panose="020B0503020204020204" pitchFamily="34" charset="-122"/>
              </a:rPr>
              <a:t>技工教育</a:t>
            </a:r>
            <a:r>
              <a:rPr lang="zh-CN" altLang="en-US" sz="2400" dirty="0">
                <a:solidFill>
                  <a:schemeClr val="bg1"/>
                </a:solidFill>
                <a:latin typeface="微软雅黑" panose="020B0503020204020204" pitchFamily="34" charset="-122"/>
                <a:ea typeface="微软雅黑" panose="020B0503020204020204" pitchFamily="34" charset="-122"/>
              </a:rPr>
              <a:t>)</a:t>
            </a:r>
            <a:endParaRPr lang="zh-CN" altLang="en-US" sz="2400" dirty="0">
              <a:solidFill>
                <a:schemeClr val="bg1"/>
              </a:solidFill>
            </a:endParaRPr>
          </a:p>
        </p:txBody>
      </p:sp>
      <p:sp>
        <p:nvSpPr>
          <p:cNvPr id="8" name="矩形 7"/>
          <p:cNvSpPr/>
          <p:nvPr/>
        </p:nvSpPr>
        <p:spPr>
          <a:xfrm>
            <a:off x="3164641" y="4583280"/>
            <a:ext cx="6971578" cy="830997"/>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高等教育（大学专科、大学本科、硕士研究生、博士研究生教育）</a:t>
            </a:r>
            <a:endParaRPr lang="zh-CN" altLang="en-US" sz="2400" dirty="0">
              <a:solidFill>
                <a:schemeClr val="bg1"/>
              </a:solidFill>
            </a:endParaRPr>
          </a:p>
        </p:txBody>
      </p:sp>
      <p:sp>
        <p:nvSpPr>
          <p:cNvPr id="33" name="矩形 32"/>
          <p:cNvSpPr/>
          <p:nvPr/>
        </p:nvSpPr>
        <p:spPr>
          <a:xfrm>
            <a:off x="3164641" y="5828049"/>
            <a:ext cx="7640890" cy="461665"/>
          </a:xfrm>
          <a:prstGeom prst="rect">
            <a:avLst/>
          </a:prstGeom>
        </p:spPr>
        <p:txBody>
          <a:bodyPr wrap="squar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年满3岁至小学入学前处于学前教育阶段的</a:t>
            </a:r>
            <a:r>
              <a:rPr lang="zh-CN" altLang="en-US" sz="2400" dirty="0">
                <a:ln/>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子女</a:t>
            </a:r>
          </a:p>
        </p:txBody>
      </p:sp>
      <p:grpSp>
        <p:nvGrpSpPr>
          <p:cNvPr id="78" name="组合 77"/>
          <p:cNvGrpSpPr/>
          <p:nvPr/>
        </p:nvGrpSpPr>
        <p:grpSpPr>
          <a:xfrm>
            <a:off x="2204442" y="3470934"/>
            <a:ext cx="785256" cy="785254"/>
            <a:chOff x="2233959" y="2891626"/>
            <a:chExt cx="785256" cy="785254"/>
          </a:xfrm>
        </p:grpSpPr>
        <p:grpSp>
          <p:nvGrpSpPr>
            <p:cNvPr id="19" name="组合 18"/>
            <p:cNvGrpSpPr/>
            <p:nvPr/>
          </p:nvGrpSpPr>
          <p:grpSpPr>
            <a:xfrm>
              <a:off x="2233959" y="2891626"/>
              <a:ext cx="785256" cy="785254"/>
              <a:chOff x="4738255" y="1682692"/>
              <a:chExt cx="1423000" cy="1423000"/>
            </a:xfrm>
          </p:grpSpPr>
          <p:sp>
            <p:nvSpPr>
              <p:cNvPr id="21" name="椭圆 20"/>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2" name="椭圆 21"/>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34" name="组合 33"/>
            <p:cNvGrpSpPr>
              <a:grpSpLocks noChangeAspect="1"/>
            </p:cNvGrpSpPr>
            <p:nvPr/>
          </p:nvGrpSpPr>
          <p:grpSpPr>
            <a:xfrm>
              <a:off x="2428377" y="3079017"/>
              <a:ext cx="373322" cy="396000"/>
              <a:chOff x="5078668" y="3256469"/>
              <a:chExt cx="510481" cy="541491"/>
            </a:xfrm>
            <a:solidFill>
              <a:schemeClr val="bg1"/>
            </a:solidFill>
          </p:grpSpPr>
          <p:sp>
            <p:nvSpPr>
              <p:cNvPr id="35" name="Freeform 69"/>
              <p:cNvSpPr>
                <a:spLocks noEditPoints="1"/>
              </p:cNvSpPr>
              <p:nvPr/>
            </p:nvSpPr>
            <p:spPr bwMode="auto">
              <a:xfrm>
                <a:off x="5194361" y="3444917"/>
                <a:ext cx="394788" cy="353043"/>
              </a:xfrm>
              <a:custGeom>
                <a:avLst/>
                <a:gdLst>
                  <a:gd name="T0" fmla="*/ 137 w 140"/>
                  <a:gd name="T1" fmla="*/ 0 h 125"/>
                  <a:gd name="T2" fmla="*/ 4 w 140"/>
                  <a:gd name="T3" fmla="*/ 0 h 125"/>
                  <a:gd name="T4" fmla="*/ 0 w 140"/>
                  <a:gd name="T5" fmla="*/ 4 h 125"/>
                  <a:gd name="T6" fmla="*/ 0 w 140"/>
                  <a:gd name="T7" fmla="*/ 121 h 125"/>
                  <a:gd name="T8" fmla="*/ 4 w 140"/>
                  <a:gd name="T9" fmla="*/ 125 h 125"/>
                  <a:gd name="T10" fmla="*/ 137 w 140"/>
                  <a:gd name="T11" fmla="*/ 125 h 125"/>
                  <a:gd name="T12" fmla="*/ 140 w 140"/>
                  <a:gd name="T13" fmla="*/ 121 h 125"/>
                  <a:gd name="T14" fmla="*/ 140 w 140"/>
                  <a:gd name="T15" fmla="*/ 4 h 125"/>
                  <a:gd name="T16" fmla="*/ 137 w 140"/>
                  <a:gd name="T17" fmla="*/ 0 h 125"/>
                  <a:gd name="T18" fmla="*/ 113 w 140"/>
                  <a:gd name="T19" fmla="*/ 5 h 125"/>
                  <a:gd name="T20" fmla="*/ 131 w 140"/>
                  <a:gd name="T21" fmla="*/ 5 h 125"/>
                  <a:gd name="T22" fmla="*/ 131 w 140"/>
                  <a:gd name="T23" fmla="*/ 22 h 125"/>
                  <a:gd name="T24" fmla="*/ 113 w 140"/>
                  <a:gd name="T25" fmla="*/ 22 h 125"/>
                  <a:gd name="T26" fmla="*/ 113 w 140"/>
                  <a:gd name="T27" fmla="*/ 5 h 125"/>
                  <a:gd name="T28" fmla="*/ 88 w 140"/>
                  <a:gd name="T29" fmla="*/ 5 h 125"/>
                  <a:gd name="T30" fmla="*/ 107 w 140"/>
                  <a:gd name="T31" fmla="*/ 5 h 125"/>
                  <a:gd name="T32" fmla="*/ 107 w 140"/>
                  <a:gd name="T33" fmla="*/ 23 h 125"/>
                  <a:gd name="T34" fmla="*/ 88 w 140"/>
                  <a:gd name="T35" fmla="*/ 23 h 125"/>
                  <a:gd name="T36" fmla="*/ 88 w 140"/>
                  <a:gd name="T37" fmla="*/ 5 h 125"/>
                  <a:gd name="T38" fmla="*/ 63 w 140"/>
                  <a:gd name="T39" fmla="*/ 5 h 125"/>
                  <a:gd name="T40" fmla="*/ 82 w 140"/>
                  <a:gd name="T41" fmla="*/ 5 h 125"/>
                  <a:gd name="T42" fmla="*/ 82 w 140"/>
                  <a:gd name="T43" fmla="*/ 23 h 125"/>
                  <a:gd name="T44" fmla="*/ 63 w 140"/>
                  <a:gd name="T45" fmla="*/ 23 h 125"/>
                  <a:gd name="T46" fmla="*/ 63 w 140"/>
                  <a:gd name="T47" fmla="*/ 5 h 125"/>
                  <a:gd name="T48" fmla="*/ 132 w 140"/>
                  <a:gd name="T49" fmla="*/ 117 h 125"/>
                  <a:gd name="T50" fmla="*/ 8 w 140"/>
                  <a:gd name="T51" fmla="*/ 117 h 125"/>
                  <a:gd name="T52" fmla="*/ 8 w 140"/>
                  <a:gd name="T53" fmla="*/ 29 h 125"/>
                  <a:gd name="T54" fmla="*/ 132 w 140"/>
                  <a:gd name="T55" fmla="*/ 29 h 125"/>
                  <a:gd name="T56" fmla="*/ 132 w 140"/>
                  <a:gd name="T57" fmla="*/ 11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25">
                    <a:moveTo>
                      <a:pt x="137" y="0"/>
                    </a:moveTo>
                    <a:cubicBezTo>
                      <a:pt x="4" y="0"/>
                      <a:pt x="4" y="0"/>
                      <a:pt x="4" y="0"/>
                    </a:cubicBezTo>
                    <a:cubicBezTo>
                      <a:pt x="1" y="0"/>
                      <a:pt x="0" y="2"/>
                      <a:pt x="0" y="4"/>
                    </a:cubicBezTo>
                    <a:cubicBezTo>
                      <a:pt x="0" y="121"/>
                      <a:pt x="0" y="121"/>
                      <a:pt x="0" y="121"/>
                    </a:cubicBezTo>
                    <a:cubicBezTo>
                      <a:pt x="0" y="123"/>
                      <a:pt x="1" y="125"/>
                      <a:pt x="4" y="125"/>
                    </a:cubicBezTo>
                    <a:cubicBezTo>
                      <a:pt x="137" y="125"/>
                      <a:pt x="137" y="125"/>
                      <a:pt x="137" y="125"/>
                    </a:cubicBezTo>
                    <a:cubicBezTo>
                      <a:pt x="139" y="125"/>
                      <a:pt x="140" y="123"/>
                      <a:pt x="140" y="121"/>
                    </a:cubicBezTo>
                    <a:cubicBezTo>
                      <a:pt x="140" y="4"/>
                      <a:pt x="140" y="4"/>
                      <a:pt x="140" y="4"/>
                    </a:cubicBezTo>
                    <a:cubicBezTo>
                      <a:pt x="140" y="2"/>
                      <a:pt x="139" y="0"/>
                      <a:pt x="137" y="0"/>
                    </a:cubicBezTo>
                    <a:close/>
                    <a:moveTo>
                      <a:pt x="113" y="5"/>
                    </a:moveTo>
                    <a:cubicBezTo>
                      <a:pt x="131" y="5"/>
                      <a:pt x="131" y="5"/>
                      <a:pt x="131" y="5"/>
                    </a:cubicBezTo>
                    <a:cubicBezTo>
                      <a:pt x="131" y="22"/>
                      <a:pt x="131" y="22"/>
                      <a:pt x="131" y="22"/>
                    </a:cubicBezTo>
                    <a:cubicBezTo>
                      <a:pt x="113" y="22"/>
                      <a:pt x="113" y="22"/>
                      <a:pt x="113" y="22"/>
                    </a:cubicBezTo>
                    <a:lnTo>
                      <a:pt x="113" y="5"/>
                    </a:lnTo>
                    <a:close/>
                    <a:moveTo>
                      <a:pt x="88" y="5"/>
                    </a:moveTo>
                    <a:cubicBezTo>
                      <a:pt x="107" y="5"/>
                      <a:pt x="107" y="5"/>
                      <a:pt x="107" y="5"/>
                    </a:cubicBezTo>
                    <a:cubicBezTo>
                      <a:pt x="107" y="23"/>
                      <a:pt x="107" y="23"/>
                      <a:pt x="107" y="23"/>
                    </a:cubicBezTo>
                    <a:cubicBezTo>
                      <a:pt x="88" y="23"/>
                      <a:pt x="88" y="23"/>
                      <a:pt x="88" y="23"/>
                    </a:cubicBezTo>
                    <a:lnTo>
                      <a:pt x="88" y="5"/>
                    </a:lnTo>
                    <a:close/>
                    <a:moveTo>
                      <a:pt x="63" y="5"/>
                    </a:moveTo>
                    <a:cubicBezTo>
                      <a:pt x="82" y="5"/>
                      <a:pt x="82" y="5"/>
                      <a:pt x="82" y="5"/>
                    </a:cubicBezTo>
                    <a:cubicBezTo>
                      <a:pt x="82" y="23"/>
                      <a:pt x="82" y="23"/>
                      <a:pt x="82" y="23"/>
                    </a:cubicBezTo>
                    <a:cubicBezTo>
                      <a:pt x="63" y="23"/>
                      <a:pt x="63" y="23"/>
                      <a:pt x="63" y="23"/>
                    </a:cubicBezTo>
                    <a:lnTo>
                      <a:pt x="63" y="5"/>
                    </a:lnTo>
                    <a:close/>
                    <a:moveTo>
                      <a:pt x="132" y="117"/>
                    </a:moveTo>
                    <a:cubicBezTo>
                      <a:pt x="8" y="117"/>
                      <a:pt x="8" y="117"/>
                      <a:pt x="8" y="117"/>
                    </a:cubicBezTo>
                    <a:cubicBezTo>
                      <a:pt x="8" y="29"/>
                      <a:pt x="8" y="29"/>
                      <a:pt x="8" y="29"/>
                    </a:cubicBezTo>
                    <a:cubicBezTo>
                      <a:pt x="132" y="29"/>
                      <a:pt x="132" y="29"/>
                      <a:pt x="132" y="29"/>
                    </a:cubicBezTo>
                    <a:lnTo>
                      <a:pt x="132" y="1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6" name="Rectangle 70"/>
              <p:cNvSpPr>
                <a:spLocks noChangeArrowheads="1"/>
              </p:cNvSpPr>
              <p:nvPr/>
            </p:nvSpPr>
            <p:spPr bwMode="auto">
              <a:xfrm>
                <a:off x="5237298" y="3541527"/>
                <a:ext cx="66792"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7" name="Rectangle 71"/>
              <p:cNvSpPr>
                <a:spLocks noChangeArrowheads="1"/>
              </p:cNvSpPr>
              <p:nvPr/>
            </p:nvSpPr>
            <p:spPr bwMode="auto">
              <a:xfrm>
                <a:off x="5237298" y="3620246"/>
                <a:ext cx="66792"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8" name="Rectangle 72"/>
              <p:cNvSpPr>
                <a:spLocks noChangeArrowheads="1"/>
              </p:cNvSpPr>
              <p:nvPr/>
            </p:nvSpPr>
            <p:spPr bwMode="auto">
              <a:xfrm>
                <a:off x="5397122" y="3541527"/>
                <a:ext cx="67985"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9" name="Rectangle 73"/>
              <p:cNvSpPr>
                <a:spLocks noChangeArrowheads="1"/>
              </p:cNvSpPr>
              <p:nvPr/>
            </p:nvSpPr>
            <p:spPr bwMode="auto">
              <a:xfrm>
                <a:off x="5397122" y="3620246"/>
                <a:ext cx="67985"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Rectangle 74"/>
              <p:cNvSpPr>
                <a:spLocks noChangeArrowheads="1"/>
              </p:cNvSpPr>
              <p:nvPr/>
            </p:nvSpPr>
            <p:spPr bwMode="auto">
              <a:xfrm>
                <a:off x="5239684"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Rectangle 75"/>
              <p:cNvSpPr>
                <a:spLocks noChangeArrowheads="1"/>
              </p:cNvSpPr>
              <p:nvPr/>
            </p:nvSpPr>
            <p:spPr bwMode="auto">
              <a:xfrm>
                <a:off x="5321981"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2" name="Rectangle 76"/>
              <p:cNvSpPr>
                <a:spLocks noChangeArrowheads="1"/>
              </p:cNvSpPr>
              <p:nvPr/>
            </p:nvSpPr>
            <p:spPr bwMode="auto">
              <a:xfrm>
                <a:off x="5400700" y="3698965"/>
                <a:ext cx="64406"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3" name="Rectangle 77"/>
              <p:cNvSpPr>
                <a:spLocks noChangeArrowheads="1"/>
              </p:cNvSpPr>
              <p:nvPr/>
            </p:nvSpPr>
            <p:spPr bwMode="auto">
              <a:xfrm>
                <a:off x="5479419" y="3622632"/>
                <a:ext cx="67985" cy="5963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4" name="Freeform 78"/>
              <p:cNvSpPr/>
              <p:nvPr/>
            </p:nvSpPr>
            <p:spPr bwMode="auto">
              <a:xfrm>
                <a:off x="5078668" y="3256469"/>
                <a:ext cx="225423" cy="535528"/>
              </a:xfrm>
              <a:custGeom>
                <a:avLst/>
                <a:gdLst>
                  <a:gd name="T0" fmla="*/ 35 w 80"/>
                  <a:gd name="T1" fmla="*/ 125 h 190"/>
                  <a:gd name="T2" fmla="*/ 26 w 80"/>
                  <a:gd name="T3" fmla="*/ 125 h 190"/>
                  <a:gd name="T4" fmla="*/ 26 w 80"/>
                  <a:gd name="T5" fmla="*/ 20 h 190"/>
                  <a:gd name="T6" fmla="*/ 55 w 80"/>
                  <a:gd name="T7" fmla="*/ 20 h 190"/>
                  <a:gd name="T8" fmla="*/ 55 w 80"/>
                  <a:gd name="T9" fmla="*/ 62 h 190"/>
                  <a:gd name="T10" fmla="*/ 66 w 80"/>
                  <a:gd name="T11" fmla="*/ 62 h 190"/>
                  <a:gd name="T12" fmla="*/ 66 w 80"/>
                  <a:gd name="T13" fmla="*/ 20 h 190"/>
                  <a:gd name="T14" fmla="*/ 70 w 80"/>
                  <a:gd name="T15" fmla="*/ 20 h 190"/>
                  <a:gd name="T16" fmla="*/ 80 w 80"/>
                  <a:gd name="T17" fmla="*/ 10 h 190"/>
                  <a:gd name="T18" fmla="*/ 70 w 80"/>
                  <a:gd name="T19" fmla="*/ 0 h 190"/>
                  <a:gd name="T20" fmla="*/ 10 w 80"/>
                  <a:gd name="T21" fmla="*/ 0 h 190"/>
                  <a:gd name="T22" fmla="*/ 0 w 80"/>
                  <a:gd name="T23" fmla="*/ 10 h 190"/>
                  <a:gd name="T24" fmla="*/ 10 w 80"/>
                  <a:gd name="T25" fmla="*/ 20 h 190"/>
                  <a:gd name="T26" fmla="*/ 15 w 80"/>
                  <a:gd name="T27" fmla="*/ 20 h 190"/>
                  <a:gd name="T28" fmla="*/ 15 w 80"/>
                  <a:gd name="T29" fmla="*/ 174 h 190"/>
                  <a:gd name="T30" fmla="*/ 30 w 80"/>
                  <a:gd name="T31" fmla="*/ 190 h 190"/>
                  <a:gd name="T32" fmla="*/ 35 w 80"/>
                  <a:gd name="T33" fmla="*/ 190 h 190"/>
                  <a:gd name="T34" fmla="*/ 35 w 80"/>
                  <a:gd name="T35" fmla="*/ 188 h 190"/>
                  <a:gd name="T36" fmla="*/ 35 w 80"/>
                  <a:gd name="T37" fmla="*/ 12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90">
                    <a:moveTo>
                      <a:pt x="35" y="125"/>
                    </a:moveTo>
                    <a:cubicBezTo>
                      <a:pt x="26" y="125"/>
                      <a:pt x="26" y="125"/>
                      <a:pt x="26" y="125"/>
                    </a:cubicBezTo>
                    <a:cubicBezTo>
                      <a:pt x="26" y="20"/>
                      <a:pt x="26" y="20"/>
                      <a:pt x="26" y="20"/>
                    </a:cubicBezTo>
                    <a:cubicBezTo>
                      <a:pt x="55" y="20"/>
                      <a:pt x="55" y="20"/>
                      <a:pt x="55" y="20"/>
                    </a:cubicBezTo>
                    <a:cubicBezTo>
                      <a:pt x="55" y="62"/>
                      <a:pt x="55" y="62"/>
                      <a:pt x="55" y="62"/>
                    </a:cubicBezTo>
                    <a:cubicBezTo>
                      <a:pt x="66" y="62"/>
                      <a:pt x="66" y="62"/>
                      <a:pt x="66" y="62"/>
                    </a:cubicBezTo>
                    <a:cubicBezTo>
                      <a:pt x="66" y="20"/>
                      <a:pt x="66" y="20"/>
                      <a:pt x="66" y="20"/>
                    </a:cubicBezTo>
                    <a:cubicBezTo>
                      <a:pt x="70" y="20"/>
                      <a:pt x="70" y="20"/>
                      <a:pt x="70" y="20"/>
                    </a:cubicBezTo>
                    <a:cubicBezTo>
                      <a:pt x="75" y="20"/>
                      <a:pt x="80" y="16"/>
                      <a:pt x="80" y="10"/>
                    </a:cubicBezTo>
                    <a:cubicBezTo>
                      <a:pt x="80" y="5"/>
                      <a:pt x="75" y="0"/>
                      <a:pt x="70" y="0"/>
                    </a:cubicBezTo>
                    <a:cubicBezTo>
                      <a:pt x="10" y="0"/>
                      <a:pt x="10" y="0"/>
                      <a:pt x="10" y="0"/>
                    </a:cubicBezTo>
                    <a:cubicBezTo>
                      <a:pt x="5" y="0"/>
                      <a:pt x="0" y="5"/>
                      <a:pt x="0" y="10"/>
                    </a:cubicBezTo>
                    <a:cubicBezTo>
                      <a:pt x="0" y="16"/>
                      <a:pt x="5" y="20"/>
                      <a:pt x="10" y="20"/>
                    </a:cubicBezTo>
                    <a:cubicBezTo>
                      <a:pt x="15" y="20"/>
                      <a:pt x="15" y="20"/>
                      <a:pt x="15" y="20"/>
                    </a:cubicBezTo>
                    <a:cubicBezTo>
                      <a:pt x="15" y="174"/>
                      <a:pt x="15" y="174"/>
                      <a:pt x="15" y="174"/>
                    </a:cubicBezTo>
                    <a:cubicBezTo>
                      <a:pt x="15" y="183"/>
                      <a:pt x="22" y="190"/>
                      <a:pt x="30" y="190"/>
                    </a:cubicBezTo>
                    <a:cubicBezTo>
                      <a:pt x="35" y="190"/>
                      <a:pt x="35" y="190"/>
                      <a:pt x="35" y="190"/>
                    </a:cubicBezTo>
                    <a:cubicBezTo>
                      <a:pt x="35" y="189"/>
                      <a:pt x="35" y="189"/>
                      <a:pt x="35" y="188"/>
                    </a:cubicBezTo>
                    <a:lnTo>
                      <a:pt x="35" y="12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5" name="Rectangle 79"/>
              <p:cNvSpPr>
                <a:spLocks noChangeArrowheads="1"/>
              </p:cNvSpPr>
              <p:nvPr/>
            </p:nvSpPr>
            <p:spPr bwMode="auto">
              <a:xfrm>
                <a:off x="5479419" y="3698965"/>
                <a:ext cx="67985" cy="6202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7" name="组合 76"/>
          <p:cNvGrpSpPr/>
          <p:nvPr/>
        </p:nvGrpSpPr>
        <p:grpSpPr>
          <a:xfrm>
            <a:off x="2204442" y="2373274"/>
            <a:ext cx="785256" cy="785254"/>
            <a:chOff x="2233959" y="1954923"/>
            <a:chExt cx="785256" cy="785254"/>
          </a:xfrm>
        </p:grpSpPr>
        <p:grpSp>
          <p:nvGrpSpPr>
            <p:cNvPr id="12" name="组合 11"/>
            <p:cNvGrpSpPr/>
            <p:nvPr/>
          </p:nvGrpSpPr>
          <p:grpSpPr>
            <a:xfrm>
              <a:off x="2233959" y="1954923"/>
              <a:ext cx="785256" cy="785254"/>
              <a:chOff x="4738255" y="1682692"/>
              <a:chExt cx="1423000" cy="1423000"/>
            </a:xfrm>
          </p:grpSpPr>
          <p:sp>
            <p:nvSpPr>
              <p:cNvPr id="15" name="椭圆 14"/>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6" name="椭圆 15"/>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46" name="组合 45"/>
            <p:cNvGrpSpPr>
              <a:grpSpLocks noChangeAspect="1"/>
            </p:cNvGrpSpPr>
            <p:nvPr/>
          </p:nvGrpSpPr>
          <p:grpSpPr>
            <a:xfrm>
              <a:off x="2442030" y="2167550"/>
              <a:ext cx="369115" cy="360000"/>
              <a:chOff x="3388594" y="3312526"/>
              <a:chExt cx="483049" cy="471122"/>
            </a:xfrm>
            <a:solidFill>
              <a:schemeClr val="bg1"/>
            </a:solidFill>
          </p:grpSpPr>
          <p:sp>
            <p:nvSpPr>
              <p:cNvPr id="47"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8"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9"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79" name="组合 78"/>
          <p:cNvGrpSpPr/>
          <p:nvPr/>
        </p:nvGrpSpPr>
        <p:grpSpPr>
          <a:xfrm>
            <a:off x="2204442" y="4568594"/>
            <a:ext cx="785256" cy="785254"/>
            <a:chOff x="2233959" y="3818646"/>
            <a:chExt cx="785256" cy="785254"/>
          </a:xfrm>
        </p:grpSpPr>
        <p:grpSp>
          <p:nvGrpSpPr>
            <p:cNvPr id="24" name="组合 23"/>
            <p:cNvGrpSpPr/>
            <p:nvPr/>
          </p:nvGrpSpPr>
          <p:grpSpPr>
            <a:xfrm>
              <a:off x="2233959" y="3818646"/>
              <a:ext cx="785256" cy="785254"/>
              <a:chOff x="4738255" y="1682692"/>
              <a:chExt cx="1423000" cy="1423000"/>
            </a:xfrm>
          </p:grpSpPr>
          <p:sp>
            <p:nvSpPr>
              <p:cNvPr id="26" name="椭圆 25"/>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7" name="椭圆 26"/>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50" name="组合 49"/>
            <p:cNvGrpSpPr>
              <a:grpSpLocks noChangeAspect="1"/>
            </p:cNvGrpSpPr>
            <p:nvPr/>
          </p:nvGrpSpPr>
          <p:grpSpPr>
            <a:xfrm>
              <a:off x="2504034" y="3974073"/>
              <a:ext cx="365318" cy="417751"/>
              <a:chOff x="6591238" y="3233807"/>
              <a:chExt cx="499536" cy="571234"/>
            </a:xfrm>
            <a:solidFill>
              <a:schemeClr val="bg1"/>
            </a:solidFill>
          </p:grpSpPr>
          <p:sp>
            <p:nvSpPr>
              <p:cNvPr id="51" name="Freeform 83"/>
              <p:cNvSpPr/>
              <p:nvPr/>
            </p:nvSpPr>
            <p:spPr bwMode="auto">
              <a:xfrm>
                <a:off x="6743694" y="3702543"/>
                <a:ext cx="47708" cy="45323"/>
              </a:xfrm>
              <a:custGeom>
                <a:avLst/>
                <a:gdLst>
                  <a:gd name="T0" fmla="*/ 12 w 17"/>
                  <a:gd name="T1" fmla="*/ 0 h 16"/>
                  <a:gd name="T2" fmla="*/ 12 w 17"/>
                  <a:gd name="T3" fmla="*/ 3 h 16"/>
                  <a:gd name="T4" fmla="*/ 14 w 17"/>
                  <a:gd name="T5" fmla="*/ 8 h 16"/>
                  <a:gd name="T6" fmla="*/ 8 w 17"/>
                  <a:gd name="T7" fmla="*/ 13 h 16"/>
                  <a:gd name="T8" fmla="*/ 3 w 17"/>
                  <a:gd name="T9" fmla="*/ 7 h 16"/>
                  <a:gd name="T10" fmla="*/ 4 w 17"/>
                  <a:gd name="T11" fmla="*/ 3 h 16"/>
                  <a:gd name="T12" fmla="*/ 4 w 17"/>
                  <a:gd name="T13" fmla="*/ 0 h 16"/>
                  <a:gd name="T14" fmla="*/ 0 w 17"/>
                  <a:gd name="T15" fmla="*/ 7 h 16"/>
                  <a:gd name="T16" fmla="*/ 8 w 17"/>
                  <a:gd name="T17" fmla="*/ 16 h 16"/>
                  <a:gd name="T18" fmla="*/ 17 w 17"/>
                  <a:gd name="T19" fmla="*/ 7 h 16"/>
                  <a:gd name="T20" fmla="*/ 12 w 17"/>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6">
                    <a:moveTo>
                      <a:pt x="12" y="0"/>
                    </a:moveTo>
                    <a:cubicBezTo>
                      <a:pt x="12" y="3"/>
                      <a:pt x="12" y="3"/>
                      <a:pt x="12" y="3"/>
                    </a:cubicBezTo>
                    <a:cubicBezTo>
                      <a:pt x="13" y="4"/>
                      <a:pt x="14" y="6"/>
                      <a:pt x="14" y="8"/>
                    </a:cubicBezTo>
                    <a:cubicBezTo>
                      <a:pt x="14" y="11"/>
                      <a:pt x="11" y="14"/>
                      <a:pt x="8" y="13"/>
                    </a:cubicBezTo>
                    <a:cubicBezTo>
                      <a:pt x="4" y="13"/>
                      <a:pt x="2" y="10"/>
                      <a:pt x="3" y="7"/>
                    </a:cubicBezTo>
                    <a:cubicBezTo>
                      <a:pt x="3" y="5"/>
                      <a:pt x="3" y="4"/>
                      <a:pt x="4" y="3"/>
                    </a:cubicBezTo>
                    <a:cubicBezTo>
                      <a:pt x="4" y="0"/>
                      <a:pt x="4" y="0"/>
                      <a:pt x="4" y="0"/>
                    </a:cubicBezTo>
                    <a:cubicBezTo>
                      <a:pt x="2" y="1"/>
                      <a:pt x="0" y="4"/>
                      <a:pt x="0" y="7"/>
                    </a:cubicBezTo>
                    <a:cubicBezTo>
                      <a:pt x="0" y="12"/>
                      <a:pt x="4" y="16"/>
                      <a:pt x="8" y="16"/>
                    </a:cubicBezTo>
                    <a:cubicBezTo>
                      <a:pt x="13" y="16"/>
                      <a:pt x="17" y="12"/>
                      <a:pt x="17" y="7"/>
                    </a:cubicBezTo>
                    <a:cubicBezTo>
                      <a:pt x="17" y="4"/>
                      <a:pt x="15" y="1"/>
                      <a:pt x="1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2" name="Rectangle 84"/>
              <p:cNvSpPr>
                <a:spLocks noChangeArrowheads="1"/>
              </p:cNvSpPr>
              <p:nvPr/>
            </p:nvSpPr>
            <p:spPr bwMode="auto">
              <a:xfrm>
                <a:off x="6762778" y="3694194"/>
                <a:ext cx="5964" cy="3101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3" name="Freeform 85"/>
              <p:cNvSpPr/>
              <p:nvPr/>
            </p:nvSpPr>
            <p:spPr bwMode="auto">
              <a:xfrm>
                <a:off x="6814064" y="3448496"/>
                <a:ext cx="121657" cy="120464"/>
              </a:xfrm>
              <a:custGeom>
                <a:avLst/>
                <a:gdLst>
                  <a:gd name="T0" fmla="*/ 26 w 43"/>
                  <a:gd name="T1" fmla="*/ 1 h 43"/>
                  <a:gd name="T2" fmla="*/ 9 w 43"/>
                  <a:gd name="T3" fmla="*/ 43 h 43"/>
                  <a:gd name="T4" fmla="*/ 38 w 43"/>
                  <a:gd name="T5" fmla="*/ 0 h 43"/>
                  <a:gd name="T6" fmla="*/ 22 w 43"/>
                  <a:gd name="T7" fmla="*/ 22 h 43"/>
                  <a:gd name="T8" fmla="*/ 26 w 43"/>
                  <a:gd name="T9" fmla="*/ 1 h 43"/>
                </a:gdLst>
                <a:ahLst/>
                <a:cxnLst>
                  <a:cxn ang="0">
                    <a:pos x="T0" y="T1"/>
                  </a:cxn>
                  <a:cxn ang="0">
                    <a:pos x="T2" y="T3"/>
                  </a:cxn>
                  <a:cxn ang="0">
                    <a:pos x="T4" y="T5"/>
                  </a:cxn>
                  <a:cxn ang="0">
                    <a:pos x="T6" y="T7"/>
                  </a:cxn>
                  <a:cxn ang="0">
                    <a:pos x="T8" y="T9"/>
                  </a:cxn>
                </a:cxnLst>
                <a:rect l="0" t="0" r="r" b="b"/>
                <a:pathLst>
                  <a:path w="43" h="43">
                    <a:moveTo>
                      <a:pt x="26" y="1"/>
                    </a:moveTo>
                    <a:cubicBezTo>
                      <a:pt x="26" y="1"/>
                      <a:pt x="0" y="19"/>
                      <a:pt x="9" y="43"/>
                    </a:cubicBezTo>
                    <a:cubicBezTo>
                      <a:pt x="9" y="43"/>
                      <a:pt x="43" y="35"/>
                      <a:pt x="38" y="0"/>
                    </a:cubicBezTo>
                    <a:cubicBezTo>
                      <a:pt x="38" y="0"/>
                      <a:pt x="33" y="16"/>
                      <a:pt x="22" y="22"/>
                    </a:cubicBezTo>
                    <a:cubicBezTo>
                      <a:pt x="22" y="22"/>
                      <a:pt x="28" y="8"/>
                      <a:pt x="26"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4" name="Freeform 86"/>
              <p:cNvSpPr/>
              <p:nvPr/>
            </p:nvSpPr>
            <p:spPr bwMode="auto">
              <a:xfrm>
                <a:off x="6948841" y="3431798"/>
                <a:ext cx="107344" cy="115693"/>
              </a:xfrm>
              <a:custGeom>
                <a:avLst/>
                <a:gdLst>
                  <a:gd name="T0" fmla="*/ 3 w 38"/>
                  <a:gd name="T1" fmla="*/ 0 h 41"/>
                  <a:gd name="T2" fmla="*/ 20 w 38"/>
                  <a:gd name="T3" fmla="*/ 22 h 41"/>
                  <a:gd name="T4" fmla="*/ 0 w 38"/>
                  <a:gd name="T5" fmla="*/ 11 h 41"/>
                  <a:gd name="T6" fmla="*/ 36 w 38"/>
                  <a:gd name="T7" fmla="*/ 41 h 41"/>
                  <a:gd name="T8" fmla="*/ 3 w 38"/>
                  <a:gd name="T9" fmla="*/ 0 h 41"/>
                </a:gdLst>
                <a:ahLst/>
                <a:cxnLst>
                  <a:cxn ang="0">
                    <a:pos x="T0" y="T1"/>
                  </a:cxn>
                  <a:cxn ang="0">
                    <a:pos x="T2" y="T3"/>
                  </a:cxn>
                  <a:cxn ang="0">
                    <a:pos x="T4" y="T5"/>
                  </a:cxn>
                  <a:cxn ang="0">
                    <a:pos x="T6" y="T7"/>
                  </a:cxn>
                  <a:cxn ang="0">
                    <a:pos x="T8" y="T9"/>
                  </a:cxn>
                </a:cxnLst>
                <a:rect l="0" t="0" r="r" b="b"/>
                <a:pathLst>
                  <a:path w="38" h="41">
                    <a:moveTo>
                      <a:pt x="3" y="0"/>
                    </a:moveTo>
                    <a:cubicBezTo>
                      <a:pt x="3" y="0"/>
                      <a:pt x="17" y="10"/>
                      <a:pt x="20" y="22"/>
                    </a:cubicBezTo>
                    <a:cubicBezTo>
                      <a:pt x="20" y="22"/>
                      <a:pt x="9" y="11"/>
                      <a:pt x="0" y="11"/>
                    </a:cubicBezTo>
                    <a:cubicBezTo>
                      <a:pt x="0" y="11"/>
                      <a:pt x="11" y="41"/>
                      <a:pt x="36" y="41"/>
                    </a:cubicBezTo>
                    <a:cubicBezTo>
                      <a:pt x="36" y="41"/>
                      <a:pt x="38" y="7"/>
                      <a:pt x="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5" name="Freeform 87"/>
              <p:cNvSpPr/>
              <p:nvPr/>
            </p:nvSpPr>
            <p:spPr bwMode="auto">
              <a:xfrm>
                <a:off x="6952419" y="3304177"/>
                <a:ext cx="138355" cy="104959"/>
              </a:xfrm>
              <a:custGeom>
                <a:avLst/>
                <a:gdLst>
                  <a:gd name="T0" fmla="*/ 0 w 49"/>
                  <a:gd name="T1" fmla="*/ 30 h 37"/>
                  <a:gd name="T2" fmla="*/ 27 w 49"/>
                  <a:gd name="T3" fmla="*/ 22 h 37"/>
                  <a:gd name="T4" fmla="*/ 11 w 49"/>
                  <a:gd name="T5" fmla="*/ 37 h 37"/>
                  <a:gd name="T6" fmla="*/ 49 w 49"/>
                  <a:gd name="T7" fmla="*/ 12 h 37"/>
                  <a:gd name="T8" fmla="*/ 0 w 49"/>
                  <a:gd name="T9" fmla="*/ 30 h 37"/>
                </a:gdLst>
                <a:ahLst/>
                <a:cxnLst>
                  <a:cxn ang="0">
                    <a:pos x="T0" y="T1"/>
                  </a:cxn>
                  <a:cxn ang="0">
                    <a:pos x="T2" y="T3"/>
                  </a:cxn>
                  <a:cxn ang="0">
                    <a:pos x="T4" y="T5"/>
                  </a:cxn>
                  <a:cxn ang="0">
                    <a:pos x="T6" y="T7"/>
                  </a:cxn>
                  <a:cxn ang="0">
                    <a:pos x="T8" y="T9"/>
                  </a:cxn>
                </a:cxnLst>
                <a:rect l="0" t="0" r="r" b="b"/>
                <a:pathLst>
                  <a:path w="49" h="37">
                    <a:moveTo>
                      <a:pt x="0" y="30"/>
                    </a:moveTo>
                    <a:cubicBezTo>
                      <a:pt x="0" y="30"/>
                      <a:pt x="14" y="20"/>
                      <a:pt x="27" y="22"/>
                    </a:cubicBezTo>
                    <a:cubicBezTo>
                      <a:pt x="27" y="22"/>
                      <a:pt x="13" y="29"/>
                      <a:pt x="11" y="37"/>
                    </a:cubicBezTo>
                    <a:cubicBezTo>
                      <a:pt x="11" y="37"/>
                      <a:pt x="42" y="36"/>
                      <a:pt x="49" y="12"/>
                    </a:cubicBezTo>
                    <a:cubicBezTo>
                      <a:pt x="49" y="12"/>
                      <a:pt x="17" y="0"/>
                      <a:pt x="0" y="3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6" name="Freeform 88"/>
              <p:cNvSpPr/>
              <p:nvPr/>
            </p:nvSpPr>
            <p:spPr bwMode="auto">
              <a:xfrm>
                <a:off x="6842689" y="3233807"/>
                <a:ext cx="120464" cy="146704"/>
              </a:xfrm>
              <a:custGeom>
                <a:avLst/>
                <a:gdLst>
                  <a:gd name="T0" fmla="*/ 24 w 43"/>
                  <a:gd name="T1" fmla="*/ 24 h 52"/>
                  <a:gd name="T2" fmla="*/ 34 w 43"/>
                  <a:gd name="T3" fmla="*/ 45 h 52"/>
                  <a:gd name="T4" fmla="*/ 22 w 43"/>
                  <a:gd name="T5" fmla="*/ 0 h 52"/>
                  <a:gd name="T6" fmla="*/ 24 w 43"/>
                  <a:gd name="T7" fmla="*/ 52 h 52"/>
                  <a:gd name="T8" fmla="*/ 24 w 43"/>
                  <a:gd name="T9" fmla="*/ 24 h 52"/>
                </a:gdLst>
                <a:ahLst/>
                <a:cxnLst>
                  <a:cxn ang="0">
                    <a:pos x="T0" y="T1"/>
                  </a:cxn>
                  <a:cxn ang="0">
                    <a:pos x="T2" y="T3"/>
                  </a:cxn>
                  <a:cxn ang="0">
                    <a:pos x="T4" y="T5"/>
                  </a:cxn>
                  <a:cxn ang="0">
                    <a:pos x="T6" y="T7"/>
                  </a:cxn>
                  <a:cxn ang="0">
                    <a:pos x="T8" y="T9"/>
                  </a:cxn>
                </a:cxnLst>
                <a:rect l="0" t="0" r="r" b="b"/>
                <a:pathLst>
                  <a:path w="43" h="52">
                    <a:moveTo>
                      <a:pt x="24" y="24"/>
                    </a:moveTo>
                    <a:cubicBezTo>
                      <a:pt x="24" y="24"/>
                      <a:pt x="27" y="40"/>
                      <a:pt x="34" y="45"/>
                    </a:cubicBezTo>
                    <a:cubicBezTo>
                      <a:pt x="34" y="45"/>
                      <a:pt x="43" y="15"/>
                      <a:pt x="22" y="0"/>
                    </a:cubicBezTo>
                    <a:cubicBezTo>
                      <a:pt x="22" y="0"/>
                      <a:pt x="0" y="27"/>
                      <a:pt x="24" y="52"/>
                    </a:cubicBezTo>
                    <a:cubicBezTo>
                      <a:pt x="24" y="52"/>
                      <a:pt x="19" y="36"/>
                      <a:pt x="24"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7" name="Freeform 89"/>
              <p:cNvSpPr/>
              <p:nvPr/>
            </p:nvSpPr>
            <p:spPr bwMode="auto">
              <a:xfrm>
                <a:off x="6746080" y="3335188"/>
                <a:ext cx="144319" cy="124042"/>
              </a:xfrm>
              <a:custGeom>
                <a:avLst/>
                <a:gdLst>
                  <a:gd name="T0" fmla="*/ 47 w 51"/>
                  <a:gd name="T1" fmla="*/ 18 h 44"/>
                  <a:gd name="T2" fmla="*/ 0 w 51"/>
                  <a:gd name="T3" fmla="*/ 15 h 44"/>
                  <a:gd name="T4" fmla="*/ 51 w 51"/>
                  <a:gd name="T5" fmla="*/ 29 h 44"/>
                  <a:gd name="T6" fmla="*/ 24 w 51"/>
                  <a:gd name="T7" fmla="*/ 20 h 44"/>
                  <a:gd name="T8" fmla="*/ 47 w 51"/>
                  <a:gd name="T9" fmla="*/ 18 h 44"/>
                </a:gdLst>
                <a:ahLst/>
                <a:cxnLst>
                  <a:cxn ang="0">
                    <a:pos x="T0" y="T1"/>
                  </a:cxn>
                  <a:cxn ang="0">
                    <a:pos x="T2" y="T3"/>
                  </a:cxn>
                  <a:cxn ang="0">
                    <a:pos x="T4" y="T5"/>
                  </a:cxn>
                  <a:cxn ang="0">
                    <a:pos x="T6" y="T7"/>
                  </a:cxn>
                  <a:cxn ang="0">
                    <a:pos x="T8" y="T9"/>
                  </a:cxn>
                </a:cxnLst>
                <a:rect l="0" t="0" r="r" b="b"/>
                <a:pathLst>
                  <a:path w="51" h="44">
                    <a:moveTo>
                      <a:pt x="47" y="18"/>
                    </a:moveTo>
                    <a:cubicBezTo>
                      <a:pt x="47" y="18"/>
                      <a:pt x="21" y="0"/>
                      <a:pt x="0" y="15"/>
                    </a:cubicBezTo>
                    <a:cubicBezTo>
                      <a:pt x="0" y="15"/>
                      <a:pt x="20" y="44"/>
                      <a:pt x="51" y="29"/>
                    </a:cubicBezTo>
                    <a:cubicBezTo>
                      <a:pt x="51" y="29"/>
                      <a:pt x="35" y="29"/>
                      <a:pt x="24" y="20"/>
                    </a:cubicBezTo>
                    <a:cubicBezTo>
                      <a:pt x="24" y="20"/>
                      <a:pt x="40" y="23"/>
                      <a:pt x="47" y="18"/>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8" name="Freeform 90"/>
              <p:cNvSpPr>
                <a:spLocks noEditPoints="1"/>
              </p:cNvSpPr>
              <p:nvPr/>
            </p:nvSpPr>
            <p:spPr bwMode="auto">
              <a:xfrm>
                <a:off x="6591238" y="3311259"/>
                <a:ext cx="335153" cy="493782"/>
              </a:xfrm>
              <a:custGeom>
                <a:avLst/>
                <a:gdLst>
                  <a:gd name="T0" fmla="*/ 106 w 119"/>
                  <a:gd name="T1" fmla="*/ 137 h 175"/>
                  <a:gd name="T2" fmla="*/ 12 w 119"/>
                  <a:gd name="T3" fmla="*/ 137 h 175"/>
                  <a:gd name="T4" fmla="*/ 12 w 119"/>
                  <a:gd name="T5" fmla="*/ 12 h 175"/>
                  <a:gd name="T6" fmla="*/ 92 w 119"/>
                  <a:gd name="T7" fmla="*/ 12 h 175"/>
                  <a:gd name="T8" fmla="*/ 93 w 119"/>
                  <a:gd name="T9" fmla="*/ 0 h 175"/>
                  <a:gd name="T10" fmla="*/ 10 w 119"/>
                  <a:gd name="T11" fmla="*/ 0 h 175"/>
                  <a:gd name="T12" fmla="*/ 0 w 119"/>
                  <a:gd name="T13" fmla="*/ 10 h 175"/>
                  <a:gd name="T14" fmla="*/ 0 w 119"/>
                  <a:gd name="T15" fmla="*/ 166 h 175"/>
                  <a:gd name="T16" fmla="*/ 10 w 119"/>
                  <a:gd name="T17" fmla="*/ 175 h 175"/>
                  <a:gd name="T18" fmla="*/ 109 w 119"/>
                  <a:gd name="T19" fmla="*/ 175 h 175"/>
                  <a:gd name="T20" fmla="*/ 119 w 119"/>
                  <a:gd name="T21" fmla="*/ 166 h 175"/>
                  <a:gd name="T22" fmla="*/ 119 w 119"/>
                  <a:gd name="T23" fmla="*/ 72 h 175"/>
                  <a:gd name="T24" fmla="*/ 106 w 119"/>
                  <a:gd name="T25" fmla="*/ 95 h 175"/>
                  <a:gd name="T26" fmla="*/ 106 w 119"/>
                  <a:gd name="T27" fmla="*/ 137 h 175"/>
                  <a:gd name="T28" fmla="*/ 58 w 119"/>
                  <a:gd name="T29" fmla="*/ 170 h 175"/>
                  <a:gd name="T30" fmla="*/ 44 w 119"/>
                  <a:gd name="T31" fmla="*/ 155 h 175"/>
                  <a:gd name="T32" fmla="*/ 58 w 119"/>
                  <a:gd name="T33" fmla="*/ 141 h 175"/>
                  <a:gd name="T34" fmla="*/ 73 w 119"/>
                  <a:gd name="T35" fmla="*/ 155 h 175"/>
                  <a:gd name="T36" fmla="*/ 58 w 119"/>
                  <a:gd name="T37"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75">
                    <a:moveTo>
                      <a:pt x="106" y="137"/>
                    </a:moveTo>
                    <a:cubicBezTo>
                      <a:pt x="12" y="137"/>
                      <a:pt x="12" y="137"/>
                      <a:pt x="12" y="137"/>
                    </a:cubicBezTo>
                    <a:cubicBezTo>
                      <a:pt x="12" y="12"/>
                      <a:pt x="12" y="12"/>
                      <a:pt x="12" y="12"/>
                    </a:cubicBezTo>
                    <a:cubicBezTo>
                      <a:pt x="92" y="12"/>
                      <a:pt x="92" y="12"/>
                      <a:pt x="92" y="12"/>
                    </a:cubicBezTo>
                    <a:cubicBezTo>
                      <a:pt x="92" y="8"/>
                      <a:pt x="92" y="4"/>
                      <a:pt x="93" y="0"/>
                    </a:cubicBezTo>
                    <a:cubicBezTo>
                      <a:pt x="10" y="0"/>
                      <a:pt x="10" y="0"/>
                      <a:pt x="10" y="0"/>
                    </a:cubicBezTo>
                    <a:cubicBezTo>
                      <a:pt x="4" y="0"/>
                      <a:pt x="0" y="4"/>
                      <a:pt x="0" y="10"/>
                    </a:cubicBezTo>
                    <a:cubicBezTo>
                      <a:pt x="0" y="166"/>
                      <a:pt x="0" y="166"/>
                      <a:pt x="0" y="166"/>
                    </a:cubicBezTo>
                    <a:cubicBezTo>
                      <a:pt x="0" y="171"/>
                      <a:pt x="4" y="175"/>
                      <a:pt x="10" y="175"/>
                    </a:cubicBezTo>
                    <a:cubicBezTo>
                      <a:pt x="109" y="175"/>
                      <a:pt x="109" y="175"/>
                      <a:pt x="109" y="175"/>
                    </a:cubicBezTo>
                    <a:cubicBezTo>
                      <a:pt x="114" y="175"/>
                      <a:pt x="119" y="171"/>
                      <a:pt x="119" y="166"/>
                    </a:cubicBezTo>
                    <a:cubicBezTo>
                      <a:pt x="119" y="72"/>
                      <a:pt x="119" y="72"/>
                      <a:pt x="119" y="72"/>
                    </a:cubicBezTo>
                    <a:cubicBezTo>
                      <a:pt x="117" y="82"/>
                      <a:pt x="112" y="90"/>
                      <a:pt x="106" y="95"/>
                    </a:cubicBezTo>
                    <a:lnTo>
                      <a:pt x="106" y="137"/>
                    </a:lnTo>
                    <a:close/>
                    <a:moveTo>
                      <a:pt x="58" y="170"/>
                    </a:moveTo>
                    <a:cubicBezTo>
                      <a:pt x="50" y="170"/>
                      <a:pt x="44" y="163"/>
                      <a:pt x="44" y="155"/>
                    </a:cubicBezTo>
                    <a:cubicBezTo>
                      <a:pt x="44" y="147"/>
                      <a:pt x="50" y="141"/>
                      <a:pt x="58" y="141"/>
                    </a:cubicBezTo>
                    <a:cubicBezTo>
                      <a:pt x="66" y="141"/>
                      <a:pt x="73" y="147"/>
                      <a:pt x="73" y="155"/>
                    </a:cubicBezTo>
                    <a:cubicBezTo>
                      <a:pt x="73" y="163"/>
                      <a:pt x="66" y="170"/>
                      <a:pt x="58" y="1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59" name="Oval 91"/>
              <p:cNvSpPr>
                <a:spLocks noChangeArrowheads="1"/>
              </p:cNvSpPr>
              <p:nvPr/>
            </p:nvSpPr>
            <p:spPr bwMode="auto">
              <a:xfrm>
                <a:off x="6898747" y="3386474"/>
                <a:ext cx="47708" cy="4770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0" name="Freeform 92"/>
              <p:cNvSpPr/>
              <p:nvPr/>
            </p:nvSpPr>
            <p:spPr bwMode="auto">
              <a:xfrm>
                <a:off x="6735345" y="3597584"/>
                <a:ext cx="47708" cy="59636"/>
              </a:xfrm>
              <a:custGeom>
                <a:avLst/>
                <a:gdLst>
                  <a:gd name="T0" fmla="*/ 10 w 17"/>
                  <a:gd name="T1" fmla="*/ 21 h 21"/>
                  <a:gd name="T2" fmla="*/ 6 w 17"/>
                  <a:gd name="T3" fmla="*/ 0 h 21"/>
                  <a:gd name="T4" fmla="*/ 7 w 17"/>
                  <a:gd name="T5" fmla="*/ 11 h 21"/>
                  <a:gd name="T6" fmla="*/ 2 w 17"/>
                  <a:gd name="T7" fmla="*/ 4 h 21"/>
                  <a:gd name="T8" fmla="*/ 10 w 17"/>
                  <a:gd name="T9" fmla="*/ 21 h 21"/>
                </a:gdLst>
                <a:ahLst/>
                <a:cxnLst>
                  <a:cxn ang="0">
                    <a:pos x="T0" y="T1"/>
                  </a:cxn>
                  <a:cxn ang="0">
                    <a:pos x="T2" y="T3"/>
                  </a:cxn>
                  <a:cxn ang="0">
                    <a:pos x="T4" y="T5"/>
                  </a:cxn>
                  <a:cxn ang="0">
                    <a:pos x="T6" y="T7"/>
                  </a:cxn>
                  <a:cxn ang="0">
                    <a:pos x="T8" y="T9"/>
                  </a:cxn>
                </a:cxnLst>
                <a:rect l="0" t="0" r="r" b="b"/>
                <a:pathLst>
                  <a:path w="17" h="21">
                    <a:moveTo>
                      <a:pt x="10" y="21"/>
                    </a:moveTo>
                    <a:cubicBezTo>
                      <a:pt x="10" y="21"/>
                      <a:pt x="17" y="9"/>
                      <a:pt x="6" y="0"/>
                    </a:cubicBezTo>
                    <a:cubicBezTo>
                      <a:pt x="6" y="0"/>
                      <a:pt x="9" y="6"/>
                      <a:pt x="7" y="11"/>
                    </a:cubicBezTo>
                    <a:cubicBezTo>
                      <a:pt x="7" y="11"/>
                      <a:pt x="5" y="5"/>
                      <a:pt x="2" y="4"/>
                    </a:cubicBezTo>
                    <a:cubicBezTo>
                      <a:pt x="2" y="4"/>
                      <a:pt x="0" y="17"/>
                      <a:pt x="10"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1" name="Freeform 93"/>
              <p:cNvSpPr/>
              <p:nvPr/>
            </p:nvSpPr>
            <p:spPr bwMode="auto">
              <a:xfrm>
                <a:off x="6758007" y="3555840"/>
                <a:ext cx="62021" cy="53672"/>
              </a:xfrm>
              <a:custGeom>
                <a:avLst/>
                <a:gdLst>
                  <a:gd name="T0" fmla="*/ 22 w 22"/>
                  <a:gd name="T1" fmla="*/ 11 h 19"/>
                  <a:gd name="T2" fmla="*/ 0 w 22"/>
                  <a:gd name="T3" fmla="*/ 9 h 19"/>
                  <a:gd name="T4" fmla="*/ 11 w 22"/>
                  <a:gd name="T5" fmla="*/ 11 h 19"/>
                  <a:gd name="T6" fmla="*/ 2 w 22"/>
                  <a:gd name="T7" fmla="*/ 13 h 19"/>
                  <a:gd name="T8" fmla="*/ 22 w 22"/>
                  <a:gd name="T9" fmla="*/ 11 h 19"/>
                </a:gdLst>
                <a:ahLst/>
                <a:cxnLst>
                  <a:cxn ang="0">
                    <a:pos x="T0" y="T1"/>
                  </a:cxn>
                  <a:cxn ang="0">
                    <a:pos x="T2" y="T3"/>
                  </a:cxn>
                  <a:cxn ang="0">
                    <a:pos x="T4" y="T5"/>
                  </a:cxn>
                  <a:cxn ang="0">
                    <a:pos x="T6" y="T7"/>
                  </a:cxn>
                  <a:cxn ang="0">
                    <a:pos x="T8" y="T9"/>
                  </a:cxn>
                </a:cxnLst>
                <a:rect l="0" t="0" r="r" b="b"/>
                <a:pathLst>
                  <a:path w="22" h="19">
                    <a:moveTo>
                      <a:pt x="22" y="11"/>
                    </a:moveTo>
                    <a:cubicBezTo>
                      <a:pt x="22" y="11"/>
                      <a:pt x="12" y="0"/>
                      <a:pt x="0" y="9"/>
                    </a:cubicBezTo>
                    <a:cubicBezTo>
                      <a:pt x="0" y="9"/>
                      <a:pt x="7" y="8"/>
                      <a:pt x="11" y="11"/>
                    </a:cubicBezTo>
                    <a:cubicBezTo>
                      <a:pt x="11" y="11"/>
                      <a:pt x="5" y="11"/>
                      <a:pt x="2" y="13"/>
                    </a:cubicBezTo>
                    <a:cubicBezTo>
                      <a:pt x="2" y="13"/>
                      <a:pt x="14" y="19"/>
                      <a:pt x="22" y="1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2" name="Freeform 94"/>
              <p:cNvSpPr/>
              <p:nvPr/>
            </p:nvSpPr>
            <p:spPr bwMode="auto">
              <a:xfrm>
                <a:off x="6729382" y="3512902"/>
                <a:ext cx="53672" cy="56058"/>
              </a:xfrm>
              <a:custGeom>
                <a:avLst/>
                <a:gdLst>
                  <a:gd name="T0" fmla="*/ 10 w 19"/>
                  <a:gd name="T1" fmla="*/ 19 h 20"/>
                  <a:gd name="T2" fmla="*/ 14 w 19"/>
                  <a:gd name="T3" fmla="*/ 0 h 20"/>
                  <a:gd name="T4" fmla="*/ 4 w 19"/>
                  <a:gd name="T5" fmla="*/ 20 h 20"/>
                  <a:gd name="T6" fmla="*/ 10 w 19"/>
                  <a:gd name="T7" fmla="*/ 10 h 20"/>
                  <a:gd name="T8" fmla="*/ 10 w 19"/>
                  <a:gd name="T9" fmla="*/ 19 h 20"/>
                </a:gdLst>
                <a:ahLst/>
                <a:cxnLst>
                  <a:cxn ang="0">
                    <a:pos x="T0" y="T1"/>
                  </a:cxn>
                  <a:cxn ang="0">
                    <a:pos x="T2" y="T3"/>
                  </a:cxn>
                  <a:cxn ang="0">
                    <a:pos x="T4" y="T5"/>
                  </a:cxn>
                  <a:cxn ang="0">
                    <a:pos x="T6" y="T7"/>
                  </a:cxn>
                  <a:cxn ang="0">
                    <a:pos x="T8" y="T9"/>
                  </a:cxn>
                </a:cxnLst>
                <a:rect l="0" t="0" r="r" b="b"/>
                <a:pathLst>
                  <a:path w="19" h="20">
                    <a:moveTo>
                      <a:pt x="10" y="19"/>
                    </a:moveTo>
                    <a:cubicBezTo>
                      <a:pt x="10" y="19"/>
                      <a:pt x="19" y="9"/>
                      <a:pt x="14" y="0"/>
                    </a:cubicBezTo>
                    <a:cubicBezTo>
                      <a:pt x="14" y="0"/>
                      <a:pt x="0" y="6"/>
                      <a:pt x="4" y="20"/>
                    </a:cubicBezTo>
                    <a:cubicBezTo>
                      <a:pt x="4" y="20"/>
                      <a:pt x="6" y="13"/>
                      <a:pt x="10" y="10"/>
                    </a:cubicBezTo>
                    <a:cubicBezTo>
                      <a:pt x="10" y="10"/>
                      <a:pt x="8" y="16"/>
                      <a:pt x="10" y="1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3" name="Freeform 95"/>
              <p:cNvSpPr/>
              <p:nvPr/>
            </p:nvSpPr>
            <p:spPr bwMode="auto">
              <a:xfrm>
                <a:off x="6681673" y="3533178"/>
                <a:ext cx="47708" cy="47708"/>
              </a:xfrm>
              <a:custGeom>
                <a:avLst/>
                <a:gdLst>
                  <a:gd name="T0" fmla="*/ 17 w 17"/>
                  <a:gd name="T1" fmla="*/ 12 h 17"/>
                  <a:gd name="T2" fmla="*/ 0 w 17"/>
                  <a:gd name="T3" fmla="*/ 2 h 17"/>
                  <a:gd name="T4" fmla="*/ 16 w 17"/>
                  <a:gd name="T5" fmla="*/ 17 h 17"/>
                  <a:gd name="T6" fmla="*/ 8 w 17"/>
                  <a:gd name="T7" fmla="*/ 9 h 17"/>
                  <a:gd name="T8" fmla="*/ 17 w 17"/>
                  <a:gd name="T9" fmla="*/ 12 h 17"/>
                </a:gdLst>
                <a:ahLst/>
                <a:cxnLst>
                  <a:cxn ang="0">
                    <a:pos x="T0" y="T1"/>
                  </a:cxn>
                  <a:cxn ang="0">
                    <a:pos x="T2" y="T3"/>
                  </a:cxn>
                  <a:cxn ang="0">
                    <a:pos x="T4" y="T5"/>
                  </a:cxn>
                  <a:cxn ang="0">
                    <a:pos x="T6" y="T7"/>
                  </a:cxn>
                  <a:cxn ang="0">
                    <a:pos x="T8" y="T9"/>
                  </a:cxn>
                </a:cxnLst>
                <a:rect l="0" t="0" r="r" b="b"/>
                <a:pathLst>
                  <a:path w="17" h="17">
                    <a:moveTo>
                      <a:pt x="17" y="12"/>
                    </a:moveTo>
                    <a:cubicBezTo>
                      <a:pt x="17" y="12"/>
                      <a:pt x="11" y="0"/>
                      <a:pt x="0" y="2"/>
                    </a:cubicBezTo>
                    <a:cubicBezTo>
                      <a:pt x="0" y="2"/>
                      <a:pt x="1" y="17"/>
                      <a:pt x="16" y="17"/>
                    </a:cubicBezTo>
                    <a:cubicBezTo>
                      <a:pt x="16" y="17"/>
                      <a:pt x="10" y="14"/>
                      <a:pt x="8" y="9"/>
                    </a:cubicBezTo>
                    <a:cubicBezTo>
                      <a:pt x="8" y="9"/>
                      <a:pt x="13" y="12"/>
                      <a:pt x="17"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4" name="Freeform 96"/>
              <p:cNvSpPr/>
              <p:nvPr/>
            </p:nvSpPr>
            <p:spPr bwMode="auto">
              <a:xfrm>
                <a:off x="6678095" y="3591621"/>
                <a:ext cx="53672" cy="45323"/>
              </a:xfrm>
              <a:custGeom>
                <a:avLst/>
                <a:gdLst>
                  <a:gd name="T0" fmla="*/ 19 w 19"/>
                  <a:gd name="T1" fmla="*/ 2 h 16"/>
                  <a:gd name="T2" fmla="*/ 9 w 19"/>
                  <a:gd name="T3" fmla="*/ 7 h 16"/>
                  <a:gd name="T4" fmla="*/ 14 w 19"/>
                  <a:gd name="T5" fmla="*/ 0 h 16"/>
                  <a:gd name="T6" fmla="*/ 0 w 19"/>
                  <a:gd name="T7" fmla="*/ 13 h 16"/>
                  <a:gd name="T8" fmla="*/ 19 w 19"/>
                  <a:gd name="T9" fmla="*/ 2 h 16"/>
                </a:gdLst>
                <a:ahLst/>
                <a:cxnLst>
                  <a:cxn ang="0">
                    <a:pos x="T0" y="T1"/>
                  </a:cxn>
                  <a:cxn ang="0">
                    <a:pos x="T2" y="T3"/>
                  </a:cxn>
                  <a:cxn ang="0">
                    <a:pos x="T4" y="T5"/>
                  </a:cxn>
                  <a:cxn ang="0">
                    <a:pos x="T6" y="T7"/>
                  </a:cxn>
                  <a:cxn ang="0">
                    <a:pos x="T8" y="T9"/>
                  </a:cxn>
                </a:cxnLst>
                <a:rect l="0" t="0" r="r" b="b"/>
                <a:pathLst>
                  <a:path w="19" h="16">
                    <a:moveTo>
                      <a:pt x="19" y="2"/>
                    </a:moveTo>
                    <a:cubicBezTo>
                      <a:pt x="19" y="2"/>
                      <a:pt x="14" y="7"/>
                      <a:pt x="9" y="7"/>
                    </a:cubicBezTo>
                    <a:cubicBezTo>
                      <a:pt x="9" y="7"/>
                      <a:pt x="14" y="3"/>
                      <a:pt x="14" y="0"/>
                    </a:cubicBezTo>
                    <a:cubicBezTo>
                      <a:pt x="14" y="0"/>
                      <a:pt x="1" y="2"/>
                      <a:pt x="0" y="13"/>
                    </a:cubicBezTo>
                    <a:cubicBezTo>
                      <a:pt x="0" y="13"/>
                      <a:pt x="14" y="16"/>
                      <a:pt x="19"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5" name="Freeform 97"/>
              <p:cNvSpPr/>
              <p:nvPr/>
            </p:nvSpPr>
            <p:spPr bwMode="auto">
              <a:xfrm>
                <a:off x="6729382" y="3574923"/>
                <a:ext cx="22662" cy="22662"/>
              </a:xfrm>
              <a:custGeom>
                <a:avLst/>
                <a:gdLst>
                  <a:gd name="T0" fmla="*/ 6 w 8"/>
                  <a:gd name="T1" fmla="*/ 6 h 8"/>
                  <a:gd name="T2" fmla="*/ 6 w 8"/>
                  <a:gd name="T3" fmla="*/ 1 h 8"/>
                  <a:gd name="T4" fmla="*/ 1 w 8"/>
                  <a:gd name="T5" fmla="*/ 1 h 8"/>
                  <a:gd name="T6" fmla="*/ 1 w 8"/>
                  <a:gd name="T7" fmla="*/ 6 h 8"/>
                  <a:gd name="T8" fmla="*/ 6 w 8"/>
                  <a:gd name="T9" fmla="*/ 6 h 8"/>
                </a:gdLst>
                <a:ahLst/>
                <a:cxnLst>
                  <a:cxn ang="0">
                    <a:pos x="T0" y="T1"/>
                  </a:cxn>
                  <a:cxn ang="0">
                    <a:pos x="T2" y="T3"/>
                  </a:cxn>
                  <a:cxn ang="0">
                    <a:pos x="T4" y="T5"/>
                  </a:cxn>
                  <a:cxn ang="0">
                    <a:pos x="T6" y="T7"/>
                  </a:cxn>
                  <a:cxn ang="0">
                    <a:pos x="T8" y="T9"/>
                  </a:cxn>
                </a:cxnLst>
                <a:rect l="0" t="0" r="r" b="b"/>
                <a:pathLst>
                  <a:path w="8" h="8">
                    <a:moveTo>
                      <a:pt x="6" y="6"/>
                    </a:moveTo>
                    <a:cubicBezTo>
                      <a:pt x="8" y="5"/>
                      <a:pt x="8" y="2"/>
                      <a:pt x="6" y="1"/>
                    </a:cubicBezTo>
                    <a:cubicBezTo>
                      <a:pt x="5" y="0"/>
                      <a:pt x="2" y="0"/>
                      <a:pt x="1" y="1"/>
                    </a:cubicBezTo>
                    <a:cubicBezTo>
                      <a:pt x="0" y="3"/>
                      <a:pt x="0" y="5"/>
                      <a:pt x="1" y="6"/>
                    </a:cubicBezTo>
                    <a:cubicBezTo>
                      <a:pt x="3" y="8"/>
                      <a:pt x="5" y="8"/>
                      <a:pt x="6"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6" name="Freeform 98"/>
              <p:cNvSpPr/>
              <p:nvPr/>
            </p:nvSpPr>
            <p:spPr bwMode="auto">
              <a:xfrm>
                <a:off x="6690022" y="3473542"/>
                <a:ext cx="39360" cy="45323"/>
              </a:xfrm>
              <a:custGeom>
                <a:avLst/>
                <a:gdLst>
                  <a:gd name="T0" fmla="*/ 4 w 14"/>
                  <a:gd name="T1" fmla="*/ 2 h 16"/>
                  <a:gd name="T2" fmla="*/ 6 w 14"/>
                  <a:gd name="T3" fmla="*/ 16 h 16"/>
                  <a:gd name="T4" fmla="*/ 7 w 14"/>
                  <a:gd name="T5" fmla="*/ 0 h 16"/>
                  <a:gd name="T6" fmla="*/ 6 w 14"/>
                  <a:gd name="T7" fmla="*/ 8 h 16"/>
                  <a:gd name="T8" fmla="*/ 4 w 14"/>
                  <a:gd name="T9" fmla="*/ 2 h 16"/>
                </a:gdLst>
                <a:ahLst/>
                <a:cxnLst>
                  <a:cxn ang="0">
                    <a:pos x="T0" y="T1"/>
                  </a:cxn>
                  <a:cxn ang="0">
                    <a:pos x="T2" y="T3"/>
                  </a:cxn>
                  <a:cxn ang="0">
                    <a:pos x="T4" y="T5"/>
                  </a:cxn>
                  <a:cxn ang="0">
                    <a:pos x="T6" y="T7"/>
                  </a:cxn>
                  <a:cxn ang="0">
                    <a:pos x="T8" y="T9"/>
                  </a:cxn>
                </a:cxnLst>
                <a:rect l="0" t="0" r="r" b="b"/>
                <a:pathLst>
                  <a:path w="14" h="16">
                    <a:moveTo>
                      <a:pt x="4" y="2"/>
                    </a:moveTo>
                    <a:cubicBezTo>
                      <a:pt x="4" y="2"/>
                      <a:pt x="0" y="11"/>
                      <a:pt x="6" y="16"/>
                    </a:cubicBezTo>
                    <a:cubicBezTo>
                      <a:pt x="6" y="16"/>
                      <a:pt x="14" y="8"/>
                      <a:pt x="7" y="0"/>
                    </a:cubicBezTo>
                    <a:cubicBezTo>
                      <a:pt x="7" y="0"/>
                      <a:pt x="8" y="5"/>
                      <a:pt x="6" y="8"/>
                    </a:cubicBezTo>
                    <a:cubicBezTo>
                      <a:pt x="6" y="8"/>
                      <a:pt x="6" y="4"/>
                      <a:pt x="4"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7" name="Freeform 99"/>
              <p:cNvSpPr/>
              <p:nvPr/>
            </p:nvSpPr>
            <p:spPr bwMode="auto">
              <a:xfrm>
                <a:off x="6718647" y="3453267"/>
                <a:ext cx="41745" cy="36974"/>
              </a:xfrm>
              <a:custGeom>
                <a:avLst/>
                <a:gdLst>
                  <a:gd name="T0" fmla="*/ 0 w 15"/>
                  <a:gd name="T1" fmla="*/ 3 h 13"/>
                  <a:gd name="T2" fmla="*/ 8 w 15"/>
                  <a:gd name="T3" fmla="*/ 7 h 13"/>
                  <a:gd name="T4" fmla="*/ 1 w 15"/>
                  <a:gd name="T5" fmla="*/ 7 h 13"/>
                  <a:gd name="T6" fmla="*/ 15 w 15"/>
                  <a:gd name="T7" fmla="*/ 9 h 13"/>
                  <a:gd name="T8" fmla="*/ 0 w 15"/>
                  <a:gd name="T9" fmla="*/ 3 h 13"/>
                </a:gdLst>
                <a:ahLst/>
                <a:cxnLst>
                  <a:cxn ang="0">
                    <a:pos x="T0" y="T1"/>
                  </a:cxn>
                  <a:cxn ang="0">
                    <a:pos x="T2" y="T3"/>
                  </a:cxn>
                  <a:cxn ang="0">
                    <a:pos x="T4" y="T5"/>
                  </a:cxn>
                  <a:cxn ang="0">
                    <a:pos x="T6" y="T7"/>
                  </a:cxn>
                  <a:cxn ang="0">
                    <a:pos x="T8" y="T9"/>
                  </a:cxn>
                </a:cxnLst>
                <a:rect l="0" t="0" r="r" b="b"/>
                <a:pathLst>
                  <a:path w="15" h="13">
                    <a:moveTo>
                      <a:pt x="0" y="3"/>
                    </a:moveTo>
                    <a:cubicBezTo>
                      <a:pt x="0" y="3"/>
                      <a:pt x="5" y="4"/>
                      <a:pt x="8" y="7"/>
                    </a:cubicBezTo>
                    <a:cubicBezTo>
                      <a:pt x="8" y="7"/>
                      <a:pt x="3" y="5"/>
                      <a:pt x="1" y="7"/>
                    </a:cubicBezTo>
                    <a:cubicBezTo>
                      <a:pt x="1" y="7"/>
                      <a:pt x="8" y="13"/>
                      <a:pt x="15" y="9"/>
                    </a:cubicBezTo>
                    <a:cubicBezTo>
                      <a:pt x="15" y="9"/>
                      <a:pt x="10" y="0"/>
                      <a:pt x="0" y="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8" name="Freeform 100"/>
              <p:cNvSpPr/>
              <p:nvPr/>
            </p:nvSpPr>
            <p:spPr bwMode="auto">
              <a:xfrm>
                <a:off x="6709105" y="3417484"/>
                <a:ext cx="34589" cy="35781"/>
              </a:xfrm>
              <a:custGeom>
                <a:avLst/>
                <a:gdLst>
                  <a:gd name="T0" fmla="*/ 0 w 12"/>
                  <a:gd name="T1" fmla="*/ 12 h 13"/>
                  <a:gd name="T2" fmla="*/ 6 w 12"/>
                  <a:gd name="T3" fmla="*/ 6 h 13"/>
                  <a:gd name="T4" fmla="*/ 4 w 12"/>
                  <a:gd name="T5" fmla="*/ 13 h 13"/>
                  <a:gd name="T6" fmla="*/ 11 w 12"/>
                  <a:gd name="T7" fmla="*/ 0 h 13"/>
                  <a:gd name="T8" fmla="*/ 0 w 12"/>
                  <a:gd name="T9" fmla="*/ 12 h 13"/>
                </a:gdLst>
                <a:ahLst/>
                <a:cxnLst>
                  <a:cxn ang="0">
                    <a:pos x="T0" y="T1"/>
                  </a:cxn>
                  <a:cxn ang="0">
                    <a:pos x="T2" y="T3"/>
                  </a:cxn>
                  <a:cxn ang="0">
                    <a:pos x="T4" y="T5"/>
                  </a:cxn>
                  <a:cxn ang="0">
                    <a:pos x="T6" y="T7"/>
                  </a:cxn>
                  <a:cxn ang="0">
                    <a:pos x="T8" y="T9"/>
                  </a:cxn>
                </a:cxnLst>
                <a:rect l="0" t="0" r="r" b="b"/>
                <a:pathLst>
                  <a:path w="12" h="13">
                    <a:moveTo>
                      <a:pt x="0" y="12"/>
                    </a:moveTo>
                    <a:cubicBezTo>
                      <a:pt x="0" y="12"/>
                      <a:pt x="2" y="8"/>
                      <a:pt x="6" y="6"/>
                    </a:cubicBezTo>
                    <a:cubicBezTo>
                      <a:pt x="6" y="6"/>
                      <a:pt x="3" y="10"/>
                      <a:pt x="4" y="13"/>
                    </a:cubicBezTo>
                    <a:cubicBezTo>
                      <a:pt x="4" y="13"/>
                      <a:pt x="12" y="8"/>
                      <a:pt x="11" y="0"/>
                    </a:cubicBezTo>
                    <a:cubicBezTo>
                      <a:pt x="11" y="0"/>
                      <a:pt x="0" y="2"/>
                      <a:pt x="0" y="1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69" name="Freeform 101"/>
              <p:cNvSpPr/>
              <p:nvPr/>
            </p:nvSpPr>
            <p:spPr bwMode="auto">
              <a:xfrm>
                <a:off x="6667361" y="3417484"/>
                <a:ext cx="33396" cy="39360"/>
              </a:xfrm>
              <a:custGeom>
                <a:avLst/>
                <a:gdLst>
                  <a:gd name="T0" fmla="*/ 2 w 12"/>
                  <a:gd name="T1" fmla="*/ 0 h 14"/>
                  <a:gd name="T2" fmla="*/ 10 w 12"/>
                  <a:gd name="T3" fmla="*/ 14 h 14"/>
                  <a:gd name="T4" fmla="*/ 6 w 12"/>
                  <a:gd name="T5" fmla="*/ 6 h 14"/>
                  <a:gd name="T6" fmla="*/ 12 w 12"/>
                  <a:gd name="T7" fmla="*/ 10 h 14"/>
                  <a:gd name="T8" fmla="*/ 2 w 12"/>
                  <a:gd name="T9" fmla="*/ 0 h 14"/>
                </a:gdLst>
                <a:ahLst/>
                <a:cxnLst>
                  <a:cxn ang="0">
                    <a:pos x="T0" y="T1"/>
                  </a:cxn>
                  <a:cxn ang="0">
                    <a:pos x="T2" y="T3"/>
                  </a:cxn>
                  <a:cxn ang="0">
                    <a:pos x="T4" y="T5"/>
                  </a:cxn>
                  <a:cxn ang="0">
                    <a:pos x="T6" y="T7"/>
                  </a:cxn>
                  <a:cxn ang="0">
                    <a:pos x="T8" y="T9"/>
                  </a:cxn>
                </a:cxnLst>
                <a:rect l="0" t="0" r="r" b="b"/>
                <a:pathLst>
                  <a:path w="12" h="14">
                    <a:moveTo>
                      <a:pt x="2" y="0"/>
                    </a:moveTo>
                    <a:cubicBezTo>
                      <a:pt x="2" y="0"/>
                      <a:pt x="0" y="11"/>
                      <a:pt x="10" y="14"/>
                    </a:cubicBezTo>
                    <a:cubicBezTo>
                      <a:pt x="10" y="14"/>
                      <a:pt x="7" y="10"/>
                      <a:pt x="6" y="6"/>
                    </a:cubicBezTo>
                    <a:cubicBezTo>
                      <a:pt x="6" y="6"/>
                      <a:pt x="9" y="10"/>
                      <a:pt x="12" y="10"/>
                    </a:cubicBezTo>
                    <a:cubicBezTo>
                      <a:pt x="12" y="10"/>
                      <a:pt x="10" y="1"/>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0" name="Freeform 102"/>
              <p:cNvSpPr/>
              <p:nvPr/>
            </p:nvSpPr>
            <p:spPr bwMode="auto">
              <a:xfrm>
                <a:off x="6653048" y="3459230"/>
                <a:ext cx="45323" cy="34589"/>
              </a:xfrm>
              <a:custGeom>
                <a:avLst/>
                <a:gdLst>
                  <a:gd name="T0" fmla="*/ 0 w 16"/>
                  <a:gd name="T1" fmla="*/ 7 h 12"/>
                  <a:gd name="T2" fmla="*/ 16 w 16"/>
                  <a:gd name="T3" fmla="*/ 4 h 12"/>
                  <a:gd name="T4" fmla="*/ 7 w 16"/>
                  <a:gd name="T5" fmla="*/ 5 h 12"/>
                  <a:gd name="T6" fmla="*/ 13 w 16"/>
                  <a:gd name="T7" fmla="*/ 1 h 12"/>
                  <a:gd name="T8" fmla="*/ 0 w 16"/>
                  <a:gd name="T9" fmla="*/ 7 h 12"/>
                </a:gdLst>
                <a:ahLst/>
                <a:cxnLst>
                  <a:cxn ang="0">
                    <a:pos x="T0" y="T1"/>
                  </a:cxn>
                  <a:cxn ang="0">
                    <a:pos x="T2" y="T3"/>
                  </a:cxn>
                  <a:cxn ang="0">
                    <a:pos x="T4" y="T5"/>
                  </a:cxn>
                  <a:cxn ang="0">
                    <a:pos x="T6" y="T7"/>
                  </a:cxn>
                  <a:cxn ang="0">
                    <a:pos x="T8" y="T9"/>
                  </a:cxn>
                </a:cxnLst>
                <a:rect l="0" t="0" r="r" b="b"/>
                <a:pathLst>
                  <a:path w="16" h="12">
                    <a:moveTo>
                      <a:pt x="0" y="7"/>
                    </a:moveTo>
                    <a:cubicBezTo>
                      <a:pt x="0" y="7"/>
                      <a:pt x="9" y="12"/>
                      <a:pt x="16" y="4"/>
                    </a:cubicBezTo>
                    <a:cubicBezTo>
                      <a:pt x="16" y="4"/>
                      <a:pt x="11" y="6"/>
                      <a:pt x="7" y="5"/>
                    </a:cubicBezTo>
                    <a:cubicBezTo>
                      <a:pt x="7" y="5"/>
                      <a:pt x="12" y="3"/>
                      <a:pt x="13" y="1"/>
                    </a:cubicBezTo>
                    <a:cubicBezTo>
                      <a:pt x="13" y="1"/>
                      <a:pt x="3" y="0"/>
                      <a:pt x="0"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1" name="Freeform 103"/>
              <p:cNvSpPr/>
              <p:nvPr/>
            </p:nvSpPr>
            <p:spPr bwMode="auto">
              <a:xfrm>
                <a:off x="6695986" y="3453267"/>
                <a:ext cx="16698" cy="17891"/>
              </a:xfrm>
              <a:custGeom>
                <a:avLst/>
                <a:gdLst>
                  <a:gd name="T0" fmla="*/ 2 w 6"/>
                  <a:gd name="T1" fmla="*/ 1 h 6"/>
                  <a:gd name="T2" fmla="*/ 1 w 6"/>
                  <a:gd name="T3" fmla="*/ 4 h 6"/>
                  <a:gd name="T4" fmla="*/ 4 w 6"/>
                  <a:gd name="T5" fmla="*/ 5 h 6"/>
                  <a:gd name="T6" fmla="*/ 5 w 6"/>
                  <a:gd name="T7" fmla="*/ 2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2" y="6"/>
                      <a:pt x="3" y="6"/>
                      <a:pt x="4" y="5"/>
                    </a:cubicBezTo>
                    <a:cubicBezTo>
                      <a:pt x="6" y="5"/>
                      <a:pt x="6" y="3"/>
                      <a:pt x="5" y="2"/>
                    </a:cubicBezTo>
                    <a:cubicBezTo>
                      <a:pt x="5" y="1"/>
                      <a:pt x="3" y="0"/>
                      <a:pt x="2"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80" name="组合 79"/>
          <p:cNvGrpSpPr/>
          <p:nvPr/>
        </p:nvGrpSpPr>
        <p:grpSpPr>
          <a:xfrm>
            <a:off x="2204442" y="5666254"/>
            <a:ext cx="785256" cy="785254"/>
            <a:chOff x="2233958" y="4781526"/>
            <a:chExt cx="785256" cy="785254"/>
          </a:xfrm>
        </p:grpSpPr>
        <p:grpSp>
          <p:nvGrpSpPr>
            <p:cNvPr id="29" name="组合 28"/>
            <p:cNvGrpSpPr/>
            <p:nvPr/>
          </p:nvGrpSpPr>
          <p:grpSpPr>
            <a:xfrm>
              <a:off x="2233958" y="4781526"/>
              <a:ext cx="785256" cy="785254"/>
              <a:chOff x="4738255" y="1682692"/>
              <a:chExt cx="1423000" cy="1423000"/>
            </a:xfrm>
          </p:grpSpPr>
          <p:sp>
            <p:nvSpPr>
              <p:cNvPr id="31" name="椭圆 30"/>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2" name="椭圆 31"/>
              <p:cNvSpPr/>
              <p:nvPr/>
            </p:nvSpPr>
            <p:spPr>
              <a:xfrm>
                <a:off x="4868092" y="1812529"/>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72" name="组合 71"/>
            <p:cNvGrpSpPr>
              <a:grpSpLocks noChangeAspect="1"/>
            </p:cNvGrpSpPr>
            <p:nvPr/>
          </p:nvGrpSpPr>
          <p:grpSpPr>
            <a:xfrm>
              <a:off x="2442014" y="4993801"/>
              <a:ext cx="389448" cy="395986"/>
              <a:chOff x="8235281" y="3222898"/>
              <a:chExt cx="568894" cy="578441"/>
            </a:xfrm>
            <a:solidFill>
              <a:schemeClr val="bg1"/>
            </a:solidFill>
          </p:grpSpPr>
          <p:sp>
            <p:nvSpPr>
              <p:cNvPr id="73" name="Freeform 111"/>
              <p:cNvSpPr/>
              <p:nvPr/>
            </p:nvSpPr>
            <p:spPr bwMode="auto">
              <a:xfrm>
                <a:off x="8506027" y="3369580"/>
                <a:ext cx="149089" cy="146703"/>
              </a:xfrm>
              <a:custGeom>
                <a:avLst/>
                <a:gdLst>
                  <a:gd name="T0" fmla="*/ 50 w 53"/>
                  <a:gd name="T1" fmla="*/ 2 h 52"/>
                  <a:gd name="T2" fmla="*/ 41 w 53"/>
                  <a:gd name="T3" fmla="*/ 2 h 52"/>
                  <a:gd name="T4" fmla="*/ 2 w 53"/>
                  <a:gd name="T5" fmla="*/ 40 h 52"/>
                  <a:gd name="T6" fmla="*/ 2 w 53"/>
                  <a:gd name="T7" fmla="*/ 49 h 52"/>
                  <a:gd name="T8" fmla="*/ 12 w 53"/>
                  <a:gd name="T9" fmla="*/ 49 h 52"/>
                  <a:gd name="T10" fmla="*/ 50 w 53"/>
                  <a:gd name="T11" fmla="*/ 12 h 52"/>
                  <a:gd name="T12" fmla="*/ 50 w 53"/>
                  <a:gd name="T13" fmla="*/ 2 h 52"/>
                </a:gdLst>
                <a:ahLst/>
                <a:cxnLst>
                  <a:cxn ang="0">
                    <a:pos x="T0" y="T1"/>
                  </a:cxn>
                  <a:cxn ang="0">
                    <a:pos x="T2" y="T3"/>
                  </a:cxn>
                  <a:cxn ang="0">
                    <a:pos x="T4" y="T5"/>
                  </a:cxn>
                  <a:cxn ang="0">
                    <a:pos x="T6" y="T7"/>
                  </a:cxn>
                  <a:cxn ang="0">
                    <a:pos x="T8" y="T9"/>
                  </a:cxn>
                  <a:cxn ang="0">
                    <a:pos x="T10" y="T11"/>
                  </a:cxn>
                  <a:cxn ang="0">
                    <a:pos x="T12" y="T13"/>
                  </a:cxn>
                </a:cxnLst>
                <a:rect l="0" t="0" r="r" b="b"/>
                <a:pathLst>
                  <a:path w="53" h="52">
                    <a:moveTo>
                      <a:pt x="50" y="2"/>
                    </a:moveTo>
                    <a:cubicBezTo>
                      <a:pt x="48" y="0"/>
                      <a:pt x="44" y="0"/>
                      <a:pt x="41" y="2"/>
                    </a:cubicBezTo>
                    <a:cubicBezTo>
                      <a:pt x="2" y="40"/>
                      <a:pt x="2" y="40"/>
                      <a:pt x="2" y="40"/>
                    </a:cubicBezTo>
                    <a:cubicBezTo>
                      <a:pt x="0" y="43"/>
                      <a:pt x="0" y="47"/>
                      <a:pt x="2" y="49"/>
                    </a:cubicBezTo>
                    <a:cubicBezTo>
                      <a:pt x="5" y="52"/>
                      <a:pt x="9" y="52"/>
                      <a:pt x="12" y="49"/>
                    </a:cubicBezTo>
                    <a:cubicBezTo>
                      <a:pt x="50" y="12"/>
                      <a:pt x="50" y="12"/>
                      <a:pt x="50" y="12"/>
                    </a:cubicBezTo>
                    <a:cubicBezTo>
                      <a:pt x="53" y="9"/>
                      <a:pt x="53" y="5"/>
                      <a:pt x="50"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4" name="Freeform 112"/>
              <p:cNvSpPr/>
              <p:nvPr/>
            </p:nvSpPr>
            <p:spPr bwMode="auto">
              <a:xfrm>
                <a:off x="8235281" y="3348110"/>
                <a:ext cx="456809" cy="453229"/>
              </a:xfrm>
              <a:custGeom>
                <a:avLst/>
                <a:gdLst>
                  <a:gd name="T0" fmla="*/ 152 w 162"/>
                  <a:gd name="T1" fmla="*/ 43 h 161"/>
                  <a:gd name="T2" fmla="*/ 152 w 162"/>
                  <a:gd name="T3" fmla="*/ 43 h 161"/>
                  <a:gd name="T4" fmla="*/ 145 w 162"/>
                  <a:gd name="T5" fmla="*/ 42 h 161"/>
                  <a:gd name="T6" fmla="*/ 142 w 162"/>
                  <a:gd name="T7" fmla="*/ 42 h 161"/>
                  <a:gd name="T8" fmla="*/ 153 w 162"/>
                  <a:gd name="T9" fmla="*/ 81 h 161"/>
                  <a:gd name="T10" fmla="*/ 153 w 162"/>
                  <a:gd name="T11" fmla="*/ 88 h 161"/>
                  <a:gd name="T12" fmla="*/ 126 w 162"/>
                  <a:gd name="T13" fmla="*/ 88 h 161"/>
                  <a:gd name="T14" fmla="*/ 81 w 162"/>
                  <a:gd name="T15" fmla="*/ 126 h 161"/>
                  <a:gd name="T16" fmla="*/ 36 w 162"/>
                  <a:gd name="T17" fmla="*/ 88 h 161"/>
                  <a:gd name="T18" fmla="*/ 9 w 162"/>
                  <a:gd name="T19" fmla="*/ 88 h 161"/>
                  <a:gd name="T20" fmla="*/ 9 w 162"/>
                  <a:gd name="T21" fmla="*/ 81 h 161"/>
                  <a:gd name="T22" fmla="*/ 81 w 162"/>
                  <a:gd name="T23" fmla="*/ 8 h 161"/>
                  <a:gd name="T24" fmla="*/ 115 w 162"/>
                  <a:gd name="T25" fmla="*/ 16 h 161"/>
                  <a:gd name="T26" fmla="*/ 114 w 162"/>
                  <a:gd name="T27" fmla="*/ 11 h 161"/>
                  <a:gd name="T28" fmla="*/ 113 w 162"/>
                  <a:gd name="T29" fmla="*/ 6 h 161"/>
                  <a:gd name="T30" fmla="*/ 81 w 162"/>
                  <a:gd name="T31" fmla="*/ 0 h 161"/>
                  <a:gd name="T32" fmla="*/ 0 w 162"/>
                  <a:gd name="T33" fmla="*/ 81 h 161"/>
                  <a:gd name="T34" fmla="*/ 81 w 162"/>
                  <a:gd name="T35" fmla="*/ 161 h 161"/>
                  <a:gd name="T36" fmla="*/ 162 w 162"/>
                  <a:gd name="T37" fmla="*/ 81 h 161"/>
                  <a:gd name="T38" fmla="*/ 153 w 162"/>
                  <a:gd name="T39" fmla="*/ 43 h 161"/>
                  <a:gd name="T40" fmla="*/ 152 w 162"/>
                  <a:gd name="T41" fmla="*/ 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161">
                    <a:moveTo>
                      <a:pt x="152" y="43"/>
                    </a:moveTo>
                    <a:cubicBezTo>
                      <a:pt x="152" y="43"/>
                      <a:pt x="152" y="43"/>
                      <a:pt x="152" y="43"/>
                    </a:cubicBezTo>
                    <a:cubicBezTo>
                      <a:pt x="150" y="43"/>
                      <a:pt x="147" y="43"/>
                      <a:pt x="145" y="42"/>
                    </a:cubicBezTo>
                    <a:cubicBezTo>
                      <a:pt x="142" y="42"/>
                      <a:pt x="142" y="42"/>
                      <a:pt x="142" y="42"/>
                    </a:cubicBezTo>
                    <a:cubicBezTo>
                      <a:pt x="149" y="53"/>
                      <a:pt x="153" y="66"/>
                      <a:pt x="153" y="81"/>
                    </a:cubicBezTo>
                    <a:cubicBezTo>
                      <a:pt x="153" y="83"/>
                      <a:pt x="153" y="86"/>
                      <a:pt x="153" y="88"/>
                    </a:cubicBezTo>
                    <a:cubicBezTo>
                      <a:pt x="126" y="88"/>
                      <a:pt x="126" y="88"/>
                      <a:pt x="126" y="88"/>
                    </a:cubicBezTo>
                    <a:cubicBezTo>
                      <a:pt x="122" y="109"/>
                      <a:pt x="104" y="126"/>
                      <a:pt x="81" y="126"/>
                    </a:cubicBezTo>
                    <a:cubicBezTo>
                      <a:pt x="59" y="126"/>
                      <a:pt x="40" y="109"/>
                      <a:pt x="36" y="88"/>
                    </a:cubicBezTo>
                    <a:cubicBezTo>
                      <a:pt x="9" y="88"/>
                      <a:pt x="9" y="88"/>
                      <a:pt x="9" y="88"/>
                    </a:cubicBezTo>
                    <a:cubicBezTo>
                      <a:pt x="9" y="86"/>
                      <a:pt x="9" y="83"/>
                      <a:pt x="9" y="81"/>
                    </a:cubicBezTo>
                    <a:cubicBezTo>
                      <a:pt x="9" y="41"/>
                      <a:pt x="41" y="8"/>
                      <a:pt x="81" y="8"/>
                    </a:cubicBezTo>
                    <a:cubicBezTo>
                      <a:pt x="93" y="8"/>
                      <a:pt x="105" y="11"/>
                      <a:pt x="115" y="16"/>
                    </a:cubicBezTo>
                    <a:cubicBezTo>
                      <a:pt x="114" y="11"/>
                      <a:pt x="114" y="11"/>
                      <a:pt x="114" y="11"/>
                    </a:cubicBezTo>
                    <a:cubicBezTo>
                      <a:pt x="113" y="10"/>
                      <a:pt x="113" y="8"/>
                      <a:pt x="113" y="6"/>
                    </a:cubicBezTo>
                    <a:cubicBezTo>
                      <a:pt x="103" y="2"/>
                      <a:pt x="93" y="0"/>
                      <a:pt x="81" y="0"/>
                    </a:cubicBezTo>
                    <a:cubicBezTo>
                      <a:pt x="36" y="0"/>
                      <a:pt x="0" y="36"/>
                      <a:pt x="0" y="81"/>
                    </a:cubicBezTo>
                    <a:cubicBezTo>
                      <a:pt x="0" y="125"/>
                      <a:pt x="36" y="161"/>
                      <a:pt x="81" y="161"/>
                    </a:cubicBezTo>
                    <a:cubicBezTo>
                      <a:pt x="126" y="161"/>
                      <a:pt x="162" y="125"/>
                      <a:pt x="162" y="81"/>
                    </a:cubicBezTo>
                    <a:cubicBezTo>
                      <a:pt x="162" y="67"/>
                      <a:pt x="159" y="54"/>
                      <a:pt x="153" y="43"/>
                    </a:cubicBezTo>
                    <a:cubicBezTo>
                      <a:pt x="152" y="43"/>
                      <a:pt x="152" y="43"/>
                      <a:pt x="152" y="4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5" name="Freeform 113"/>
              <p:cNvSpPr/>
              <p:nvPr/>
            </p:nvSpPr>
            <p:spPr bwMode="auto">
              <a:xfrm>
                <a:off x="8355745" y="3435179"/>
                <a:ext cx="231386" cy="225423"/>
              </a:xfrm>
              <a:custGeom>
                <a:avLst/>
                <a:gdLst>
                  <a:gd name="T0" fmla="*/ 44 w 82"/>
                  <a:gd name="T1" fmla="*/ 24 h 80"/>
                  <a:gd name="T2" fmla="*/ 56 w 82"/>
                  <a:gd name="T3" fmla="*/ 2 h 80"/>
                  <a:gd name="T4" fmla="*/ 31 w 82"/>
                  <a:gd name="T5" fmla="*/ 9 h 80"/>
                  <a:gd name="T6" fmla="*/ 11 w 82"/>
                  <a:gd name="T7" fmla="*/ 29 h 80"/>
                  <a:gd name="T8" fmla="*/ 11 w 82"/>
                  <a:gd name="T9" fmla="*/ 67 h 80"/>
                  <a:gd name="T10" fmla="*/ 13 w 82"/>
                  <a:gd name="T11" fmla="*/ 70 h 80"/>
                  <a:gd name="T12" fmla="*/ 53 w 82"/>
                  <a:gd name="T13" fmla="*/ 70 h 80"/>
                  <a:gd name="T14" fmla="*/ 73 w 82"/>
                  <a:gd name="T15" fmla="*/ 50 h 80"/>
                  <a:gd name="T16" fmla="*/ 80 w 82"/>
                  <a:gd name="T17" fmla="*/ 25 h 80"/>
                  <a:gd name="T18" fmla="*/ 58 w 82"/>
                  <a:gd name="T19" fmla="*/ 37 h 80"/>
                  <a:gd name="T20" fmla="*/ 39 w 82"/>
                  <a:gd name="T21" fmla="*/ 56 h 80"/>
                  <a:gd name="T22" fmla="*/ 27 w 82"/>
                  <a:gd name="T23" fmla="*/ 56 h 80"/>
                  <a:gd name="T24" fmla="*/ 25 w 82"/>
                  <a:gd name="T25" fmla="*/ 54 h 80"/>
                  <a:gd name="T26" fmla="*/ 25 w 82"/>
                  <a:gd name="T27" fmla="*/ 42 h 80"/>
                  <a:gd name="T28" fmla="*/ 44 w 82"/>
                  <a:gd name="T2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0">
                    <a:moveTo>
                      <a:pt x="44" y="24"/>
                    </a:moveTo>
                    <a:cubicBezTo>
                      <a:pt x="46" y="21"/>
                      <a:pt x="52" y="13"/>
                      <a:pt x="56" y="2"/>
                    </a:cubicBezTo>
                    <a:cubicBezTo>
                      <a:pt x="47" y="0"/>
                      <a:pt x="38" y="3"/>
                      <a:pt x="31" y="9"/>
                    </a:cubicBezTo>
                    <a:cubicBezTo>
                      <a:pt x="11" y="29"/>
                      <a:pt x="11" y="29"/>
                      <a:pt x="11" y="29"/>
                    </a:cubicBezTo>
                    <a:cubicBezTo>
                      <a:pt x="0" y="39"/>
                      <a:pt x="0" y="57"/>
                      <a:pt x="11" y="67"/>
                    </a:cubicBezTo>
                    <a:cubicBezTo>
                      <a:pt x="13" y="70"/>
                      <a:pt x="13" y="70"/>
                      <a:pt x="13" y="70"/>
                    </a:cubicBezTo>
                    <a:cubicBezTo>
                      <a:pt x="24" y="80"/>
                      <a:pt x="42" y="80"/>
                      <a:pt x="53" y="70"/>
                    </a:cubicBezTo>
                    <a:cubicBezTo>
                      <a:pt x="73" y="50"/>
                      <a:pt x="73" y="50"/>
                      <a:pt x="73" y="50"/>
                    </a:cubicBezTo>
                    <a:cubicBezTo>
                      <a:pt x="80" y="43"/>
                      <a:pt x="82" y="34"/>
                      <a:pt x="80" y="25"/>
                    </a:cubicBezTo>
                    <a:cubicBezTo>
                      <a:pt x="72" y="29"/>
                      <a:pt x="63" y="33"/>
                      <a:pt x="58" y="37"/>
                    </a:cubicBezTo>
                    <a:cubicBezTo>
                      <a:pt x="39" y="56"/>
                      <a:pt x="39" y="56"/>
                      <a:pt x="39" y="56"/>
                    </a:cubicBezTo>
                    <a:cubicBezTo>
                      <a:pt x="36" y="59"/>
                      <a:pt x="31" y="59"/>
                      <a:pt x="27" y="56"/>
                    </a:cubicBezTo>
                    <a:cubicBezTo>
                      <a:pt x="25" y="54"/>
                      <a:pt x="25" y="54"/>
                      <a:pt x="25" y="54"/>
                    </a:cubicBezTo>
                    <a:cubicBezTo>
                      <a:pt x="22" y="51"/>
                      <a:pt x="22" y="45"/>
                      <a:pt x="25" y="42"/>
                    </a:cubicBezTo>
                    <a:lnTo>
                      <a:pt x="44" y="2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76" name="Freeform 114"/>
              <p:cNvSpPr/>
              <p:nvPr/>
            </p:nvSpPr>
            <p:spPr bwMode="auto">
              <a:xfrm>
                <a:off x="8572789" y="3222898"/>
                <a:ext cx="231386" cy="226617"/>
              </a:xfrm>
              <a:custGeom>
                <a:avLst/>
                <a:gdLst>
                  <a:gd name="T0" fmla="*/ 71 w 82"/>
                  <a:gd name="T1" fmla="*/ 13 h 80"/>
                  <a:gd name="T2" fmla="*/ 69 w 82"/>
                  <a:gd name="T3" fmla="*/ 10 h 80"/>
                  <a:gd name="T4" fmla="*/ 29 w 82"/>
                  <a:gd name="T5" fmla="*/ 10 h 80"/>
                  <a:gd name="T6" fmla="*/ 10 w 82"/>
                  <a:gd name="T7" fmla="*/ 30 h 80"/>
                  <a:gd name="T8" fmla="*/ 2 w 82"/>
                  <a:gd name="T9" fmla="*/ 54 h 80"/>
                  <a:gd name="T10" fmla="*/ 24 w 82"/>
                  <a:gd name="T11" fmla="*/ 43 h 80"/>
                  <a:gd name="T12" fmla="*/ 43 w 82"/>
                  <a:gd name="T13" fmla="*/ 24 h 80"/>
                  <a:gd name="T14" fmla="*/ 55 w 82"/>
                  <a:gd name="T15" fmla="*/ 24 h 80"/>
                  <a:gd name="T16" fmla="*/ 57 w 82"/>
                  <a:gd name="T17" fmla="*/ 26 h 80"/>
                  <a:gd name="T18" fmla="*/ 57 w 82"/>
                  <a:gd name="T19" fmla="*/ 38 h 80"/>
                  <a:gd name="T20" fmla="*/ 38 w 82"/>
                  <a:gd name="T21" fmla="*/ 57 h 80"/>
                  <a:gd name="T22" fmla="*/ 27 w 82"/>
                  <a:gd name="T23" fmla="*/ 78 h 80"/>
                  <a:gd name="T24" fmla="*/ 52 w 82"/>
                  <a:gd name="T25" fmla="*/ 71 h 80"/>
                  <a:gd name="T26" fmla="*/ 71 w 82"/>
                  <a:gd name="T27" fmla="*/ 51 h 80"/>
                  <a:gd name="T28" fmla="*/ 71 w 82"/>
                  <a:gd name="T29" fmla="*/ 1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80">
                    <a:moveTo>
                      <a:pt x="71" y="13"/>
                    </a:moveTo>
                    <a:cubicBezTo>
                      <a:pt x="69" y="10"/>
                      <a:pt x="69" y="10"/>
                      <a:pt x="69" y="10"/>
                    </a:cubicBezTo>
                    <a:cubicBezTo>
                      <a:pt x="58" y="0"/>
                      <a:pt x="40" y="0"/>
                      <a:pt x="29" y="10"/>
                    </a:cubicBezTo>
                    <a:cubicBezTo>
                      <a:pt x="10" y="30"/>
                      <a:pt x="10" y="30"/>
                      <a:pt x="10" y="30"/>
                    </a:cubicBezTo>
                    <a:cubicBezTo>
                      <a:pt x="3" y="36"/>
                      <a:pt x="0" y="45"/>
                      <a:pt x="2" y="54"/>
                    </a:cubicBezTo>
                    <a:cubicBezTo>
                      <a:pt x="8" y="52"/>
                      <a:pt x="16" y="49"/>
                      <a:pt x="24" y="43"/>
                    </a:cubicBezTo>
                    <a:cubicBezTo>
                      <a:pt x="43" y="24"/>
                      <a:pt x="43" y="24"/>
                      <a:pt x="43" y="24"/>
                    </a:cubicBezTo>
                    <a:cubicBezTo>
                      <a:pt x="47" y="21"/>
                      <a:pt x="52" y="21"/>
                      <a:pt x="55" y="24"/>
                    </a:cubicBezTo>
                    <a:cubicBezTo>
                      <a:pt x="57" y="26"/>
                      <a:pt x="57" y="26"/>
                      <a:pt x="57" y="26"/>
                    </a:cubicBezTo>
                    <a:cubicBezTo>
                      <a:pt x="61" y="29"/>
                      <a:pt x="61" y="35"/>
                      <a:pt x="57" y="38"/>
                    </a:cubicBezTo>
                    <a:cubicBezTo>
                      <a:pt x="38" y="57"/>
                      <a:pt x="38" y="57"/>
                      <a:pt x="38" y="57"/>
                    </a:cubicBezTo>
                    <a:cubicBezTo>
                      <a:pt x="30" y="66"/>
                      <a:pt x="28" y="73"/>
                      <a:pt x="27" y="78"/>
                    </a:cubicBezTo>
                    <a:cubicBezTo>
                      <a:pt x="35" y="80"/>
                      <a:pt x="45" y="77"/>
                      <a:pt x="52" y="71"/>
                    </a:cubicBezTo>
                    <a:cubicBezTo>
                      <a:pt x="71" y="51"/>
                      <a:pt x="71" y="51"/>
                      <a:pt x="71" y="51"/>
                    </a:cubicBezTo>
                    <a:cubicBezTo>
                      <a:pt x="82" y="41"/>
                      <a:pt x="82" y="23"/>
                      <a:pt x="71"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81" name="椭圆 80"/>
          <p:cNvSpPr/>
          <p:nvPr/>
        </p:nvSpPr>
        <p:spPr>
          <a:xfrm>
            <a:off x="256877" y="293699"/>
            <a:ext cx="805640" cy="80564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mj-lt"/>
            </a:endParaRPr>
          </a:p>
        </p:txBody>
      </p:sp>
      <p:sp>
        <p:nvSpPr>
          <p:cNvPr id="82" name="矩形: 圆角 81"/>
          <p:cNvSpPr/>
          <p:nvPr/>
        </p:nvSpPr>
        <p:spPr>
          <a:xfrm>
            <a:off x="1232034" y="1308631"/>
            <a:ext cx="131017" cy="662482"/>
          </a:xfrm>
          <a:prstGeom prst="roundRect">
            <a:avLst/>
          </a:prstGeom>
          <a:solidFill>
            <a:schemeClr val="bg1"/>
          </a:solidFill>
          <a:ln w="19050">
            <a:no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500"/>
                                        <p:tgtEl>
                                          <p:spTgt spid="81"/>
                                        </p:tgtEl>
                                        <p:attrNameLst>
                                          <p:attrName>ppt_x</p:attrName>
                                        </p:attrNameLst>
                                      </p:cBhvr>
                                      <p:tavLst>
                                        <p:tav tm="0">
                                          <p:val>
                                            <p:strVal val="#ppt_x-#ppt_w*1.125000"/>
                                          </p:val>
                                        </p:tav>
                                        <p:tav tm="100000">
                                          <p:val>
                                            <p:strVal val="#ppt_x"/>
                                          </p:val>
                                        </p:tav>
                                      </p:tavLst>
                                    </p:anim>
                                    <p:animEffect transition="in" filter="wipe(right)">
                                      <p:cBhvr>
                                        <p:cTn id="8" dur="500"/>
                                        <p:tgtEl>
                                          <p:spTgt spid="81"/>
                                        </p:tgtEl>
                                      </p:cBhvr>
                                    </p:animEffect>
                                  </p:childTnLst>
                                </p:cTn>
                              </p:par>
                              <p:par>
                                <p:cTn id="9" presetID="42" presetClass="entr" presetSubtype="0"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22" presetClass="entr" presetSubtype="1" fill="hold" grpId="0" nodeType="withEffect">
                                  <p:stCondLst>
                                    <p:cond delay="1300"/>
                                  </p:stCondLst>
                                  <p:childTnLst>
                                    <p:set>
                                      <p:cBhvr>
                                        <p:cTn id="15" dur="1" fill="hold">
                                          <p:stCondLst>
                                            <p:cond delay="0"/>
                                          </p:stCondLst>
                                        </p:cTn>
                                        <p:tgtEl>
                                          <p:spTgt spid="82"/>
                                        </p:tgtEl>
                                        <p:attrNameLst>
                                          <p:attrName>style.visibility</p:attrName>
                                        </p:attrNameLst>
                                      </p:cBhvr>
                                      <p:to>
                                        <p:strVal val="visible"/>
                                      </p:to>
                                    </p:set>
                                    <p:animEffect transition="in" filter="wipe(up)">
                                      <p:cBhvr>
                                        <p:cTn id="16" dur="500"/>
                                        <p:tgtEl>
                                          <p:spTgt spid="82"/>
                                        </p:tgtEl>
                                      </p:cBhvr>
                                    </p:animEffect>
                                  </p:childTnLst>
                                </p:cTn>
                              </p:par>
                              <p:par>
                                <p:cTn id="17" presetID="42" presetClass="entr" presetSubtype="0"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1000"/>
                                        <p:tgtEl>
                                          <p:spTgt spid="77"/>
                                        </p:tgtEl>
                                      </p:cBhvr>
                                    </p:animEffect>
                                    <p:anim calcmode="lin" valueType="num">
                                      <p:cBhvr>
                                        <p:cTn id="26" dur="1000" fill="hold"/>
                                        <p:tgtEl>
                                          <p:spTgt spid="77"/>
                                        </p:tgtEl>
                                        <p:attrNameLst>
                                          <p:attrName>ppt_x</p:attrName>
                                        </p:attrNameLst>
                                      </p:cBhvr>
                                      <p:tavLst>
                                        <p:tav tm="0">
                                          <p:val>
                                            <p:strVal val="#ppt_x"/>
                                          </p:val>
                                        </p:tav>
                                        <p:tav tm="100000">
                                          <p:val>
                                            <p:strVal val="#ppt_x"/>
                                          </p:val>
                                        </p:tav>
                                      </p:tavLst>
                                    </p:anim>
                                    <p:anim calcmode="lin" valueType="num">
                                      <p:cBhvr>
                                        <p:cTn id="27" dur="1000" fill="hold"/>
                                        <p:tgtEl>
                                          <p:spTgt spid="7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1000"/>
                                        <p:tgtEl>
                                          <p:spTgt spid="78"/>
                                        </p:tgtEl>
                                      </p:cBhvr>
                                    </p:animEffect>
                                    <p:anim calcmode="lin" valueType="num">
                                      <p:cBhvr>
                                        <p:cTn id="31" dur="1000" fill="hold"/>
                                        <p:tgtEl>
                                          <p:spTgt spid="78"/>
                                        </p:tgtEl>
                                        <p:attrNameLst>
                                          <p:attrName>ppt_x</p:attrName>
                                        </p:attrNameLst>
                                      </p:cBhvr>
                                      <p:tavLst>
                                        <p:tav tm="0">
                                          <p:val>
                                            <p:strVal val="#ppt_x"/>
                                          </p:val>
                                        </p:tav>
                                        <p:tav tm="100000">
                                          <p:val>
                                            <p:strVal val="#ppt_x"/>
                                          </p:val>
                                        </p:tav>
                                      </p:tavLst>
                                    </p:anim>
                                    <p:anim calcmode="lin" valueType="num">
                                      <p:cBhvr>
                                        <p:cTn id="32" dur="1000" fill="hold"/>
                                        <p:tgtEl>
                                          <p:spTgt spid="7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400"/>
                                  </p:stCondLst>
                                  <p:childTnLst>
                                    <p:set>
                                      <p:cBhvr>
                                        <p:cTn id="34" dur="1" fill="hold">
                                          <p:stCondLst>
                                            <p:cond delay="0"/>
                                          </p:stCondLst>
                                        </p:cTn>
                                        <p:tgtEl>
                                          <p:spTgt spid="79"/>
                                        </p:tgtEl>
                                        <p:attrNameLst>
                                          <p:attrName>style.visibility</p:attrName>
                                        </p:attrNameLst>
                                      </p:cBhvr>
                                      <p:to>
                                        <p:strVal val="visible"/>
                                      </p:to>
                                    </p:set>
                                    <p:animEffect transition="in" filter="fade">
                                      <p:cBhvr>
                                        <p:cTn id="35" dur="1000"/>
                                        <p:tgtEl>
                                          <p:spTgt spid="79"/>
                                        </p:tgtEl>
                                      </p:cBhvr>
                                    </p:animEffect>
                                    <p:anim calcmode="lin" valueType="num">
                                      <p:cBhvr>
                                        <p:cTn id="36" dur="1000" fill="hold"/>
                                        <p:tgtEl>
                                          <p:spTgt spid="79"/>
                                        </p:tgtEl>
                                        <p:attrNameLst>
                                          <p:attrName>ppt_x</p:attrName>
                                        </p:attrNameLst>
                                      </p:cBhvr>
                                      <p:tavLst>
                                        <p:tav tm="0">
                                          <p:val>
                                            <p:strVal val="#ppt_x"/>
                                          </p:val>
                                        </p:tav>
                                        <p:tav tm="100000">
                                          <p:val>
                                            <p:strVal val="#ppt_x"/>
                                          </p:val>
                                        </p:tav>
                                      </p:tavLst>
                                    </p:anim>
                                    <p:anim calcmode="lin" valueType="num">
                                      <p:cBhvr>
                                        <p:cTn id="37" dur="1000" fill="hold"/>
                                        <p:tgtEl>
                                          <p:spTgt spid="7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600"/>
                                  </p:stCondLst>
                                  <p:childTnLst>
                                    <p:set>
                                      <p:cBhvr>
                                        <p:cTn id="39" dur="1" fill="hold">
                                          <p:stCondLst>
                                            <p:cond delay="0"/>
                                          </p:stCondLst>
                                        </p:cTn>
                                        <p:tgtEl>
                                          <p:spTgt spid="80"/>
                                        </p:tgtEl>
                                        <p:attrNameLst>
                                          <p:attrName>style.visibility</p:attrName>
                                        </p:attrNameLst>
                                      </p:cBhvr>
                                      <p:to>
                                        <p:strVal val="visible"/>
                                      </p:to>
                                    </p:set>
                                    <p:animEffect transition="in" filter="fade">
                                      <p:cBhvr>
                                        <p:cTn id="40" dur="1000"/>
                                        <p:tgtEl>
                                          <p:spTgt spid="80"/>
                                        </p:tgtEl>
                                      </p:cBhvr>
                                    </p:animEffect>
                                    <p:anim calcmode="lin" valueType="num">
                                      <p:cBhvr>
                                        <p:cTn id="41" dur="1000" fill="hold"/>
                                        <p:tgtEl>
                                          <p:spTgt spid="80"/>
                                        </p:tgtEl>
                                        <p:attrNameLst>
                                          <p:attrName>ppt_x</p:attrName>
                                        </p:attrNameLst>
                                      </p:cBhvr>
                                      <p:tavLst>
                                        <p:tav tm="0">
                                          <p:val>
                                            <p:strVal val="#ppt_x"/>
                                          </p:val>
                                        </p:tav>
                                        <p:tav tm="100000">
                                          <p:val>
                                            <p:strVal val="#ppt_x"/>
                                          </p:val>
                                        </p:tav>
                                      </p:tavLst>
                                    </p:anim>
                                    <p:anim calcmode="lin" valueType="num">
                                      <p:cBhvr>
                                        <p:cTn id="42" dur="1000" fill="hold"/>
                                        <p:tgtEl>
                                          <p:spTgt spid="80"/>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P spid="8" grpId="0"/>
      <p:bldP spid="33" grpId="0"/>
      <p:bldP spid="81" grpId="0" animBg="1"/>
      <p:bldP spid="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a:spLocks noChangeAspect="1"/>
          </p:cNvSpPr>
          <p:nvPr/>
        </p:nvSpPr>
        <p:spPr>
          <a:xfrm>
            <a:off x="2430779" y="1743025"/>
            <a:ext cx="3240000" cy="3240000"/>
          </a:xfrm>
          <a:prstGeom prst="rect">
            <a:avLst/>
          </a:prstGeom>
          <a:solidFill>
            <a:schemeClr val="bg1">
              <a:lumMod val="95000"/>
            </a:schemeClr>
          </a:soli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23" name="矩形 22"/>
          <p:cNvSpPr>
            <a:spLocks noChangeAspect="1"/>
          </p:cNvSpPr>
          <p:nvPr/>
        </p:nvSpPr>
        <p:spPr>
          <a:xfrm>
            <a:off x="6521223" y="1743025"/>
            <a:ext cx="3240000" cy="3240000"/>
          </a:xfrm>
          <a:prstGeom prst="rect">
            <a:avLst/>
          </a:prstGeom>
          <a:solidFill>
            <a:schemeClr val="bg1">
              <a:lumMod val="95000"/>
            </a:schemeClr>
          </a:soli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0" name="文本框 9"/>
          <p:cNvSpPr txBox="1"/>
          <p:nvPr/>
        </p:nvSpPr>
        <p:spPr>
          <a:xfrm>
            <a:off x="2493124" y="2701306"/>
            <a:ext cx="3115311" cy="1323439"/>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一方</a:t>
            </a:r>
            <a:endParaRPr lang="en-US" altLang="zh-CN" sz="4000" dirty="0">
              <a:latin typeface="微软雅黑" panose="020B0503020204020204" pitchFamily="34" charset="-122"/>
              <a:ea typeface="微软雅黑" panose="020B0503020204020204" pitchFamily="34" charset="-122"/>
            </a:endParaRPr>
          </a:p>
          <a:p>
            <a:pPr algn="ctr"/>
            <a:r>
              <a:rPr lang="en-US" altLang="zh-CN" sz="4000" dirty="0">
                <a:latin typeface="微软雅黑" panose="020B0503020204020204" pitchFamily="34" charset="-122"/>
                <a:ea typeface="微软雅黑" panose="020B0503020204020204" pitchFamily="34" charset="-122"/>
              </a:rPr>
              <a:t>100%</a:t>
            </a:r>
            <a:r>
              <a:rPr lang="zh-CN" altLang="en-US" sz="4000" dirty="0">
                <a:latin typeface="微软雅黑" panose="020B0503020204020204" pitchFamily="34" charset="-122"/>
                <a:ea typeface="微软雅黑" panose="020B0503020204020204" pitchFamily="34" charset="-122"/>
              </a:rPr>
              <a:t>扣除</a:t>
            </a:r>
          </a:p>
        </p:txBody>
      </p:sp>
      <p:sp>
        <p:nvSpPr>
          <p:cNvPr id="24" name="文本框 23"/>
          <p:cNvSpPr txBox="1"/>
          <p:nvPr/>
        </p:nvSpPr>
        <p:spPr>
          <a:xfrm>
            <a:off x="6734812" y="2701306"/>
            <a:ext cx="2812823" cy="1323439"/>
          </a:xfrm>
          <a:prstGeom prst="rect">
            <a:avLst/>
          </a:prstGeom>
          <a:noFill/>
        </p:spPr>
        <p:txBody>
          <a:bodyPr wrap="square" rtlCol="0">
            <a:spAutoFit/>
          </a:bodyPr>
          <a:lstStyle/>
          <a:p>
            <a:pPr algn="ctr"/>
            <a:r>
              <a:rPr lang="zh-CN" altLang="en-US" sz="4000" dirty="0">
                <a:latin typeface="微软雅黑" panose="020B0503020204020204" pitchFamily="34" charset="-122"/>
                <a:ea typeface="微软雅黑" panose="020B0503020204020204" pitchFamily="34" charset="-122"/>
              </a:rPr>
              <a:t>双方</a:t>
            </a:r>
            <a:endParaRPr lang="en-US" altLang="zh-CN" sz="4000" dirty="0">
              <a:latin typeface="微软雅黑" panose="020B0503020204020204" pitchFamily="34" charset="-122"/>
              <a:ea typeface="微软雅黑" panose="020B0503020204020204" pitchFamily="34" charset="-122"/>
            </a:endParaRPr>
          </a:p>
          <a:p>
            <a:pPr algn="ctr"/>
            <a:r>
              <a:rPr lang="zh-CN" altLang="en-US" sz="4000" dirty="0">
                <a:latin typeface="微软雅黑" panose="020B0503020204020204" pitchFamily="34" charset="-122"/>
                <a:ea typeface="微软雅黑" panose="020B0503020204020204" pitchFamily="34" charset="-122"/>
              </a:rPr>
              <a:t>各</a:t>
            </a:r>
            <a:r>
              <a:rPr lang="en-US" altLang="zh-CN" sz="4000" dirty="0">
                <a:latin typeface="微软雅黑" panose="020B0503020204020204" pitchFamily="34" charset="-122"/>
                <a:ea typeface="微软雅黑" panose="020B0503020204020204" pitchFamily="34" charset="-122"/>
              </a:rPr>
              <a:t>50%</a:t>
            </a:r>
            <a:r>
              <a:rPr lang="zh-CN" altLang="en-US" sz="4000" dirty="0">
                <a:latin typeface="微软雅黑" panose="020B0503020204020204" pitchFamily="34" charset="-122"/>
                <a:ea typeface="微软雅黑" panose="020B0503020204020204" pitchFamily="34" charset="-122"/>
              </a:rPr>
              <a:t>扣除</a:t>
            </a:r>
          </a:p>
        </p:txBody>
      </p:sp>
      <p:sp>
        <p:nvSpPr>
          <p:cNvPr id="11" name="矩形 10"/>
          <p:cNvSpPr/>
          <p:nvPr/>
        </p:nvSpPr>
        <p:spPr>
          <a:xfrm>
            <a:off x="2430779" y="5354152"/>
            <a:ext cx="7330444" cy="523220"/>
          </a:xfrm>
          <a:prstGeom prst="rect">
            <a:avLst/>
          </a:prstGeom>
        </p:spPr>
        <p:txBody>
          <a:bodyPr wrap="square">
            <a:spAutoFit/>
          </a:bodyPr>
          <a:lstStyle/>
          <a:p>
            <a:pPr algn="dist"/>
            <a:r>
              <a:rPr lang="zh-CN" altLang="en-US" sz="2800" dirty="0">
                <a:solidFill>
                  <a:schemeClr val="bg1"/>
                </a:solidFill>
                <a:latin typeface="微软雅黑" panose="020B0503020204020204" pitchFamily="34" charset="-122"/>
                <a:ea typeface="微软雅黑" panose="020B0503020204020204" pitchFamily="34" charset="-122"/>
              </a:rPr>
              <a:t>具体扣除方式在一个纳税年度内不能变更</a:t>
            </a:r>
          </a:p>
        </p:txBody>
      </p:sp>
      <p:sp>
        <p:nvSpPr>
          <p:cNvPr id="12" name="文本框 11"/>
          <p:cNvSpPr txBox="1"/>
          <p:nvPr/>
        </p:nvSpPr>
        <p:spPr>
          <a:xfrm>
            <a:off x="5219962" y="450610"/>
            <a:ext cx="1752077" cy="707886"/>
          </a:xfrm>
          <a:prstGeom prst="rect">
            <a:avLst/>
          </a:prstGeom>
          <a:noFill/>
          <a:ln>
            <a:solidFill>
              <a:schemeClr val="bg1"/>
            </a:solidFill>
            <a:prstDash val="dash"/>
          </a:ln>
        </p:spPr>
        <p:txBody>
          <a:bodyPr wrap="square" rtlCol="0">
            <a:spAutoFit/>
          </a:bodyPr>
          <a:lstStyle/>
          <a:p>
            <a:pPr algn="ctr"/>
            <a:r>
              <a:rPr lang="zh-CN" altLang="en-US" sz="4000" dirty="0">
                <a:solidFill>
                  <a:schemeClr val="bg1"/>
                </a:solidFill>
                <a:latin typeface="微软雅黑" panose="020B0503020204020204" pitchFamily="34" charset="-122"/>
                <a:ea typeface="微软雅黑" panose="020B0503020204020204" pitchFamily="34" charset="-122"/>
              </a:rPr>
              <a:t>二选一 </a:t>
            </a:r>
          </a:p>
        </p:txBody>
      </p:sp>
      <p:grpSp>
        <p:nvGrpSpPr>
          <p:cNvPr id="25" name="组合 24"/>
          <p:cNvGrpSpPr/>
          <p:nvPr/>
        </p:nvGrpSpPr>
        <p:grpSpPr>
          <a:xfrm>
            <a:off x="3658151" y="1371898"/>
            <a:ext cx="785256" cy="785254"/>
            <a:chOff x="2233959" y="1954923"/>
            <a:chExt cx="785256" cy="785254"/>
          </a:xfrm>
        </p:grpSpPr>
        <p:grpSp>
          <p:nvGrpSpPr>
            <p:cNvPr id="26" name="组合 25"/>
            <p:cNvGrpSpPr/>
            <p:nvPr/>
          </p:nvGrpSpPr>
          <p:grpSpPr>
            <a:xfrm>
              <a:off x="2233959" y="1954923"/>
              <a:ext cx="785256" cy="785254"/>
              <a:chOff x="4738255" y="1682692"/>
              <a:chExt cx="1423000" cy="1423000"/>
            </a:xfrm>
          </p:grpSpPr>
          <p:sp>
            <p:nvSpPr>
              <p:cNvPr id="34" name="椭圆 33"/>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35" name="椭圆 34"/>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30" name="组合 29"/>
            <p:cNvGrpSpPr>
              <a:grpSpLocks noChangeAspect="1"/>
            </p:cNvGrpSpPr>
            <p:nvPr/>
          </p:nvGrpSpPr>
          <p:grpSpPr>
            <a:xfrm>
              <a:off x="2442030" y="2167550"/>
              <a:ext cx="369115" cy="360000"/>
              <a:chOff x="3388594" y="3312526"/>
              <a:chExt cx="483049" cy="471122"/>
            </a:xfrm>
            <a:solidFill>
              <a:schemeClr val="bg1"/>
            </a:solidFill>
          </p:grpSpPr>
          <p:sp>
            <p:nvSpPr>
              <p:cNvPr id="31"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2"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33"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grpSp>
        <p:nvGrpSpPr>
          <p:cNvPr id="36" name="组合 35"/>
          <p:cNvGrpSpPr/>
          <p:nvPr/>
        </p:nvGrpSpPr>
        <p:grpSpPr>
          <a:xfrm>
            <a:off x="7748595" y="1371898"/>
            <a:ext cx="785256" cy="785254"/>
            <a:chOff x="2233959" y="1954923"/>
            <a:chExt cx="785256" cy="785254"/>
          </a:xfrm>
        </p:grpSpPr>
        <p:grpSp>
          <p:nvGrpSpPr>
            <p:cNvPr id="37" name="组合 36"/>
            <p:cNvGrpSpPr/>
            <p:nvPr/>
          </p:nvGrpSpPr>
          <p:grpSpPr>
            <a:xfrm>
              <a:off x="2233959" y="1954923"/>
              <a:ext cx="785256" cy="785254"/>
              <a:chOff x="4738255" y="1682692"/>
              <a:chExt cx="1423000" cy="1423000"/>
            </a:xfrm>
          </p:grpSpPr>
          <p:sp>
            <p:nvSpPr>
              <p:cNvPr id="42" name="椭圆 41"/>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43" name="椭圆 42"/>
              <p:cNvSpPr/>
              <p:nvPr/>
            </p:nvSpPr>
            <p:spPr>
              <a:xfrm>
                <a:off x="4868092" y="1812529"/>
                <a:ext cx="1163325" cy="1163326"/>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chemeClr val="bg1"/>
                  </a:solidFill>
                  <a:latin typeface="Impact" panose="020B0806030902050204" pitchFamily="34" charset="0"/>
                </a:endParaRPr>
              </a:p>
            </p:txBody>
          </p:sp>
        </p:grpSp>
        <p:grpSp>
          <p:nvGrpSpPr>
            <p:cNvPr id="38" name="组合 37"/>
            <p:cNvGrpSpPr>
              <a:grpSpLocks noChangeAspect="1"/>
            </p:cNvGrpSpPr>
            <p:nvPr/>
          </p:nvGrpSpPr>
          <p:grpSpPr>
            <a:xfrm>
              <a:off x="2442030" y="2167550"/>
              <a:ext cx="369115" cy="360000"/>
              <a:chOff x="3388594" y="3312526"/>
              <a:chExt cx="483049" cy="471122"/>
            </a:xfrm>
            <a:solidFill>
              <a:schemeClr val="bg1"/>
            </a:solidFill>
          </p:grpSpPr>
          <p:sp>
            <p:nvSpPr>
              <p:cNvPr id="39" name="Freeform 80"/>
              <p:cNvSpPr/>
              <p:nvPr/>
            </p:nvSpPr>
            <p:spPr bwMode="auto">
              <a:xfrm>
                <a:off x="3563923" y="3434183"/>
                <a:ext cx="202761" cy="186063"/>
              </a:xfrm>
              <a:custGeom>
                <a:avLst/>
                <a:gdLst>
                  <a:gd name="T0" fmla="*/ 29 w 72"/>
                  <a:gd name="T1" fmla="*/ 34 h 66"/>
                  <a:gd name="T2" fmla="*/ 56 w 72"/>
                  <a:gd name="T3" fmla="*/ 56 h 66"/>
                  <a:gd name="T4" fmla="*/ 45 w 72"/>
                  <a:gd name="T5" fmla="*/ 66 h 66"/>
                  <a:gd name="T6" fmla="*/ 67 w 72"/>
                  <a:gd name="T7" fmla="*/ 51 h 66"/>
                  <a:gd name="T8" fmla="*/ 36 w 72"/>
                  <a:gd name="T9" fmla="*/ 17 h 66"/>
                  <a:gd name="T10" fmla="*/ 29 w 72"/>
                  <a:gd name="T11" fmla="*/ 16 h 66"/>
                  <a:gd name="T12" fmla="*/ 28 w 72"/>
                  <a:gd name="T13" fmla="*/ 0 h 66"/>
                  <a:gd name="T14" fmla="*/ 0 w 72"/>
                  <a:gd name="T15" fmla="*/ 25 h 66"/>
                  <a:gd name="T16" fmla="*/ 29 w 72"/>
                  <a:gd name="T17" fmla="*/ 50 h 66"/>
                  <a:gd name="T18" fmla="*/ 29 w 72"/>
                  <a:gd name="T19"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29" y="34"/>
                    </a:moveTo>
                    <a:cubicBezTo>
                      <a:pt x="50" y="35"/>
                      <a:pt x="59" y="45"/>
                      <a:pt x="56" y="56"/>
                    </a:cubicBezTo>
                    <a:cubicBezTo>
                      <a:pt x="54" y="60"/>
                      <a:pt x="50" y="64"/>
                      <a:pt x="45" y="66"/>
                    </a:cubicBezTo>
                    <a:cubicBezTo>
                      <a:pt x="56" y="64"/>
                      <a:pt x="65" y="59"/>
                      <a:pt x="67" y="51"/>
                    </a:cubicBezTo>
                    <a:cubicBezTo>
                      <a:pt x="72" y="38"/>
                      <a:pt x="58" y="23"/>
                      <a:pt x="36" y="17"/>
                    </a:cubicBezTo>
                    <a:cubicBezTo>
                      <a:pt x="33" y="17"/>
                      <a:pt x="31" y="16"/>
                      <a:pt x="29" y="16"/>
                    </a:cubicBezTo>
                    <a:cubicBezTo>
                      <a:pt x="28" y="0"/>
                      <a:pt x="28" y="0"/>
                      <a:pt x="28" y="0"/>
                    </a:cubicBezTo>
                    <a:cubicBezTo>
                      <a:pt x="0" y="25"/>
                      <a:pt x="0" y="25"/>
                      <a:pt x="0" y="25"/>
                    </a:cubicBezTo>
                    <a:cubicBezTo>
                      <a:pt x="29" y="50"/>
                      <a:pt x="29" y="50"/>
                      <a:pt x="29" y="50"/>
                    </a:cubicBezTo>
                    <a:lnTo>
                      <a:pt x="29" y="3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0" name="Freeform 81"/>
              <p:cNvSpPr/>
              <p:nvPr/>
            </p:nvSpPr>
            <p:spPr bwMode="auto">
              <a:xfrm>
                <a:off x="3493553" y="3543913"/>
                <a:ext cx="202761" cy="186063"/>
              </a:xfrm>
              <a:custGeom>
                <a:avLst/>
                <a:gdLst>
                  <a:gd name="T0" fmla="*/ 36 w 72"/>
                  <a:gd name="T1" fmla="*/ 49 h 66"/>
                  <a:gd name="T2" fmla="*/ 43 w 72"/>
                  <a:gd name="T3" fmla="*/ 50 h 66"/>
                  <a:gd name="T4" fmla="*/ 43 w 72"/>
                  <a:gd name="T5" fmla="*/ 66 h 66"/>
                  <a:gd name="T6" fmla="*/ 72 w 72"/>
                  <a:gd name="T7" fmla="*/ 41 h 66"/>
                  <a:gd name="T8" fmla="*/ 43 w 72"/>
                  <a:gd name="T9" fmla="*/ 16 h 66"/>
                  <a:gd name="T10" fmla="*/ 43 w 72"/>
                  <a:gd name="T11" fmla="*/ 32 h 66"/>
                  <a:gd name="T12" fmla="*/ 16 w 72"/>
                  <a:gd name="T13" fmla="*/ 10 h 66"/>
                  <a:gd name="T14" fmla="*/ 26 w 72"/>
                  <a:gd name="T15" fmla="*/ 0 h 66"/>
                  <a:gd name="T16" fmla="*/ 4 w 72"/>
                  <a:gd name="T17" fmla="*/ 15 h 66"/>
                  <a:gd name="T18" fmla="*/ 36 w 72"/>
                  <a:gd name="T19"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66">
                    <a:moveTo>
                      <a:pt x="36" y="49"/>
                    </a:moveTo>
                    <a:cubicBezTo>
                      <a:pt x="38" y="50"/>
                      <a:pt x="41" y="50"/>
                      <a:pt x="43" y="50"/>
                    </a:cubicBezTo>
                    <a:cubicBezTo>
                      <a:pt x="43" y="66"/>
                      <a:pt x="43" y="66"/>
                      <a:pt x="43" y="66"/>
                    </a:cubicBezTo>
                    <a:cubicBezTo>
                      <a:pt x="72" y="41"/>
                      <a:pt x="72" y="41"/>
                      <a:pt x="72" y="41"/>
                    </a:cubicBezTo>
                    <a:cubicBezTo>
                      <a:pt x="43" y="16"/>
                      <a:pt x="43" y="16"/>
                      <a:pt x="43" y="16"/>
                    </a:cubicBezTo>
                    <a:cubicBezTo>
                      <a:pt x="43" y="32"/>
                      <a:pt x="43" y="32"/>
                      <a:pt x="43" y="32"/>
                    </a:cubicBezTo>
                    <a:cubicBezTo>
                      <a:pt x="21" y="31"/>
                      <a:pt x="12" y="21"/>
                      <a:pt x="16" y="10"/>
                    </a:cubicBezTo>
                    <a:cubicBezTo>
                      <a:pt x="17" y="6"/>
                      <a:pt x="21" y="2"/>
                      <a:pt x="26" y="0"/>
                    </a:cubicBezTo>
                    <a:cubicBezTo>
                      <a:pt x="15" y="2"/>
                      <a:pt x="7" y="7"/>
                      <a:pt x="4" y="15"/>
                    </a:cubicBezTo>
                    <a:cubicBezTo>
                      <a:pt x="0" y="29"/>
                      <a:pt x="14" y="44"/>
                      <a:pt x="36" y="4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41" name="Freeform 82"/>
              <p:cNvSpPr>
                <a:spLocks noEditPoints="1"/>
              </p:cNvSpPr>
              <p:nvPr/>
            </p:nvSpPr>
            <p:spPr bwMode="auto">
              <a:xfrm>
                <a:off x="3388594" y="3312526"/>
                <a:ext cx="483049" cy="471122"/>
              </a:xfrm>
              <a:custGeom>
                <a:avLst/>
                <a:gdLst>
                  <a:gd name="T0" fmla="*/ 166 w 171"/>
                  <a:gd name="T1" fmla="*/ 0 h 167"/>
                  <a:gd name="T2" fmla="*/ 4 w 171"/>
                  <a:gd name="T3" fmla="*/ 0 h 167"/>
                  <a:gd name="T4" fmla="*/ 0 w 171"/>
                  <a:gd name="T5" fmla="*/ 5 h 167"/>
                  <a:gd name="T6" fmla="*/ 0 w 171"/>
                  <a:gd name="T7" fmla="*/ 161 h 167"/>
                  <a:gd name="T8" fmla="*/ 4 w 171"/>
                  <a:gd name="T9" fmla="*/ 167 h 167"/>
                  <a:gd name="T10" fmla="*/ 166 w 171"/>
                  <a:gd name="T11" fmla="*/ 167 h 167"/>
                  <a:gd name="T12" fmla="*/ 171 w 171"/>
                  <a:gd name="T13" fmla="*/ 161 h 167"/>
                  <a:gd name="T14" fmla="*/ 171 w 171"/>
                  <a:gd name="T15" fmla="*/ 5 h 167"/>
                  <a:gd name="T16" fmla="*/ 166 w 171"/>
                  <a:gd name="T17" fmla="*/ 0 h 167"/>
                  <a:gd name="T18" fmla="*/ 138 w 171"/>
                  <a:gd name="T19" fmla="*/ 6 h 167"/>
                  <a:gd name="T20" fmla="*/ 160 w 171"/>
                  <a:gd name="T21" fmla="*/ 6 h 167"/>
                  <a:gd name="T22" fmla="*/ 160 w 171"/>
                  <a:gd name="T23" fmla="*/ 29 h 167"/>
                  <a:gd name="T24" fmla="*/ 138 w 171"/>
                  <a:gd name="T25" fmla="*/ 29 h 167"/>
                  <a:gd name="T26" fmla="*/ 138 w 171"/>
                  <a:gd name="T27" fmla="*/ 6 h 167"/>
                  <a:gd name="T28" fmla="*/ 108 w 171"/>
                  <a:gd name="T29" fmla="*/ 7 h 167"/>
                  <a:gd name="T30" fmla="*/ 130 w 171"/>
                  <a:gd name="T31" fmla="*/ 7 h 167"/>
                  <a:gd name="T32" fmla="*/ 130 w 171"/>
                  <a:gd name="T33" fmla="*/ 30 h 167"/>
                  <a:gd name="T34" fmla="*/ 108 w 171"/>
                  <a:gd name="T35" fmla="*/ 30 h 167"/>
                  <a:gd name="T36" fmla="*/ 108 w 171"/>
                  <a:gd name="T37" fmla="*/ 7 h 167"/>
                  <a:gd name="T38" fmla="*/ 77 w 171"/>
                  <a:gd name="T39" fmla="*/ 7 h 167"/>
                  <a:gd name="T40" fmla="*/ 100 w 171"/>
                  <a:gd name="T41" fmla="*/ 7 h 167"/>
                  <a:gd name="T42" fmla="*/ 100 w 171"/>
                  <a:gd name="T43" fmla="*/ 30 h 167"/>
                  <a:gd name="T44" fmla="*/ 77 w 171"/>
                  <a:gd name="T45" fmla="*/ 30 h 167"/>
                  <a:gd name="T46" fmla="*/ 77 w 171"/>
                  <a:gd name="T47" fmla="*/ 7 h 167"/>
                  <a:gd name="T48" fmla="*/ 161 w 171"/>
                  <a:gd name="T49" fmla="*/ 156 h 167"/>
                  <a:gd name="T50" fmla="*/ 9 w 171"/>
                  <a:gd name="T51" fmla="*/ 156 h 167"/>
                  <a:gd name="T52" fmla="*/ 9 w 171"/>
                  <a:gd name="T53" fmla="*/ 38 h 167"/>
                  <a:gd name="T54" fmla="*/ 161 w 171"/>
                  <a:gd name="T55" fmla="*/ 38 h 167"/>
                  <a:gd name="T56" fmla="*/ 161 w 171"/>
                  <a:gd name="T57" fmla="*/ 15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67">
                    <a:moveTo>
                      <a:pt x="166" y="0"/>
                    </a:moveTo>
                    <a:cubicBezTo>
                      <a:pt x="4" y="0"/>
                      <a:pt x="4" y="0"/>
                      <a:pt x="4" y="0"/>
                    </a:cubicBezTo>
                    <a:cubicBezTo>
                      <a:pt x="2" y="0"/>
                      <a:pt x="0" y="2"/>
                      <a:pt x="0" y="5"/>
                    </a:cubicBezTo>
                    <a:cubicBezTo>
                      <a:pt x="0" y="161"/>
                      <a:pt x="0" y="161"/>
                      <a:pt x="0" y="161"/>
                    </a:cubicBezTo>
                    <a:cubicBezTo>
                      <a:pt x="0" y="164"/>
                      <a:pt x="2" y="167"/>
                      <a:pt x="4" y="167"/>
                    </a:cubicBezTo>
                    <a:cubicBezTo>
                      <a:pt x="166" y="167"/>
                      <a:pt x="166" y="167"/>
                      <a:pt x="166" y="167"/>
                    </a:cubicBezTo>
                    <a:cubicBezTo>
                      <a:pt x="169" y="167"/>
                      <a:pt x="171" y="164"/>
                      <a:pt x="171" y="161"/>
                    </a:cubicBezTo>
                    <a:cubicBezTo>
                      <a:pt x="171" y="5"/>
                      <a:pt x="171" y="5"/>
                      <a:pt x="171" y="5"/>
                    </a:cubicBezTo>
                    <a:cubicBezTo>
                      <a:pt x="171" y="2"/>
                      <a:pt x="169" y="0"/>
                      <a:pt x="166" y="0"/>
                    </a:cubicBezTo>
                    <a:close/>
                    <a:moveTo>
                      <a:pt x="138" y="6"/>
                    </a:moveTo>
                    <a:cubicBezTo>
                      <a:pt x="160" y="6"/>
                      <a:pt x="160" y="6"/>
                      <a:pt x="160" y="6"/>
                    </a:cubicBezTo>
                    <a:cubicBezTo>
                      <a:pt x="160" y="29"/>
                      <a:pt x="160" y="29"/>
                      <a:pt x="160" y="29"/>
                    </a:cubicBezTo>
                    <a:cubicBezTo>
                      <a:pt x="138" y="29"/>
                      <a:pt x="138" y="29"/>
                      <a:pt x="138" y="29"/>
                    </a:cubicBezTo>
                    <a:lnTo>
                      <a:pt x="138" y="6"/>
                    </a:lnTo>
                    <a:close/>
                    <a:moveTo>
                      <a:pt x="108" y="7"/>
                    </a:moveTo>
                    <a:cubicBezTo>
                      <a:pt x="130" y="7"/>
                      <a:pt x="130" y="7"/>
                      <a:pt x="130" y="7"/>
                    </a:cubicBezTo>
                    <a:cubicBezTo>
                      <a:pt x="130" y="30"/>
                      <a:pt x="130" y="30"/>
                      <a:pt x="130" y="30"/>
                    </a:cubicBezTo>
                    <a:cubicBezTo>
                      <a:pt x="108" y="30"/>
                      <a:pt x="108" y="30"/>
                      <a:pt x="108" y="30"/>
                    </a:cubicBezTo>
                    <a:lnTo>
                      <a:pt x="108" y="7"/>
                    </a:lnTo>
                    <a:close/>
                    <a:moveTo>
                      <a:pt x="77" y="7"/>
                    </a:moveTo>
                    <a:cubicBezTo>
                      <a:pt x="100" y="7"/>
                      <a:pt x="100" y="7"/>
                      <a:pt x="100" y="7"/>
                    </a:cubicBezTo>
                    <a:cubicBezTo>
                      <a:pt x="100" y="30"/>
                      <a:pt x="100" y="30"/>
                      <a:pt x="100" y="30"/>
                    </a:cubicBezTo>
                    <a:cubicBezTo>
                      <a:pt x="77" y="30"/>
                      <a:pt x="77" y="30"/>
                      <a:pt x="77" y="30"/>
                    </a:cubicBezTo>
                    <a:lnTo>
                      <a:pt x="77" y="7"/>
                    </a:lnTo>
                    <a:close/>
                    <a:moveTo>
                      <a:pt x="161" y="156"/>
                    </a:moveTo>
                    <a:cubicBezTo>
                      <a:pt x="9" y="156"/>
                      <a:pt x="9" y="156"/>
                      <a:pt x="9" y="156"/>
                    </a:cubicBezTo>
                    <a:cubicBezTo>
                      <a:pt x="9" y="38"/>
                      <a:pt x="9" y="38"/>
                      <a:pt x="9" y="38"/>
                    </a:cubicBezTo>
                    <a:cubicBezTo>
                      <a:pt x="161" y="38"/>
                      <a:pt x="161" y="38"/>
                      <a:pt x="161" y="38"/>
                    </a:cubicBezTo>
                    <a:lnTo>
                      <a:pt x="161" y="156"/>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useBgFill="1">
        <p:nvSpPr>
          <p:cNvPr id="13" name="矩形 12"/>
          <p:cNvSpPr/>
          <p:nvPr/>
        </p:nvSpPr>
        <p:spPr>
          <a:xfrm>
            <a:off x="2430777" y="4655524"/>
            <a:ext cx="3240001" cy="1555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useBgFill="1">
        <p:nvSpPr>
          <p:cNvPr id="44" name="矩形 43"/>
          <p:cNvSpPr/>
          <p:nvPr/>
        </p:nvSpPr>
        <p:spPr>
          <a:xfrm>
            <a:off x="6521222" y="4655524"/>
            <a:ext cx="3240001" cy="155500"/>
          </a:xfrm>
          <a:prstGeom prst="rect">
            <a:avLst/>
          </a:prstGeom>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8" accel="40000" fill="hold" grpId="0" nodeType="withEffect" p14:presetBounceEnd="20000">
                                      <p:stCondLst>
                                        <p:cond delay="800"/>
                                      </p:stCondLst>
                                      <p:childTnLst>
                                        <p:set>
                                          <p:cBhvr>
                                            <p:cTn id="16" dur="1" fill="hold">
                                              <p:stCondLst>
                                                <p:cond delay="0"/>
                                              </p:stCondLst>
                                            </p:cTn>
                                            <p:tgtEl>
                                              <p:spTgt spid="9"/>
                                            </p:tgtEl>
                                            <p:attrNameLst>
                                              <p:attrName>style.visibility</p:attrName>
                                            </p:attrNameLst>
                                          </p:cBhvr>
                                          <p:to>
                                            <p:strVal val="visible"/>
                                          </p:to>
                                        </p:set>
                                        <p:anim calcmode="lin" valueType="num" p14:bounceEnd="2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accel="40000" fill="hold" grpId="0" nodeType="withEffect" p14:presetBounceEnd="20000">
                                      <p:stCondLst>
                                        <p:cond delay="800"/>
                                      </p:stCondLst>
                                      <p:childTnLst>
                                        <p:set>
                                          <p:cBhvr>
                                            <p:cTn id="20" dur="1" fill="hold">
                                              <p:stCondLst>
                                                <p:cond delay="0"/>
                                              </p:stCondLst>
                                            </p:cTn>
                                            <p:tgtEl>
                                              <p:spTgt spid="23"/>
                                            </p:tgtEl>
                                            <p:attrNameLst>
                                              <p:attrName>style.visibility</p:attrName>
                                            </p:attrNameLst>
                                          </p:cBhvr>
                                          <p:to>
                                            <p:strVal val="visible"/>
                                          </p:to>
                                        </p:set>
                                        <p:anim calcmode="lin" valueType="num" p14:bounceEnd="20000">
                                          <p:cBhvr additive="base">
                                            <p:cTn id="21" dur="500" fill="hold"/>
                                            <p:tgtEl>
                                              <p:spTgt spid="23"/>
                                            </p:tgtEl>
                                            <p:attrNameLst>
                                              <p:attrName>ppt_x</p:attrName>
                                            </p:attrNameLst>
                                          </p:cBhvr>
                                          <p:tavLst>
                                            <p:tav tm="0">
                                              <p:val>
                                                <p:strVal val="1+#ppt_w/2"/>
                                              </p:val>
                                            </p:tav>
                                            <p:tav tm="100000">
                                              <p:val>
                                                <p:strVal val="#ppt_x"/>
                                              </p:val>
                                            </p:tav>
                                          </p:tavLst>
                                        </p:anim>
                                        <p:anim calcmode="lin" valueType="num" p14:bounceEnd="20000">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2" presetClass="entr" presetSubtype="4" fill="hold" grpId="0" nodeType="withEffect">
                                      <p:stCondLst>
                                        <p:cond delay="13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par>
                                    <p:cTn id="27" presetID="12" presetClass="entr" presetSubtype="4" fill="hold" grpId="0" nodeType="withEffect">
                                      <p:stCondLst>
                                        <p:cond delay="13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par>
                                    <p:cTn id="31" presetID="16" presetClass="entr" presetSubtype="42" fill="hold" grpId="0" nodeType="withEffect">
                                      <p:stCondLst>
                                        <p:cond delay="12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42" fill="hold" grpId="0" nodeType="withEffect">
                                      <p:stCondLst>
                                        <p:cond delay="1200"/>
                                      </p:stCondLst>
                                      <p:childTnLst>
                                        <p:set>
                                          <p:cBhvr>
                                            <p:cTn id="35" dur="1" fill="hold">
                                              <p:stCondLst>
                                                <p:cond delay="0"/>
                                              </p:stCondLst>
                                            </p:cTn>
                                            <p:tgtEl>
                                              <p:spTgt spid="44"/>
                                            </p:tgtEl>
                                            <p:attrNameLst>
                                              <p:attrName>style.visibility</p:attrName>
                                            </p:attrNameLst>
                                          </p:cBhvr>
                                          <p:to>
                                            <p:strVal val="visible"/>
                                          </p:to>
                                        </p:set>
                                        <p:animEffect transition="in" filter="barn(outHorizontal)">
                                          <p:cBhvr>
                                            <p:cTn id="36" dur="500"/>
                                            <p:tgtEl>
                                              <p:spTgt spid="44"/>
                                            </p:tgtEl>
                                          </p:cBhvr>
                                        </p:animEffect>
                                      </p:childTnLst>
                                    </p:cTn>
                                  </p:par>
                                </p:childTnLst>
                              </p:cTn>
                            </p:par>
                            <p:par>
                              <p:cTn id="37" fill="hold">
                                <p:stCondLst>
                                  <p:cond delay="1000"/>
                                </p:stCondLst>
                                <p:childTnLst>
                                  <p:par>
                                    <p:cTn id="38" presetID="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10" grpId="0"/>
          <p:bldP spid="24" grpId="0"/>
          <p:bldP spid="11" grpId="0"/>
          <p:bldP spid="12" grpId="0" animBg="1"/>
          <p:bldP spid="13" grpId="0" animBg="1"/>
          <p:bldP spid="4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8" accel="40000" fill="hold" grpId="0" nodeType="withEffect">
                                      <p:stCondLst>
                                        <p:cond delay="80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2" accel="40000" fill="hold" grpId="0" nodeType="withEffect">
                                      <p:stCondLst>
                                        <p:cond delay="8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par>
                                    <p:cTn id="23" presetID="12" presetClass="entr" presetSubtype="4" fill="hold" grpId="0" nodeType="withEffect">
                                      <p:stCondLst>
                                        <p:cond delay="130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p:tgtEl>
                                              <p:spTgt spid="24"/>
                                            </p:tgtEl>
                                            <p:attrNameLst>
                                              <p:attrName>ppt_y</p:attrName>
                                            </p:attrNameLst>
                                          </p:cBhvr>
                                          <p:tavLst>
                                            <p:tav tm="0">
                                              <p:val>
                                                <p:strVal val="#ppt_y+#ppt_h*1.125000"/>
                                              </p:val>
                                            </p:tav>
                                            <p:tav tm="100000">
                                              <p:val>
                                                <p:strVal val="#ppt_y"/>
                                              </p:val>
                                            </p:tav>
                                          </p:tavLst>
                                        </p:anim>
                                        <p:animEffect transition="in" filter="wipe(up)">
                                          <p:cBhvr>
                                            <p:cTn id="26" dur="500"/>
                                            <p:tgtEl>
                                              <p:spTgt spid="24"/>
                                            </p:tgtEl>
                                          </p:cBhvr>
                                        </p:animEffect>
                                      </p:childTnLst>
                                    </p:cTn>
                                  </p:par>
                                  <p:par>
                                    <p:cTn id="27" presetID="12" presetClass="entr" presetSubtype="4" fill="hold" grpId="0" nodeType="withEffect">
                                      <p:stCondLst>
                                        <p:cond delay="13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par>
                                    <p:cTn id="31" presetID="16" presetClass="entr" presetSubtype="42" fill="hold" grpId="0" nodeType="withEffect">
                                      <p:stCondLst>
                                        <p:cond delay="12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42" fill="hold" grpId="0" nodeType="withEffect">
                                      <p:stCondLst>
                                        <p:cond delay="1200"/>
                                      </p:stCondLst>
                                      <p:childTnLst>
                                        <p:set>
                                          <p:cBhvr>
                                            <p:cTn id="35" dur="1" fill="hold">
                                              <p:stCondLst>
                                                <p:cond delay="0"/>
                                              </p:stCondLst>
                                            </p:cTn>
                                            <p:tgtEl>
                                              <p:spTgt spid="44"/>
                                            </p:tgtEl>
                                            <p:attrNameLst>
                                              <p:attrName>style.visibility</p:attrName>
                                            </p:attrNameLst>
                                          </p:cBhvr>
                                          <p:to>
                                            <p:strVal val="visible"/>
                                          </p:to>
                                        </p:set>
                                        <p:animEffect transition="in" filter="barn(outHorizontal)">
                                          <p:cBhvr>
                                            <p:cTn id="36" dur="500"/>
                                            <p:tgtEl>
                                              <p:spTgt spid="44"/>
                                            </p:tgtEl>
                                          </p:cBhvr>
                                        </p:animEffect>
                                      </p:childTnLst>
                                    </p:cTn>
                                  </p:par>
                                </p:childTnLst>
                              </p:cTn>
                            </p:par>
                            <p:par>
                              <p:cTn id="37" fill="hold">
                                <p:stCondLst>
                                  <p:cond delay="1000"/>
                                </p:stCondLst>
                                <p:childTnLst>
                                  <p:par>
                                    <p:cTn id="38" presetID="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childTnLst>
                              </p:cTn>
                            </p:par>
                            <p:par>
                              <p:cTn id="42" fill="hold">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animBg="1"/>
          <p:bldP spid="10" grpId="0"/>
          <p:bldP spid="24" grpId="0"/>
          <p:bldP spid="11" grpId="0"/>
          <p:bldP spid="12" grpId="0" animBg="1"/>
          <p:bldP spid="13" grpId="0" animBg="1"/>
          <p:bldP spid="44"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nvGraphicFramePr>
        <p:xfrm>
          <a:off x="1460499" y="1598666"/>
          <a:ext cx="4950690" cy="412624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6911221" y="2544643"/>
            <a:ext cx="734395" cy="734395"/>
            <a:chOff x="4738255" y="1682692"/>
            <a:chExt cx="1423000" cy="1423000"/>
          </a:xfrm>
        </p:grpSpPr>
        <p:sp>
          <p:nvSpPr>
            <p:cNvPr id="9" name="椭圆 8"/>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0" name="椭圆 9"/>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latin typeface="Impact" panose="020B0806030902050204" pitchFamily="34" charset="0"/>
                </a:rPr>
                <a:t>01</a:t>
              </a:r>
              <a:endParaRPr lang="zh-CN" altLang="en-US" sz="2000" dirty="0">
                <a:solidFill>
                  <a:schemeClr val="bg1"/>
                </a:solidFill>
                <a:latin typeface="Impact" panose="020B0806030902050204" pitchFamily="34" charset="0"/>
              </a:endParaRPr>
            </a:p>
          </p:txBody>
        </p:sp>
      </p:grpSp>
      <p:grpSp>
        <p:nvGrpSpPr>
          <p:cNvPr id="11" name="组合 10"/>
          <p:cNvGrpSpPr/>
          <p:nvPr/>
        </p:nvGrpSpPr>
        <p:grpSpPr>
          <a:xfrm>
            <a:off x="6911221" y="4042387"/>
            <a:ext cx="734395" cy="734395"/>
            <a:chOff x="4738255" y="1682692"/>
            <a:chExt cx="1423000" cy="1423000"/>
          </a:xfrm>
        </p:grpSpPr>
        <p:sp>
          <p:nvSpPr>
            <p:cNvPr id="13" name="椭圆 12"/>
            <p:cNvSpPr/>
            <p:nvPr/>
          </p:nvSpPr>
          <p:spPr>
            <a:xfrm>
              <a:off x="4738255" y="1682692"/>
              <a:ext cx="1423000" cy="1423000"/>
            </a:xfrm>
            <a:prstGeom prst="ellipse">
              <a:avLst/>
            </a:prstGeom>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28575">
              <a:solidFill>
                <a:schemeClr val="bg1"/>
              </a:solidFill>
            </a:ln>
            <a:effectLst>
              <a:outerShdw blurRad="571500" dist="508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zh-CN" altLang="en-US" sz="2000" dirty="0">
                <a:solidFill>
                  <a:srgbClr val="1FADA2"/>
                </a:solidFill>
                <a:latin typeface="+mj-lt"/>
              </a:endParaRPr>
            </a:p>
          </p:txBody>
        </p:sp>
        <p:sp>
          <p:nvSpPr>
            <p:cNvPr id="14" name="椭圆 13"/>
            <p:cNvSpPr/>
            <p:nvPr/>
          </p:nvSpPr>
          <p:spPr>
            <a:xfrm>
              <a:off x="4868093" y="1812530"/>
              <a:ext cx="1163325" cy="1163325"/>
            </a:xfrm>
            <a:prstGeom prst="ellipse">
              <a:avLst/>
            </a:prstGeom>
            <a:solidFill>
              <a:srgbClr val="3C78D0"/>
            </a:solidFill>
            <a:ln w="19050">
              <a:noFill/>
            </a:ln>
            <a:effectLst>
              <a:innerShdw blurRad="127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bg1"/>
                  </a:solidFill>
                  <a:latin typeface="Impact" panose="020B0806030902050204" pitchFamily="34" charset="0"/>
                </a:rPr>
                <a:t>02</a:t>
              </a:r>
              <a:endParaRPr lang="zh-CN" altLang="en-US" sz="2000" dirty="0">
                <a:solidFill>
                  <a:schemeClr val="bg1"/>
                </a:solidFill>
                <a:latin typeface="Impact" panose="020B0806030902050204" pitchFamily="34" charset="0"/>
              </a:endParaRPr>
            </a:p>
          </p:txBody>
        </p:sp>
      </p:grpSp>
      <p:sp>
        <p:nvSpPr>
          <p:cNvPr id="6" name="矩形 5"/>
          <p:cNvSpPr/>
          <p:nvPr/>
        </p:nvSpPr>
        <p:spPr>
          <a:xfrm>
            <a:off x="7944698" y="2434786"/>
            <a:ext cx="2189902" cy="954107"/>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境外学校</a:t>
            </a:r>
            <a:endParaRPr lang="en-US" altLang="zh-CN" sz="2800" dirty="0">
              <a:solidFill>
                <a:schemeClr val="bg1"/>
              </a:solidFill>
              <a:latin typeface="微软雅黑" panose="020B0503020204020204" pitchFamily="34" charset="-122"/>
              <a:ea typeface="微软雅黑" panose="020B0503020204020204" pitchFamily="34" charset="-122"/>
            </a:endParaRPr>
          </a:p>
          <a:p>
            <a:pPr algn="ctr"/>
            <a:r>
              <a:rPr lang="zh-CN" altLang="en-US" sz="2800" dirty="0">
                <a:solidFill>
                  <a:schemeClr val="bg1"/>
                </a:solidFill>
                <a:latin typeface="微软雅黑" panose="020B0503020204020204" pitchFamily="34" charset="-122"/>
                <a:ea typeface="微软雅黑" panose="020B0503020204020204" pitchFamily="34" charset="-122"/>
              </a:rPr>
              <a:t>录取通知书</a:t>
            </a:r>
          </a:p>
        </p:txBody>
      </p:sp>
      <p:sp>
        <p:nvSpPr>
          <p:cNvPr id="21" name="矩形 20"/>
          <p:cNvSpPr/>
          <p:nvPr/>
        </p:nvSpPr>
        <p:spPr>
          <a:xfrm>
            <a:off x="8274898" y="4147974"/>
            <a:ext cx="1770802" cy="523220"/>
          </a:xfrm>
          <a:prstGeom prst="rect">
            <a:avLst/>
          </a:prstGeom>
        </p:spPr>
        <p:txBody>
          <a:bodyPr wrap="square">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留学签证</a:t>
            </a:r>
          </a:p>
        </p:txBody>
      </p:sp>
      <p:sp>
        <p:nvSpPr>
          <p:cNvPr id="4" name="文本框 3"/>
          <p:cNvSpPr txBox="1"/>
          <p:nvPr/>
        </p:nvSpPr>
        <p:spPr>
          <a:xfrm>
            <a:off x="7109835" y="944587"/>
            <a:ext cx="2697084" cy="1076325"/>
          </a:xfrm>
          <a:prstGeom prst="rect">
            <a:avLst/>
          </a:prstGeom>
          <a:noFill/>
          <a:ln w="12700">
            <a:solidFill>
              <a:schemeClr val="bg1"/>
            </a:solidFill>
            <a:prstDash val="dash"/>
          </a:ln>
        </p:spPr>
        <p:txBody>
          <a:bodyPr wrap="square" rtlCol="0">
            <a:spAutoFit/>
          </a:bodyPr>
          <a:lstStyle/>
          <a:p>
            <a:pPr algn="dist"/>
            <a:r>
              <a:rPr lang="zh-CN" altLang="en-US" sz="3600" b="1" dirty="0">
                <a:solidFill>
                  <a:srgbClr val="FF0000"/>
                </a:solidFill>
                <a:latin typeface="微软雅黑" panose="020B0503020204020204" pitchFamily="34" charset="-122"/>
                <a:ea typeface="微软雅黑" panose="020B0503020204020204" pitchFamily="34" charset="-122"/>
              </a:rPr>
              <a:t>留存资料</a:t>
            </a:r>
            <a:r>
              <a:rPr lang="zh-CN" altLang="en-US" sz="2800" dirty="0">
                <a:solidFill>
                  <a:schemeClr val="bg1"/>
                </a:solidFill>
                <a:latin typeface="微软雅黑" panose="020B0503020204020204" pitchFamily="34" charset="-122"/>
                <a:ea typeface="微软雅黑" panose="020B0503020204020204" pitchFamily="34" charset="-122"/>
              </a:rPr>
              <a:t>（境外）</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10" dur="500"/>
                                            <p:tgtEl>
                                              <p:spTgt spid="12">
                                                <p:graphicEl>
                                                  <a:chart seriesIdx="-4" categoryIdx="0" bldStep="category"/>
                                                </p:graphicEl>
                                              </p:spTgt>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13" dur="500"/>
                                            <p:tgtEl>
                                              <p:spTgt spid="12">
                                                <p:graphicEl>
                                                  <a:chart seriesIdx="-4" categoryIdx="1" bldStep="category"/>
                                                </p:graphicEl>
                                              </p:spTgt>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16" dur="500"/>
                                            <p:tgtEl>
                                              <p:spTgt spid="12">
                                                <p:graphicEl>
                                                  <a:chart seriesIdx="-4" categoryIdx="2" bldStep="category"/>
                                                </p:graphicEl>
                                              </p:spTgt>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down)">
                                          <p:cBhvr>
                                            <p:cTn id="19" dur="500"/>
                                            <p:tgtEl>
                                              <p:spTgt spid="12">
                                                <p:graphicEl>
                                                  <a:chart seriesIdx="-4" categoryIdx="3" bldStep="category"/>
                                                </p:graphicEl>
                                              </p:spTgt>
                                            </p:tgtEl>
                                          </p:cBhvr>
                                        </p:animEffect>
                                      </p:childTnLst>
                                    </p:cTn>
                                  </p:par>
                                </p:childTnLst>
                              </p:cTn>
                            </p:par>
                            <p:par>
                              <p:cTn id="20" fill="hold">
                                <p:stCondLst>
                                  <p:cond delay="500"/>
                                </p:stCondLst>
                                <p:childTnLst>
                                  <p:par>
                                    <p:cTn id="21" presetID="2" presetClass="entr" presetSubtype="1" accel="40000" fill="hold" grpId="0" nodeType="afterEffect" p14:presetBounceEnd="20000">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14:bounceEnd="20000">
                                          <p:cBhvr additive="base">
                                            <p:cTn id="23" dur="500" fill="hold"/>
                                            <p:tgtEl>
                                              <p:spTgt spid="4"/>
                                            </p:tgtEl>
                                            <p:attrNameLst>
                                              <p:attrName>ppt_x</p:attrName>
                                            </p:attrNameLst>
                                          </p:cBhvr>
                                          <p:tavLst>
                                            <p:tav tm="0">
                                              <p:val>
                                                <p:strVal val="#ppt_x"/>
                                              </p:val>
                                            </p:tav>
                                            <p:tav tm="100000">
                                              <p:val>
                                                <p:strVal val="#ppt_x"/>
                                              </p:val>
                                            </p:tav>
                                          </p:tavLst>
                                        </p:anim>
                                        <p:anim calcmode="lin" valueType="num" p14:bounceEnd="20000">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1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6" grpId="0"/>
          <p:bldP spid="21" grpId="0"/>
          <p:bldP spid="4"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7" dur="500"/>
                                            <p:tgtEl>
                                              <p:spTgt spid="12">
                                                <p:graphicEl>
                                                  <a:chart seriesIdx="-3" categoryIdx="-3" bldStep="gridLegend"/>
                                                </p:graphicEl>
                                              </p:spTgt>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10" dur="500"/>
                                            <p:tgtEl>
                                              <p:spTgt spid="12">
                                                <p:graphicEl>
                                                  <a:chart seriesIdx="-4" categoryIdx="0" bldStep="category"/>
                                                </p:graphicEl>
                                              </p:spTgt>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13" dur="500"/>
                                            <p:tgtEl>
                                              <p:spTgt spid="12">
                                                <p:graphicEl>
                                                  <a:chart seriesIdx="-4" categoryIdx="1" bldStep="category"/>
                                                </p:graphicEl>
                                              </p:spTgt>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16" dur="500"/>
                                            <p:tgtEl>
                                              <p:spTgt spid="12">
                                                <p:graphicEl>
                                                  <a:chart seriesIdx="-4" categoryIdx="2" bldStep="category"/>
                                                </p:graphicEl>
                                              </p:spTgt>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down)">
                                          <p:cBhvr>
                                            <p:cTn id="19" dur="500"/>
                                            <p:tgtEl>
                                              <p:spTgt spid="12">
                                                <p:graphicEl>
                                                  <a:chart seriesIdx="-4" categoryIdx="3" bldStep="category"/>
                                                </p:graphicEl>
                                              </p:spTgt>
                                            </p:tgtEl>
                                          </p:cBhvr>
                                        </p:animEffect>
                                      </p:childTnLst>
                                    </p:cTn>
                                  </p:par>
                                </p:childTnLst>
                              </p:cTn>
                            </p:par>
                            <p:par>
                              <p:cTn id="20" fill="hold">
                                <p:stCondLst>
                                  <p:cond delay="500"/>
                                </p:stCondLst>
                                <p:childTnLst>
                                  <p:par>
                                    <p:cTn id="21" presetID="2" presetClass="entr" presetSubtype="1" accel="4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15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15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6" grpId="0"/>
          <p:bldP spid="21" grpId="0"/>
          <p:bldP spid="4" grpId="0" bldLvl="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2.2"/>
</p:tagLst>
</file>

<file path=ppt/tags/tag10.xml><?xml version="1.0" encoding="utf-8"?>
<p:tagLst xmlns:a="http://schemas.openxmlformats.org/drawingml/2006/main" xmlns:r="http://schemas.openxmlformats.org/officeDocument/2006/relationships" xmlns:p="http://schemas.openxmlformats.org/presentationml/2006/main">
  <p:tag name="MH" val="20151107121033"/>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107121033"/>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07121033"/>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PA" val="v4.2.2"/>
</p:tagLst>
</file>

<file path=ppt/tags/tag14.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SubTitle"/>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PA" val="v4.2.2"/>
</p:tagLst>
</file>

<file path=ppt/tags/tag20.xml><?xml version="1.0" encoding="utf-8"?>
<p:tagLst xmlns:a="http://schemas.openxmlformats.org/drawingml/2006/main" xmlns:r="http://schemas.openxmlformats.org/officeDocument/2006/relationships" xmlns:p="http://schemas.openxmlformats.org/presentationml/2006/main">
  <p:tag name="PA" val="v4.2.2"/>
</p:tagLst>
</file>

<file path=ppt/tags/tag21.xml><?xml version="1.0" encoding="utf-8"?>
<p:tagLst xmlns:a="http://schemas.openxmlformats.org/drawingml/2006/main" xmlns:r="http://schemas.openxmlformats.org/officeDocument/2006/relationships" xmlns:p="http://schemas.openxmlformats.org/presentationml/2006/main">
  <p:tag name="PA" val="v4.2.2"/>
</p:tagLst>
</file>

<file path=ppt/tags/tag22.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1222205109"/>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PA" val="v4.2.2"/>
</p:tagLst>
</file>

<file path=ppt/tags/tag25.xml><?xml version="1.0" encoding="utf-8"?>
<p:tagLst xmlns:a="http://schemas.openxmlformats.org/drawingml/2006/main" xmlns:r="http://schemas.openxmlformats.org/officeDocument/2006/relationships" xmlns:p="http://schemas.openxmlformats.org/presentationml/2006/main">
  <p:tag name="PA" val="v4.2.2"/>
</p:tagLst>
</file>

<file path=ppt/tags/tag26.xml><?xml version="1.0" encoding="utf-8"?>
<p:tagLst xmlns:a="http://schemas.openxmlformats.org/drawingml/2006/main" xmlns:r="http://schemas.openxmlformats.org/officeDocument/2006/relationships" xmlns:p="http://schemas.openxmlformats.org/presentationml/2006/main">
  <p:tag name="PA" val="v4.2.2"/>
</p:tagLst>
</file>

<file path=ppt/tags/tag27.xml><?xml version="1.0" encoding="utf-8"?>
<p:tagLst xmlns:a="http://schemas.openxmlformats.org/drawingml/2006/main" xmlns:r="http://schemas.openxmlformats.org/officeDocument/2006/relationships" xmlns:p="http://schemas.openxmlformats.org/presentationml/2006/main">
  <p:tag name="PA" val="v4.2.2"/>
</p:tagLst>
</file>

<file path=ppt/tags/tag28.xml><?xml version="1.0" encoding="utf-8"?>
<p:tagLst xmlns:a="http://schemas.openxmlformats.org/drawingml/2006/main" xmlns:r="http://schemas.openxmlformats.org/officeDocument/2006/relationships" xmlns:p="http://schemas.openxmlformats.org/presentationml/2006/main">
  <p:tag name="PA" val="v4.2.2"/>
</p:tagLst>
</file>

<file path=ppt/tags/tag29.xml><?xml version="1.0" encoding="utf-8"?>
<p:tagLst xmlns:a="http://schemas.openxmlformats.org/drawingml/2006/main" xmlns:r="http://schemas.openxmlformats.org/officeDocument/2006/relationships" xmlns:p="http://schemas.openxmlformats.org/presentationml/2006/main">
  <p:tag name="PA" val="v4.2.2"/>
</p:tagLst>
</file>

<file path=ppt/tags/tag3.xml><?xml version="1.0" encoding="utf-8"?>
<p:tagLst xmlns:a="http://schemas.openxmlformats.org/drawingml/2006/main" xmlns:r="http://schemas.openxmlformats.org/officeDocument/2006/relationships" xmlns:p="http://schemas.openxmlformats.org/presentationml/2006/main">
  <p:tag name="PA" val="v4.2.2"/>
</p:tagLst>
</file>

<file path=ppt/tags/tag30.xml><?xml version="1.0" encoding="utf-8"?>
<p:tagLst xmlns:a="http://schemas.openxmlformats.org/drawingml/2006/main" xmlns:r="http://schemas.openxmlformats.org/officeDocument/2006/relationships" xmlns:p="http://schemas.openxmlformats.org/presentationml/2006/main">
  <p:tag name="PA" val="v4.2.2"/>
</p:tagLst>
</file>

<file path=ppt/tags/tag31.xml><?xml version="1.0" encoding="utf-8"?>
<p:tagLst xmlns:a="http://schemas.openxmlformats.org/drawingml/2006/main" xmlns:r="http://schemas.openxmlformats.org/officeDocument/2006/relationships" xmlns:p="http://schemas.openxmlformats.org/presentationml/2006/main">
  <p:tag name="PA" val="v4.2.2"/>
</p:tagLst>
</file>

<file path=ppt/tags/tag32.xml><?xml version="1.0" encoding="utf-8"?>
<p:tagLst xmlns:a="http://schemas.openxmlformats.org/drawingml/2006/main" xmlns:r="http://schemas.openxmlformats.org/officeDocument/2006/relationships" xmlns:p="http://schemas.openxmlformats.org/presentationml/2006/main">
  <p:tag name="PA" val="v4.2.2"/>
</p:tagLst>
</file>

<file path=ppt/tags/tag33.xml><?xml version="1.0" encoding="utf-8"?>
<p:tagLst xmlns:a="http://schemas.openxmlformats.org/drawingml/2006/main" xmlns:r="http://schemas.openxmlformats.org/officeDocument/2006/relationships" xmlns:p="http://schemas.openxmlformats.org/presentationml/2006/main">
  <p:tag name="MH" val="20151107233543"/>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5110723354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SubTitle"/>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51108101322"/>
  <p:tag name="MH_LIBRARY" val="GRAPHIC"/>
  <p:tag name="MH_TYPE" val="SubTitle"/>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PA" val="v4.2.2"/>
</p:tagLst>
</file>

<file path=ppt/tags/tag38.xml><?xml version="1.0" encoding="utf-8"?>
<p:tagLst xmlns:a="http://schemas.openxmlformats.org/drawingml/2006/main" xmlns:r="http://schemas.openxmlformats.org/officeDocument/2006/relationships" xmlns:p="http://schemas.openxmlformats.org/presentationml/2006/main">
  <p:tag name="PA" val="v4.2.2"/>
</p:tagLst>
</file>

<file path=ppt/tags/tag39.xml><?xml version="1.0" encoding="utf-8"?>
<p:tagLst xmlns:a="http://schemas.openxmlformats.org/drawingml/2006/main" xmlns:r="http://schemas.openxmlformats.org/officeDocument/2006/relationships" xmlns:p="http://schemas.openxmlformats.org/presentationml/2006/main">
  <p:tag name="PA" val="v4.2.2"/>
</p:tagLst>
</file>

<file path=ppt/tags/tag4.xml><?xml version="1.0" encoding="utf-8"?>
<p:tagLst xmlns:a="http://schemas.openxmlformats.org/drawingml/2006/main" xmlns:r="http://schemas.openxmlformats.org/officeDocument/2006/relationships" xmlns:p="http://schemas.openxmlformats.org/presentationml/2006/main">
  <p:tag name="PA" val="v4.2.2"/>
</p:tagLst>
</file>

<file path=ppt/tags/tag5.xml><?xml version="1.0" encoding="utf-8"?>
<p:tagLst xmlns:a="http://schemas.openxmlformats.org/drawingml/2006/main" xmlns:r="http://schemas.openxmlformats.org/officeDocument/2006/relationships" xmlns:p="http://schemas.openxmlformats.org/presentationml/2006/main">
  <p:tag name="MH" val="20151107234429"/>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1107122905"/>
  <p:tag name="MH_LIBRARY" val="GRAPHIC"/>
  <p:tag name="MH_TYPE" val="SubTitle"/>
  <p:tag name="MH_ORDER" val="8"/>
</p:tagLst>
</file>

<file path=ppt/tags/tag7.xml><?xml version="1.0" encoding="utf-8"?>
<p:tagLst xmlns:a="http://schemas.openxmlformats.org/drawingml/2006/main" xmlns:r="http://schemas.openxmlformats.org/officeDocument/2006/relationships" xmlns:p="http://schemas.openxmlformats.org/presentationml/2006/main">
  <p:tag name="MH" val="20151107122905"/>
  <p:tag name="MH_LIBRARY" val="GRAPHIC"/>
  <p:tag name="MH_TYPE" val="SubTitle"/>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51107122905"/>
  <p:tag name="MH_LIBRARY" val="GRAPHIC"/>
  <p:tag name="MH_TYPE" val="SubTitle"/>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51107122905"/>
  <p:tag name="MH_LIBRARY" val="GRAPHIC"/>
  <p:tag name="MH_TYPE" val="SubTitle"/>
  <p:tag name="MH_ORDER" val="8"/>
</p:tagLst>
</file>

<file path=ppt/theme/theme1.xml><?xml version="1.0" encoding="utf-8"?>
<a:theme xmlns:a="http://schemas.openxmlformats.org/drawingml/2006/main" name="木先生">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木先生iPPT2">
      <a:majorFont>
        <a:latin typeface="Segoe UI Light"/>
        <a:ea typeface="幼圆"/>
        <a:cs typeface=""/>
      </a:majorFont>
      <a:minorFont>
        <a:latin typeface="Segoe UI Ligh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50000">
              <a:schemeClr val="bg1">
                <a:lumMod val="95000"/>
              </a:schemeClr>
            </a:gs>
            <a:gs pos="0">
              <a:schemeClr val="bg1">
                <a:lumMod val="100000"/>
              </a:schemeClr>
            </a:gs>
            <a:gs pos="100000">
              <a:srgbClr val="BFBFBF"/>
            </a:gs>
          </a:gsLst>
          <a:path path="circle">
            <a:fillToRect t="100000" r="100000"/>
          </a:path>
          <a:tileRect l="-100000" b="-100000"/>
        </a:gradFill>
        <a:ln w="19050">
          <a:solidFill>
            <a:schemeClr val="bg1"/>
          </a:solidFill>
        </a:ln>
        <a:effectLst>
          <a:outerShdw blurRad="571500" dist="508000" dir="8100000" algn="tr" rotWithShape="0">
            <a:prstClr val="black">
              <a:alpha val="20000"/>
            </a:prstClr>
          </a:outerShdw>
        </a:effectLst>
      </a:spPr>
      <a:bodyPr lIns="36000" tIns="36000" rIns="36000" bIns="36000" rtlCol="0" anchor="ctr"/>
      <a:lstStyle>
        <a:defPPr algn="ctr">
          <a:defRPr sz="2000" dirty="0">
            <a:solidFill>
              <a:srgbClr val="1FADA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1"/>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Segoe UI Light"/>
      <a:ea typeface="幼圆"/>
      <a:cs typeface=""/>
    </a:majorFont>
    <a:minorFont>
      <a:latin typeface="Segoe UI Light"/>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1005</TotalTime>
  <Words>1779</Words>
  <Application>Microsoft Office PowerPoint</Application>
  <PresentationFormat>自定义</PresentationFormat>
  <Paragraphs>211</Paragraphs>
  <Slides>37</Slides>
  <Notes>36</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木先生</vt:lpstr>
      <vt:lpstr>幻灯片 1</vt:lpstr>
      <vt:lpstr>蜀山区税务局 个人所得税专项附加扣除暂行办法 培训  2018.12.19 </vt:lpstr>
      <vt:lpstr>幻灯片 3</vt:lpstr>
      <vt:lpstr>幻灯片 4</vt:lpstr>
      <vt:lpstr>PPT NEVER SLEEPS</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重要政策说明</vt:lpstr>
      <vt:lpstr>重要政策说明</vt:lpstr>
      <vt:lpstr>重要政策说明</vt:lpstr>
      <vt:lpstr>重要政策说明</vt:lpstr>
      <vt:lpstr>重要政策说明</vt:lpstr>
      <vt:lpstr>幻灯片 37</vt:lpstr>
    </vt:vector>
  </TitlesOfParts>
  <Company>3452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2-简约微立体年中工作总结汇报PPT模板</dc:title>
  <dc:creator>124</dc:creator>
  <cp:lastModifiedBy>夏岚</cp:lastModifiedBy>
  <cp:revision>533</cp:revision>
  <dcterms:created xsi:type="dcterms:W3CDTF">2015-11-05T04:29:00Z</dcterms:created>
  <dcterms:modified xsi:type="dcterms:W3CDTF">2018-12-19T05:50:05Z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